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32" r:id="rId2"/>
  </p:sldMasterIdLst>
  <p:notesMasterIdLst>
    <p:notesMasterId r:id="rId283"/>
  </p:notesMasterIdLst>
  <p:handoutMasterIdLst>
    <p:handoutMasterId r:id="rId284"/>
  </p:handoutMasterIdLst>
  <p:sldIdLst>
    <p:sldId id="286" r:id="rId3"/>
    <p:sldId id="478" r:id="rId4"/>
    <p:sldId id="479" r:id="rId5"/>
    <p:sldId id="427" r:id="rId6"/>
    <p:sldId id="428" r:id="rId7"/>
    <p:sldId id="429" r:id="rId8"/>
    <p:sldId id="430" r:id="rId9"/>
    <p:sldId id="431" r:id="rId10"/>
    <p:sldId id="432" r:id="rId11"/>
    <p:sldId id="434" r:id="rId12"/>
    <p:sldId id="424" r:id="rId13"/>
    <p:sldId id="425" r:id="rId14"/>
    <p:sldId id="662" r:id="rId15"/>
    <p:sldId id="678" r:id="rId16"/>
    <p:sldId id="663" r:id="rId17"/>
    <p:sldId id="664" r:id="rId18"/>
    <p:sldId id="665" r:id="rId19"/>
    <p:sldId id="670" r:id="rId20"/>
    <p:sldId id="671" r:id="rId21"/>
    <p:sldId id="672" r:id="rId22"/>
    <p:sldId id="666" r:id="rId23"/>
    <p:sldId id="310" r:id="rId24"/>
    <p:sldId id="315" r:id="rId25"/>
    <p:sldId id="316" r:id="rId26"/>
    <p:sldId id="381" r:id="rId27"/>
    <p:sldId id="380" r:id="rId28"/>
    <p:sldId id="319" r:id="rId29"/>
    <p:sldId id="320" r:id="rId30"/>
    <p:sldId id="317" r:id="rId31"/>
    <p:sldId id="321" r:id="rId32"/>
    <p:sldId id="467" r:id="rId33"/>
    <p:sldId id="485" r:id="rId34"/>
    <p:sldId id="486" r:id="rId35"/>
    <p:sldId id="487" r:id="rId36"/>
    <p:sldId id="488" r:id="rId37"/>
    <p:sldId id="489" r:id="rId38"/>
    <p:sldId id="490" r:id="rId39"/>
    <p:sldId id="484" r:id="rId40"/>
    <p:sldId id="468" r:id="rId41"/>
    <p:sldId id="469" r:id="rId42"/>
    <p:sldId id="470" r:id="rId43"/>
    <p:sldId id="471" r:id="rId44"/>
    <p:sldId id="472" r:id="rId45"/>
    <p:sldId id="473" r:id="rId46"/>
    <p:sldId id="474" r:id="rId47"/>
    <p:sldId id="475" r:id="rId48"/>
    <p:sldId id="476" r:id="rId49"/>
    <p:sldId id="477" r:id="rId50"/>
    <p:sldId id="323" r:id="rId51"/>
    <p:sldId id="327" r:id="rId52"/>
    <p:sldId id="326" r:id="rId53"/>
    <p:sldId id="328" r:id="rId54"/>
    <p:sldId id="329" r:id="rId55"/>
    <p:sldId id="330" r:id="rId56"/>
    <p:sldId id="331" r:id="rId57"/>
    <p:sldId id="332" r:id="rId58"/>
    <p:sldId id="333" r:id="rId59"/>
    <p:sldId id="338" r:id="rId60"/>
    <p:sldId id="334" r:id="rId61"/>
    <p:sldId id="335" r:id="rId62"/>
    <p:sldId id="339" r:id="rId63"/>
    <p:sldId id="336" r:id="rId64"/>
    <p:sldId id="343" r:id="rId65"/>
    <p:sldId id="344" r:id="rId66"/>
    <p:sldId id="337" r:id="rId67"/>
    <p:sldId id="340" r:id="rId68"/>
    <p:sldId id="345" r:id="rId69"/>
    <p:sldId id="341" r:id="rId70"/>
    <p:sldId id="466" r:id="rId71"/>
    <p:sldId id="346" r:id="rId72"/>
    <p:sldId id="347" r:id="rId73"/>
    <p:sldId id="342" r:id="rId74"/>
    <p:sldId id="352" r:id="rId75"/>
    <p:sldId id="353" r:id="rId76"/>
    <p:sldId id="465" r:id="rId77"/>
    <p:sldId id="322" r:id="rId78"/>
    <p:sldId id="325" r:id="rId79"/>
    <p:sldId id="501" r:id="rId80"/>
    <p:sldId id="504" r:id="rId81"/>
    <p:sldId id="503" r:id="rId82"/>
    <p:sldId id="675" r:id="rId83"/>
    <p:sldId id="676" r:id="rId84"/>
    <p:sldId id="435" r:id="rId85"/>
    <p:sldId id="436" r:id="rId86"/>
    <p:sldId id="437" r:id="rId87"/>
    <p:sldId id="438" r:id="rId88"/>
    <p:sldId id="439" r:id="rId89"/>
    <p:sldId id="505" r:id="rId90"/>
    <p:sldId id="440" r:id="rId91"/>
    <p:sldId id="441" r:id="rId92"/>
    <p:sldId id="442" r:id="rId93"/>
    <p:sldId id="582" r:id="rId94"/>
    <p:sldId id="583" r:id="rId95"/>
    <p:sldId id="445" r:id="rId96"/>
    <p:sldId id="446" r:id="rId97"/>
    <p:sldId id="680" r:id="rId98"/>
    <p:sldId id="681" r:id="rId99"/>
    <p:sldId id="682" r:id="rId100"/>
    <p:sldId id="683" r:id="rId101"/>
    <p:sldId id="684" r:id="rId102"/>
    <p:sldId id="685" r:id="rId103"/>
    <p:sldId id="686" r:id="rId104"/>
    <p:sldId id="687" r:id="rId105"/>
    <p:sldId id="688" r:id="rId106"/>
    <p:sldId id="689" r:id="rId107"/>
    <p:sldId id="690" r:id="rId108"/>
    <p:sldId id="691" r:id="rId109"/>
    <p:sldId id="692" r:id="rId110"/>
    <p:sldId id="693" r:id="rId111"/>
    <p:sldId id="694" r:id="rId112"/>
    <p:sldId id="695" r:id="rId113"/>
    <p:sldId id="696" r:id="rId114"/>
    <p:sldId id="697" r:id="rId115"/>
    <p:sldId id="698" r:id="rId116"/>
    <p:sldId id="699" r:id="rId117"/>
    <p:sldId id="700" r:id="rId118"/>
    <p:sldId id="673" r:id="rId119"/>
    <p:sldId id="704" r:id="rId120"/>
    <p:sldId id="679" r:id="rId121"/>
    <p:sldId id="703" r:id="rId122"/>
    <p:sldId id="701" r:id="rId123"/>
    <p:sldId id="707" r:id="rId124"/>
    <p:sldId id="705" r:id="rId125"/>
    <p:sldId id="706" r:id="rId126"/>
    <p:sldId id="712" r:id="rId127"/>
    <p:sldId id="711" r:id="rId128"/>
    <p:sldId id="708" r:id="rId129"/>
    <p:sldId id="709" r:id="rId130"/>
    <p:sldId id="710" r:id="rId131"/>
    <p:sldId id="674" r:id="rId132"/>
    <p:sldId id="506" r:id="rId133"/>
    <p:sldId id="508" r:id="rId134"/>
    <p:sldId id="511" r:id="rId135"/>
    <p:sldId id="512" r:id="rId136"/>
    <p:sldId id="513" r:id="rId137"/>
    <p:sldId id="514" r:id="rId138"/>
    <p:sldId id="528" r:id="rId139"/>
    <p:sldId id="515" r:id="rId140"/>
    <p:sldId id="516" r:id="rId141"/>
    <p:sldId id="517" r:id="rId142"/>
    <p:sldId id="518" r:id="rId143"/>
    <p:sldId id="509" r:id="rId144"/>
    <p:sldId id="529" r:id="rId145"/>
    <p:sldId id="519" r:id="rId146"/>
    <p:sldId id="531" r:id="rId147"/>
    <p:sldId id="532" r:id="rId148"/>
    <p:sldId id="523" r:id="rId149"/>
    <p:sldId id="520" r:id="rId150"/>
    <p:sldId id="530" r:id="rId151"/>
    <p:sldId id="524" r:id="rId152"/>
    <p:sldId id="522" r:id="rId153"/>
    <p:sldId id="491" r:id="rId154"/>
    <p:sldId id="492" r:id="rId155"/>
    <p:sldId id="493" r:id="rId156"/>
    <p:sldId id="494" r:id="rId157"/>
    <p:sldId id="495" r:id="rId158"/>
    <p:sldId id="496" r:id="rId159"/>
    <p:sldId id="497" r:id="rId160"/>
    <p:sldId id="498" r:id="rId161"/>
    <p:sldId id="499" r:id="rId162"/>
    <p:sldId id="500" r:id="rId163"/>
    <p:sldId id="559" r:id="rId164"/>
    <p:sldId id="562" r:id="rId165"/>
    <p:sldId id="566" r:id="rId166"/>
    <p:sldId id="560" r:id="rId167"/>
    <p:sldId id="565" r:id="rId168"/>
    <p:sldId id="563" r:id="rId169"/>
    <p:sldId id="564" r:id="rId170"/>
    <p:sldId id="536" r:id="rId171"/>
    <p:sldId id="537" r:id="rId172"/>
    <p:sldId id="538" r:id="rId173"/>
    <p:sldId id="539" r:id="rId174"/>
    <p:sldId id="540" r:id="rId175"/>
    <p:sldId id="541" r:id="rId176"/>
    <p:sldId id="542" r:id="rId177"/>
    <p:sldId id="543" r:id="rId178"/>
    <p:sldId id="544" r:id="rId179"/>
    <p:sldId id="545" r:id="rId180"/>
    <p:sldId id="546" r:id="rId181"/>
    <p:sldId id="547" r:id="rId182"/>
    <p:sldId id="548" r:id="rId183"/>
    <p:sldId id="549" r:id="rId184"/>
    <p:sldId id="550" r:id="rId185"/>
    <p:sldId id="551" r:id="rId186"/>
    <p:sldId id="552" r:id="rId187"/>
    <p:sldId id="553" r:id="rId188"/>
    <p:sldId id="554" r:id="rId189"/>
    <p:sldId id="555" r:id="rId190"/>
    <p:sldId id="556" r:id="rId191"/>
    <p:sldId id="557" r:id="rId192"/>
    <p:sldId id="576" r:id="rId193"/>
    <p:sldId id="577" r:id="rId194"/>
    <p:sldId id="578" r:id="rId195"/>
    <p:sldId id="579" r:id="rId196"/>
    <p:sldId id="580" r:id="rId197"/>
    <p:sldId id="533" r:id="rId198"/>
    <p:sldId id="535" r:id="rId199"/>
    <p:sldId id="570" r:id="rId200"/>
    <p:sldId id="571" r:id="rId201"/>
    <p:sldId id="572" r:id="rId202"/>
    <p:sldId id="569" r:id="rId203"/>
    <p:sldId id="568" r:id="rId204"/>
    <p:sldId id="575" r:id="rId205"/>
    <p:sldId id="574" r:id="rId206"/>
    <p:sldId id="573" r:id="rId207"/>
    <p:sldId id="525" r:id="rId208"/>
    <p:sldId id="526" r:id="rId209"/>
    <p:sldId id="607" r:id="rId210"/>
    <p:sldId id="646" r:id="rId211"/>
    <p:sldId id="608" r:id="rId212"/>
    <p:sldId id="623" r:id="rId213"/>
    <p:sldId id="609" r:id="rId214"/>
    <p:sldId id="610" r:id="rId215"/>
    <p:sldId id="633" r:id="rId216"/>
    <p:sldId id="637" r:id="rId217"/>
    <p:sldId id="660" r:id="rId218"/>
    <p:sldId id="658" r:id="rId219"/>
    <p:sldId id="638" r:id="rId220"/>
    <p:sldId id="634" r:id="rId221"/>
    <p:sldId id="639" r:id="rId222"/>
    <p:sldId id="640" r:id="rId223"/>
    <p:sldId id="641" r:id="rId224"/>
    <p:sldId id="644" r:id="rId225"/>
    <p:sldId id="612" r:id="rId226"/>
    <p:sldId id="614" r:id="rId227"/>
    <p:sldId id="615" r:id="rId228"/>
    <p:sldId id="625" r:id="rId229"/>
    <p:sldId id="616" r:id="rId230"/>
    <p:sldId id="618" r:id="rId231"/>
    <p:sldId id="626" r:id="rId232"/>
    <p:sldId id="627" r:id="rId233"/>
    <p:sldId id="628" r:id="rId234"/>
    <p:sldId id="617" r:id="rId235"/>
    <p:sldId id="647" r:id="rId236"/>
    <p:sldId id="648" r:id="rId237"/>
    <p:sldId id="649" r:id="rId238"/>
    <p:sldId id="651" r:id="rId239"/>
    <p:sldId id="653" r:id="rId240"/>
    <p:sldId id="652" r:id="rId241"/>
    <p:sldId id="650" r:id="rId242"/>
    <p:sldId id="654" r:id="rId243"/>
    <p:sldId id="657" r:id="rId244"/>
    <p:sldId id="655" r:id="rId245"/>
    <p:sldId id="656" r:id="rId246"/>
    <p:sldId id="613" r:id="rId247"/>
    <p:sldId id="642" r:id="rId248"/>
    <p:sldId id="661" r:id="rId249"/>
    <p:sldId id="527" r:id="rId250"/>
    <p:sldId id="558" r:id="rId251"/>
    <p:sldId id="581" r:id="rId252"/>
    <p:sldId id="483" r:id="rId253"/>
    <p:sldId id="645" r:id="rId254"/>
    <p:sldId id="311" r:id="rId255"/>
    <p:sldId id="447" r:id="rId256"/>
    <p:sldId id="367" r:id="rId257"/>
    <p:sldId id="366" r:id="rId258"/>
    <p:sldId id="450" r:id="rId259"/>
    <p:sldId id="369" r:id="rId260"/>
    <p:sldId id="368" r:id="rId261"/>
    <p:sldId id="371" r:id="rId262"/>
    <p:sldId id="451" r:id="rId263"/>
    <p:sldId id="370" r:id="rId264"/>
    <p:sldId id="373" r:id="rId265"/>
    <p:sldId id="454" r:id="rId266"/>
    <p:sldId id="374" r:id="rId267"/>
    <p:sldId id="452" r:id="rId268"/>
    <p:sldId id="449" r:id="rId269"/>
    <p:sldId id="453" r:id="rId270"/>
    <p:sldId id="372" r:id="rId271"/>
    <p:sldId id="418" r:id="rId272"/>
    <p:sldId id="377" r:id="rId273"/>
    <p:sldId id="375" r:id="rId274"/>
    <p:sldId id="456" r:id="rId275"/>
    <p:sldId id="419" r:id="rId276"/>
    <p:sldId id="379" r:id="rId277"/>
    <p:sldId id="455" r:id="rId278"/>
    <p:sldId id="378" r:id="rId279"/>
    <p:sldId id="457" r:id="rId280"/>
    <p:sldId id="397" r:id="rId281"/>
    <p:sldId id="567" r:id="rId2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0000FF"/>
    <a:srgbClr val="FF99CC"/>
    <a:srgbClr val="800080"/>
    <a:srgbClr val="FF3C3C"/>
    <a:srgbClr val="FF00FF"/>
    <a:srgbClr val="00FF00"/>
    <a:srgbClr val="F0EA00"/>
    <a:srgbClr val="B1A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3887" autoAdjust="0"/>
  </p:normalViewPr>
  <p:slideViewPr>
    <p:cSldViewPr>
      <p:cViewPr varScale="1">
        <p:scale>
          <a:sx n="69" d="100"/>
          <a:sy n="69" d="100"/>
        </p:scale>
        <p:origin x="1227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676" y="-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79" Type="http://schemas.openxmlformats.org/officeDocument/2006/relationships/slide" Target="slides/slide277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65" Type="http://schemas.openxmlformats.org/officeDocument/2006/relationships/slide" Target="slides/slide263.xml"/><Relationship Id="rId281" Type="http://schemas.openxmlformats.org/officeDocument/2006/relationships/slide" Target="slides/slide279.xml"/><Relationship Id="rId286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slide" Target="slides/slide232.xml"/><Relationship Id="rId239" Type="http://schemas.openxmlformats.org/officeDocument/2006/relationships/slide" Target="slides/slide23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0" Type="http://schemas.openxmlformats.org/officeDocument/2006/relationships/slide" Target="slides/slide248.xml"/><Relationship Id="rId255" Type="http://schemas.openxmlformats.org/officeDocument/2006/relationships/slide" Target="slides/slide253.xml"/><Relationship Id="rId271" Type="http://schemas.openxmlformats.org/officeDocument/2006/relationships/slide" Target="slides/slide269.xml"/><Relationship Id="rId276" Type="http://schemas.openxmlformats.org/officeDocument/2006/relationships/slide" Target="slides/slide274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slide" Target="slides/slide259.xml"/><Relationship Id="rId266" Type="http://schemas.openxmlformats.org/officeDocument/2006/relationships/slide" Target="slides/slide264.xml"/><Relationship Id="rId287" Type="http://schemas.openxmlformats.org/officeDocument/2006/relationships/theme" Target="theme/theme1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282" Type="http://schemas.openxmlformats.org/officeDocument/2006/relationships/slide" Target="slides/slide280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slide" Target="slides/slide270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28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handoutMaster" Target="handoutMasters/handoutMaster1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presProps" Target="pres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FA-40C2-8C29-2A8C93DAA4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FA-40C2-8C29-2A8C93DAA4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82-446D-AAC8-C01FCB1D7B3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82-446D-AAC8-C01FCB1D7B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7038848"/>
        <c:axId val="197041536"/>
      </c:barChart>
      <c:catAx>
        <c:axId val="197038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041536"/>
        <c:crosses val="autoZero"/>
        <c:auto val="1"/>
        <c:lblAlgn val="ctr"/>
        <c:lblOffset val="100"/>
        <c:noMultiLvlLbl val="0"/>
      </c:catAx>
      <c:valAx>
        <c:axId val="19704153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703884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1B-4D51-981D-EBF96A894F5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1B-4D51-981D-EBF96A894F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621056"/>
        <c:axId val="196623744"/>
      </c:barChart>
      <c:catAx>
        <c:axId val="196621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6623744"/>
        <c:crosses val="autoZero"/>
        <c:auto val="1"/>
        <c:lblAlgn val="ctr"/>
        <c:lblOffset val="100"/>
        <c:noMultiLvlLbl val="0"/>
      </c:catAx>
      <c:valAx>
        <c:axId val="19662374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62105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fld id="{F65B0496-079D-4A38-A9EA-117EEBF1ECC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4973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fld id="{06DA02BC-8455-411E-9058-114D0B7D5F9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51229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1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779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2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74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2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29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3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0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96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84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3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8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2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555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9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45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4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66743-E375-4962-8685-1FFF9ADA59BB}" type="slidenum">
              <a:rPr lang="ko-KR" altLang="en-US" smtClean="0"/>
              <a:pPr/>
              <a:t>32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2366854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FEFF8-0E47-4AED-97C7-B168DE60C71D}" type="slidenum">
              <a:rPr lang="ko-KR" altLang="en-US" smtClean="0"/>
              <a:pPr/>
              <a:t>33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3364938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61B7C-BC6C-4DF8-BFB2-CDF5FFC0DAF9}" type="slidenum">
              <a:rPr lang="ko-KR" altLang="en-US" smtClean="0"/>
              <a:pPr/>
              <a:t>34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4226593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7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7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87865F-F3B4-4D08-9E4A-83B6AC5B0DD7}" type="slidenum">
              <a:rPr lang="ko-KR" altLang="en-US" smtClean="0"/>
              <a:pPr/>
              <a:t>35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322529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61B7C-BC6C-4DF8-BFB2-CDF5FFC0DAF9}" type="slidenum">
              <a:rPr lang="ko-KR" altLang="en-US" smtClean="0"/>
              <a:pPr/>
              <a:t>36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332625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61B7C-BC6C-4DF8-BFB2-CDF5FFC0DAF9}" type="slidenum">
              <a:rPr lang="ko-KR" altLang="en-US" smtClean="0"/>
              <a:pPr/>
              <a:t>37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615864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A02BC-8455-411E-9058-114D0B7D5F9E}" type="slidenum">
              <a:rPr lang="ko-KR" altLang="en-US" smtClean="0"/>
              <a:pPr/>
              <a:t>87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22330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A02BC-8455-411E-9058-114D0B7D5F9E}" type="slidenum">
              <a:rPr lang="ko-KR" altLang="en-US" smtClean="0"/>
              <a:pPr/>
              <a:t>88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6862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3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555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219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510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059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8252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220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052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5525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31719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55859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3514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54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07114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1635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6304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0091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3493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3765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54215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84657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1807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726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967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22229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979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119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309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349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593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90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664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655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866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23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348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003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236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129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268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4337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8395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7279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871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3015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462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251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1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4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BAC93-48E1-4846-88AF-BBE30BE2134C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4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5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5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6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3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50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5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74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5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303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422275"/>
            <a:ext cx="2032000" cy="5826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22275"/>
            <a:ext cx="5946775" cy="5826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85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2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02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1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39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8910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Title</a:t>
            </a:r>
          </a:p>
          <a:p>
            <a:pPr lvl="0"/>
            <a:r>
              <a:rPr lang="en-US" altLang="ko-KR" dirty="0" smtClean="0"/>
              <a:t>J. S. </a:t>
            </a:r>
            <a:r>
              <a:rPr lang="en-US" altLang="ko-KR" dirty="0" err="1" smtClean="0"/>
              <a:t>Marron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Dept. of Statistics and Operations Research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FBC3618B-0976-49FC-BB03-CB1CC49DB60B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-1" y="0"/>
            <a:ext cx="1198563" cy="1370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r>
              <a:rPr lang="en-US" altLang="en-US" sz="1100" dirty="0" smtClean="0">
                <a:solidFill>
                  <a:srgbClr val="000000"/>
                </a:solidFill>
              </a:rPr>
              <a:t>UNC</a:t>
            </a:r>
            <a:r>
              <a:rPr lang="en-US" altLang="en-US" sz="1100" dirty="0">
                <a:solidFill>
                  <a:srgbClr val="000000"/>
                </a:solidFill>
              </a:rPr>
              <a:t>, Stat &amp; </a:t>
            </a:r>
            <a:r>
              <a:rPr lang="en-US" altLang="en-US" sz="1100" dirty="0" smtClean="0">
                <a:solidFill>
                  <a:srgbClr val="000000"/>
                </a:solidFill>
              </a:rPr>
              <a:t>OR</a:t>
            </a:r>
          </a:p>
        </p:txBody>
      </p:sp>
      <p:pic>
        <p:nvPicPr>
          <p:cNvPr id="89125" name="Picture 37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19402" r="71519" b="19797"/>
          <a:stretch/>
        </p:blipFill>
        <p:spPr bwMode="auto">
          <a:xfrm>
            <a:off x="87406" y="47064"/>
            <a:ext cx="1062318" cy="11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defRPr sz="2800">
          <a:solidFill>
            <a:srgbClr val="000000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4488" y="422275"/>
            <a:ext cx="714851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16772" name="Line 4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73" name="Text Box 5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C35D6311-2C1C-4037-958A-1CA82E432626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graphicFrame>
        <p:nvGraphicFramePr>
          <p:cNvPr id="416774" name="Object 6"/>
          <p:cNvGraphicFramePr>
            <a:graphicFrameLocks noChangeAspect="1"/>
          </p:cNvGraphicFramePr>
          <p:nvPr userDrawn="1"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43" name="Image File" r:id="rId14" imgW="246600" imgH="324360" progId="DellImageExpertImage">
                  <p:embed/>
                </p:oleObj>
              </mc:Choice>
              <mc:Fallback>
                <p:oleObj name="Image File" r:id="rId14" imgW="246600" imgH="324360" progId="DellImageExpert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5" name="Text Box 7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200"/>
              <a:t>UNC, Stat &amp; 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6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5" Type="http://schemas.openxmlformats.org/officeDocument/2006/relationships/image" Target="../media/image1050.png"/><Relationship Id="rId4" Type="http://schemas.openxmlformats.org/officeDocument/2006/relationships/image" Target="../media/image103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0.pn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40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91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10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8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0.png"/><Relationship Id="rId4" Type="http://schemas.openxmlformats.org/officeDocument/2006/relationships/image" Target="../media/image1090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0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0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0.png"/><Relationship Id="rId4" Type="http://schemas.openxmlformats.org/officeDocument/2006/relationships/image" Target="../media/image1230.pn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0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69.png"/><Relationship Id="rId4" Type="http://schemas.openxmlformats.org/officeDocument/2006/relationships/image" Target="../media/image167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65.png"/><Relationship Id="rId7" Type="http://schemas.openxmlformats.org/officeDocument/2006/relationships/image" Target="../media/image174.png"/><Relationship Id="rId12" Type="http://schemas.openxmlformats.org/officeDocument/2006/relationships/image" Target="../media/image18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82.png"/><Relationship Id="rId5" Type="http://schemas.openxmlformats.org/officeDocument/2006/relationships/image" Target="../media/image169.png"/><Relationship Id="rId10" Type="http://schemas.openxmlformats.org/officeDocument/2006/relationships/image" Target="../media/image177.png"/><Relationship Id="rId4" Type="http://schemas.openxmlformats.org/officeDocument/2006/relationships/image" Target="../media/image167.png"/><Relationship Id="rId9" Type="http://schemas.openxmlformats.org/officeDocument/2006/relationships/image" Target="../media/image176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65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image" Target="../media/image162.png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69.png"/><Relationship Id="rId15" Type="http://schemas.openxmlformats.org/officeDocument/2006/relationships/image" Target="../media/image184.png"/><Relationship Id="rId10" Type="http://schemas.openxmlformats.org/officeDocument/2006/relationships/image" Target="../media/image177.png"/><Relationship Id="rId4" Type="http://schemas.openxmlformats.org/officeDocument/2006/relationships/image" Target="../media/image167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18" Type="http://schemas.openxmlformats.org/officeDocument/2006/relationships/image" Target="../media/image191.png"/><Relationship Id="rId3" Type="http://schemas.openxmlformats.org/officeDocument/2006/relationships/image" Target="../media/image165.png"/><Relationship Id="rId21" Type="http://schemas.openxmlformats.org/officeDocument/2006/relationships/image" Target="../media/image194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90.png"/><Relationship Id="rId25" Type="http://schemas.openxmlformats.org/officeDocument/2006/relationships/image" Target="../media/image198.png"/><Relationship Id="rId2" Type="http://schemas.openxmlformats.org/officeDocument/2006/relationships/image" Target="../media/image162.png"/><Relationship Id="rId16" Type="http://schemas.openxmlformats.org/officeDocument/2006/relationships/image" Target="../media/image185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24" Type="http://schemas.openxmlformats.org/officeDocument/2006/relationships/image" Target="../media/image197.png"/><Relationship Id="rId5" Type="http://schemas.openxmlformats.org/officeDocument/2006/relationships/image" Target="../media/image169.png"/><Relationship Id="rId15" Type="http://schemas.openxmlformats.org/officeDocument/2006/relationships/image" Target="../media/image184.png"/><Relationship Id="rId23" Type="http://schemas.openxmlformats.org/officeDocument/2006/relationships/image" Target="../media/image196.png"/><Relationship Id="rId10" Type="http://schemas.openxmlformats.org/officeDocument/2006/relationships/image" Target="../media/image177.png"/><Relationship Id="rId19" Type="http://schemas.openxmlformats.org/officeDocument/2006/relationships/image" Target="../media/image192.png"/><Relationship Id="rId4" Type="http://schemas.openxmlformats.org/officeDocument/2006/relationships/image" Target="../media/image167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Relationship Id="rId22" Type="http://schemas.openxmlformats.org/officeDocument/2006/relationships/image" Target="../media/image195.png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62.png"/><Relationship Id="rId7" Type="http://schemas.openxmlformats.org/officeDocument/2006/relationships/image" Target="../media/image187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74.png"/><Relationship Id="rId10" Type="http://schemas.openxmlformats.org/officeDocument/2006/relationships/image" Target="../media/image200.png"/><Relationship Id="rId4" Type="http://schemas.openxmlformats.org/officeDocument/2006/relationships/image" Target="../media/image169.png"/><Relationship Id="rId9" Type="http://schemas.openxmlformats.org/officeDocument/2006/relationships/image" Target="../media/image189.pn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2.png"/><Relationship Id="rId7" Type="http://schemas.openxmlformats.org/officeDocument/2006/relationships/image" Target="../media/image20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176.png"/><Relationship Id="rId4" Type="http://schemas.openxmlformats.org/officeDocument/2006/relationships/image" Target="../media/image203.png"/><Relationship Id="rId9" Type="http://schemas.openxmlformats.org/officeDocument/2006/relationships/image" Target="../media/image20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10.png"/><Relationship Id="rId7" Type="http://schemas.openxmlformats.org/officeDocument/2006/relationships/image" Target="../media/image7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9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10.png"/><Relationship Id="rId7" Type="http://schemas.openxmlformats.org/officeDocument/2006/relationships/image" Target="../media/image26.png"/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10.png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Place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Name???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610600" cy="4648200"/>
          </a:xfrm>
        </p:spPr>
        <p:txBody>
          <a:bodyPr/>
          <a:lstStyle/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sz="3600" dirty="0" smtClean="0">
                <a:ea typeface="굴림" pitchFamily="50" charset="-127"/>
              </a:rPr>
              <a:t>Data Integration Via Subspace Analysis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sz="3600" dirty="0" smtClean="0">
                <a:ea typeface="굴림" pitchFamily="50" charset="-127"/>
              </a:rPr>
              <a:t>(DIVAS)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endParaRPr lang="en-US" altLang="ko-KR" sz="1800" dirty="0">
              <a:ea typeface="굴림" pitchFamily="50" charset="-127"/>
            </a:endParaRP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dirty="0">
                <a:ea typeface="굴림" pitchFamily="50" charset="-127"/>
              </a:rPr>
              <a:t>J. S. </a:t>
            </a:r>
            <a:r>
              <a:rPr lang="en-US" altLang="ko-KR" dirty="0" smtClean="0">
                <a:ea typeface="굴림" pitchFamily="50" charset="-127"/>
              </a:rPr>
              <a:t>Marron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dirty="0" smtClean="0">
                <a:ea typeface="굴림" pitchFamily="50" charset="-127"/>
              </a:rPr>
              <a:t>Dept</a:t>
            </a:r>
            <a:r>
              <a:rPr lang="en-US" altLang="ko-KR" dirty="0">
                <a:ea typeface="굴림" pitchFamily="50" charset="-127"/>
              </a:rPr>
              <a:t>. of Statistics and Operations </a:t>
            </a:r>
            <a:r>
              <a:rPr lang="en-US" altLang="ko-KR" dirty="0" smtClean="0">
                <a:ea typeface="굴림" pitchFamily="50" charset="-127"/>
              </a:rPr>
              <a:t>Research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dirty="0" smtClean="0">
                <a:ea typeface="굴림" pitchFamily="50" charset="-127"/>
              </a:rPr>
              <a:t>University of North Carolina</a:t>
            </a:r>
            <a:endParaRPr lang="en-US" altLang="ko-KR" dirty="0">
              <a:ea typeface="굴림" pitchFamily="50" charset="-127"/>
            </a:endParaRP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fld id="{851615D0-EBA0-4226-A5DC-4991C1FAE537}" type="datetime4">
              <a:rPr lang="en-US" altLang="en-US" smtClean="0">
                <a:ea typeface="굴림" pitchFamily="50" charset="-127"/>
              </a:rPr>
              <a:pPr marL="274320" indent="-274320">
                <a:lnSpc>
                  <a:spcPct val="150000"/>
                </a:lnSpc>
                <a:spcBef>
                  <a:spcPts val="0"/>
                </a:spcBef>
              </a:pPr>
              <a:t>June 18, 2019</a:t>
            </a:fld>
            <a:endParaRPr lang="en-US" altLang="ko-KR" dirty="0"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(containing wide variety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o</a:t>
            </a:r>
            <a:r>
              <a:rPr lang="en-US" dirty="0" smtClean="0"/>
              <a:t>f interesting cases)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67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219200"/>
                <a:ext cx="8610600" cy="464820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dirty="0" smtClean="0">
                    <a:ea typeface="굴림" pitchFamily="50" charset="-127"/>
                  </a:rPr>
                  <a:t>Experimental Design:   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𝑛</m:t>
                    </m:r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=1191</m:t>
                    </m:r>
                  </m:oMath>
                </a14:m>
                <a:r>
                  <a:rPr lang="en-US" altLang="ko-KR" sz="3600" dirty="0" smtClean="0">
                    <a:ea typeface="굴림" pitchFamily="50" charset="-127"/>
                  </a:rPr>
                  <a:t> people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600" dirty="0" smtClean="0">
                    <a:ea typeface="굴림" pitchFamily="50" charset="-127"/>
                  </a:rPr>
                  <a:t>For Each:    1 – 4 TMA Cores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 smtClean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PAM 50 Gene Expression: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ko-KR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19200"/>
                <a:ext cx="8610600" cy="4648200"/>
              </a:xfrm>
              <a:blipFill>
                <a:blip r:embed="rId3"/>
                <a:stretch>
                  <a:fillRect l="-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8888"/>
          <a:stretch/>
        </p:blipFill>
        <p:spPr>
          <a:xfrm>
            <a:off x="863801" y="2971800"/>
            <a:ext cx="7213399" cy="183915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74213" t="2081" r="3404" b="92255"/>
          <a:stretch>
            <a:fillRect/>
          </a:stretch>
        </p:blipFill>
        <p:spPr bwMode="auto">
          <a:xfrm>
            <a:off x="5451475" y="5135562"/>
            <a:ext cx="3006725" cy="1493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672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/>
            <a:r>
              <a:rPr lang="en-US" altLang="ko-KR" dirty="0" smtClean="0">
                <a:ea typeface="굴림" pitchFamily="50" charset="-127"/>
              </a:rPr>
              <a:t>PAM 50 Gene Expression: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 smtClean="0">
                <a:ea typeface="굴림" pitchFamily="50" charset="-127"/>
              </a:rPr>
              <a:t>  Set of 50 Genes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Measured mRNA Expression Level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Good at Separating </a:t>
            </a:r>
            <a:r>
              <a:rPr lang="en-US" altLang="ko-KR" dirty="0" err="1" smtClean="0">
                <a:ea typeface="굴림" pitchFamily="50" charset="-127"/>
              </a:rPr>
              <a:t>SubTypes</a:t>
            </a:r>
            <a:endParaRPr lang="en-US" altLang="ko-KR" dirty="0" smtClean="0">
              <a:ea typeface="굴림" pitchFamily="50" charset="-127"/>
            </a:endParaRP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 smtClean="0">
                <a:ea typeface="굴림" pitchFamily="50" charset="-127"/>
              </a:rPr>
              <a:t>  Basal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Her2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Luminal A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 Luminal B</a:t>
            </a:r>
            <a:endParaRPr lang="en-US" altLang="ko-KR" dirty="0">
              <a:ea typeface="굴림" pitchFamily="50" charset="-127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81400" y="4286071"/>
            <a:ext cx="4445401" cy="1200329"/>
            <a:chOff x="3581400" y="4286071"/>
            <a:chExt cx="4445401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5562600" y="4286071"/>
              <a:ext cx="24642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Perou Discovery: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No Benefit From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Chemo-Therapy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H="1" flipV="1">
              <a:off x="3581400" y="4867364"/>
              <a:ext cx="1981200" cy="9436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3417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" y="1219200"/>
                <a:ext cx="8610600" cy="464820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dirty="0" smtClean="0">
                    <a:ea typeface="굴림" pitchFamily="50" charset="-127"/>
                  </a:rPr>
                  <a:t>Deep Learning Image Representation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Each Core: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Randomly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Select 100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b="0" dirty="0" smtClean="0">
                    <a:ea typeface="굴림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224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×224</m:t>
                    </m:r>
                  </m:oMath>
                </a14:m>
                <a:endParaRPr lang="en-US" altLang="ko-KR" dirty="0" smtClean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 smtClean="0">
                    <a:ea typeface="굴림" pitchFamily="50" charset="-127"/>
                  </a:rPr>
                  <a:t>Patches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 smtClean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19200"/>
                <a:ext cx="8610600" cy="4648200"/>
              </a:xfrm>
              <a:blipFill>
                <a:blip r:embed="rId3"/>
                <a:stretch>
                  <a:fillRect l="-2195" b="-1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Deep Learning Image Representation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Reduce Each Patch to 512 Features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Using </a:t>
            </a:r>
            <a:r>
              <a:rPr lang="en-US" altLang="ko-KR" u="sng" dirty="0" smtClean="0">
                <a:ea typeface="굴림" pitchFamily="50" charset="-127"/>
              </a:rPr>
              <a:t>Transfer Learning</a:t>
            </a:r>
            <a:r>
              <a:rPr lang="en-US" altLang="ko-KR" dirty="0" smtClean="0">
                <a:ea typeface="굴림" pitchFamily="50" charset="-127"/>
              </a:rPr>
              <a:t>  From VGG16: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(Trained on Many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  </a:t>
            </a:r>
            <a:r>
              <a:rPr lang="en-US" altLang="ko-KR" i="1" dirty="0" smtClean="0">
                <a:ea typeface="굴림" pitchFamily="50" charset="-127"/>
              </a:rPr>
              <a:t>Natural</a:t>
            </a:r>
            <a:r>
              <a:rPr lang="en-US" altLang="ko-KR" dirty="0" smtClean="0">
                <a:ea typeface="굴림" pitchFamily="50" charset="-127"/>
              </a:rPr>
              <a:t> Images)</a:t>
            </a: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dirty="0" smtClean="0">
                <a:ea typeface="굴림" pitchFamily="50" charset="-127"/>
              </a:rPr>
              <a:t>Thanks to pyimagesearch.com</a:t>
            </a:r>
            <a:endParaRPr lang="en-US" altLang="ko-KR" sz="12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Deep Learning Image Representation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For Each Core:</a:t>
            </a: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Aggregate Patches by Averaging</a:t>
            </a:r>
            <a:endParaRPr lang="en-US" altLang="ko-KR" sz="3600" dirty="0"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(Damps Out “Location” Information)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Then Average Cores For Each Person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812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Negative End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Person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Fat Cells &amp; Stroma</a:t>
            </a: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6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Positive End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Person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/>
            <a:r>
              <a:rPr lang="en-US" altLang="ko-KR" dirty="0" smtClean="0">
                <a:ea typeface="굴림" pitchFamily="50" charset="-127"/>
              </a:rPr>
              <a:t>Highly “Cellular”</a:t>
            </a:r>
          </a:p>
          <a:p>
            <a:pPr algn="l"/>
            <a:r>
              <a:rPr lang="en-US" altLang="ko-KR" dirty="0" smtClean="0">
                <a:ea typeface="굴림" pitchFamily="50" charset="-127"/>
              </a:rPr>
              <a:t>Markedly Atypical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JIVE: </a:t>
            </a:r>
            <a:r>
              <a:rPr lang="en-US" altLang="ko-KR" dirty="0">
                <a:ea typeface="굴림" pitchFamily="50" charset="-127"/>
              </a:rPr>
              <a:t>Gene Expression</a:t>
            </a: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Common Normalized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Loadings 1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Very Consistent w/ Image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4" name="TextBox 3"/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</a:t>
              </a:r>
              <a:r>
                <a: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Genes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  <a:cs typeface="+mn-cs"/>
              </a:endParaRP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88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2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Negative, Top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High Nuclear Grade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Atypical Cells</a:t>
            </a:r>
            <a:endParaRPr lang="en-US" altLang="ko-KR" dirty="0">
              <a:ea typeface="굴림" pitchFamily="50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08" y="0"/>
            <a:ext cx="475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4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JIVE:  Common Normalized Scores 1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Positive, Top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Lower Nuclear Grade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Stroma, Sclerosis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31" y="0"/>
            <a:ext cx="474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Current View:</a:t>
            </a: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OODA = Focal Point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{For discussions (interdisciplinary)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about tackling serious analyses}</a:t>
            </a: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43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JIVE: </a:t>
            </a:r>
            <a:r>
              <a:rPr lang="en-US" altLang="ko-KR" dirty="0">
                <a:ea typeface="굴림" pitchFamily="50" charset="-127"/>
              </a:rPr>
              <a:t>Gene Expression</a:t>
            </a: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Common Normalized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Loadings 2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Very Consistent w/ Image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1447800"/>
            <a:ext cx="5867400" cy="3657600"/>
            <a:chOff x="381000" y="1447800"/>
            <a:chExt cx="5867400" cy="3657600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4643735"/>
              <a:ext cx="3028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 Subtype Genes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 bwMode="auto">
            <a:xfrm flipV="1">
              <a:off x="3409458" y="1447800"/>
              <a:ext cx="2838942" cy="34267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1399770" y="1752600"/>
            <a:ext cx="6677430" cy="2514600"/>
            <a:chOff x="1399770" y="1752600"/>
            <a:chExt cx="6677430" cy="2514600"/>
          </a:xfrm>
        </p:grpSpPr>
        <p:sp>
          <p:nvSpPr>
            <p:cNvPr id="4" name="TextBox 3"/>
            <p:cNvSpPr txBox="1"/>
            <p:nvPr/>
          </p:nvSpPr>
          <p:spPr>
            <a:xfrm>
              <a:off x="1399770" y="3805535"/>
              <a:ext cx="3371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Luminal Subtype Genes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굴림" pitchFamily="50" charset="-127"/>
                <a:cs typeface="+mn-cs"/>
              </a:endParaRP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 flipV="1">
              <a:off x="4771399" y="1752600"/>
              <a:ext cx="3305801" cy="22837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362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Genes, Individual 1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Overall Up &amp; Down 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Together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Not Subtype Related!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Genes, Individual 2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Luminal vs. Basal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“Contrast”?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“Unbalanced Types”?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Negative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Mostly Fat Cells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Few Nuclei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Reactive Stroma, 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Few Nuclei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Little Gene Connected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Negative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Mucinous &amp; Micro-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Papillary Carcinoma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Not PAM50 Related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JIVE, Images, Individual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Fat Cells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Common Endpoint?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    “Center”?</a:t>
            </a: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9" y="0"/>
            <a:ext cx="47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/ JIVE Collaborators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743201" y="1447800"/>
            <a:ext cx="3505200" cy="4768850"/>
          </a:xfrm>
        </p:spPr>
        <p:txBody>
          <a:bodyPr/>
          <a:lstStyle/>
          <a:p>
            <a:pPr algn="r"/>
            <a:r>
              <a:rPr lang="en-US" altLang="en-US" dirty="0" smtClean="0"/>
              <a:t>Jan Hannig</a:t>
            </a:r>
          </a:p>
          <a:p>
            <a:pPr algn="l"/>
            <a:endParaRPr lang="en-US" altLang="en-US" sz="2800" dirty="0" smtClean="0"/>
          </a:p>
          <a:p>
            <a:pPr algn="l"/>
            <a:r>
              <a:rPr lang="en-US" altLang="en-US" dirty="0" smtClean="0"/>
              <a:t>Meilei Jiang</a:t>
            </a:r>
          </a:p>
          <a:p>
            <a:pPr algn="r"/>
            <a:endParaRPr lang="en-US" altLang="en-US" sz="2800" dirty="0" smtClean="0"/>
          </a:p>
          <a:p>
            <a:pPr algn="r"/>
            <a:r>
              <a:rPr lang="en-US" altLang="en-US" dirty="0" smtClean="0"/>
              <a:t>Xi Yang</a:t>
            </a:r>
          </a:p>
          <a:p>
            <a:pPr algn="r"/>
            <a:endParaRPr lang="en-US" altLang="en-US" sz="2800" dirty="0" smtClean="0"/>
          </a:p>
          <a:p>
            <a:pPr algn="l"/>
            <a:r>
              <a:rPr lang="en-US" altLang="en-US" dirty="0" smtClean="0"/>
              <a:t>Iain Carmichael</a:t>
            </a:r>
          </a:p>
          <a:p>
            <a:pPr algn="l"/>
            <a:endParaRPr lang="en-US" altLang="en-US" sz="2800" dirty="0" smtClean="0"/>
          </a:p>
          <a:p>
            <a:pPr algn="r"/>
            <a:r>
              <a:rPr lang="en-US" altLang="en-US" dirty="0" smtClean="0"/>
              <a:t>Jack Prothero</a:t>
            </a:r>
            <a:endParaRPr lang="en-US" altLang="en-US" dirty="0"/>
          </a:p>
        </p:txBody>
      </p:sp>
      <p:sp>
        <p:nvSpPr>
          <p:cNvPr id="2" name="AutoShape 8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jan hann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6" y="2020964"/>
            <a:ext cx="1516706" cy="2017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4" y="4166391"/>
            <a:ext cx="1482727" cy="1853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3400425"/>
            <a:ext cx="1704975" cy="1704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257800"/>
            <a:ext cx="16002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345531"/>
            <a:ext cx="1676400" cy="20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</a:t>
            </a:r>
            <a:r>
              <a:rPr lang="en-US" dirty="0" smtClean="0"/>
              <a:t>Blocks</a:t>
            </a:r>
          </a:p>
        </p:txBody>
      </p:sp>
    </p:spTree>
    <p:extLst>
      <p:ext uri="{BB962C8B-B14F-4D97-AF65-F5344CB8AC3E}">
        <p14:creationId xmlns:p14="http://schemas.microsoft.com/office/powerpoint/2010/main" val="27533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</a:t>
            </a:r>
            <a:r>
              <a:rPr lang="en-US" dirty="0" smtClean="0"/>
              <a:t>Blocks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00200" y="2667000"/>
            <a:ext cx="5334000" cy="3124200"/>
            <a:chOff x="1600200" y="3429000"/>
            <a:chExt cx="5334000" cy="3124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95400" y="5722203"/>
            <a:ext cx="91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Input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2200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Joint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61194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ea typeface="Cambria Math" panose="02040503050406030204" pitchFamily="18" charset="0"/>
              </a:rPr>
              <a:t>Indiv</a:t>
            </a:r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326249" y="2020669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JIVE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Original Thought: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OODA = Mathematical Framework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Current View:</a:t>
            </a:r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OODA = Focal Point</a:t>
            </a:r>
          </a:p>
          <a:p>
            <a:pPr eaLnBrk="1" hangingPunct="1">
              <a:buFont typeface="Wingdings" pitchFamily="2" charset="2"/>
              <a:buNone/>
            </a:pPr>
            <a:endParaRPr lang="en-US" sz="4000" dirty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What should be the Data Objects?</a:t>
            </a:r>
          </a:p>
        </p:txBody>
      </p:sp>
    </p:spTree>
    <p:extLst>
      <p:ext uri="{BB962C8B-B14F-4D97-AF65-F5344CB8AC3E}">
        <p14:creationId xmlns:p14="http://schemas.microsoft.com/office/powerpoint/2010/main" val="40474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</a:t>
            </a:r>
            <a:r>
              <a:rPr lang="en-US" dirty="0" smtClean="0"/>
              <a:t>Blocks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00200" y="2667000"/>
            <a:ext cx="5334000" cy="3124200"/>
            <a:chOff x="1600200" y="3429000"/>
            <a:chExt cx="5334000" cy="3124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143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324" y="3886200"/>
                <a:ext cx="5100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05400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886200"/>
                <a:ext cx="51007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431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124" y="3886200"/>
                <a:ext cx="5100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295400" y="5722203"/>
            <a:ext cx="91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Input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62200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Joint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61194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ea typeface="Cambria Math" panose="02040503050406030204" pitchFamily="18" charset="0"/>
              </a:rPr>
              <a:t>Indiv</a:t>
            </a:r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35715" y="2020669"/>
            <a:ext cx="1465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DIVAS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77102" y="5715000"/>
            <a:ext cx="121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Partial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Cambria Math" panose="02040503050406030204" pitchFamily="18" charset="0"/>
              </a:rPr>
              <a:t>Sharing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95400" y="3733800"/>
            <a:ext cx="6858000" cy="2337375"/>
            <a:chOff x="1295400" y="3733800"/>
            <a:chExt cx="6858000" cy="2337375"/>
          </a:xfrm>
        </p:grpSpPr>
        <p:sp>
          <p:nvSpPr>
            <p:cNvPr id="2" name="TextBox 1"/>
            <p:cNvSpPr txBox="1"/>
            <p:nvPr/>
          </p:nvSpPr>
          <p:spPr>
            <a:xfrm>
              <a:off x="1295400" y="5486400"/>
              <a:ext cx="6043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From Better Statistical </a:t>
              </a:r>
              <a:r>
                <a:rPr lang="en-US" sz="3200" dirty="0" smtClean="0">
                  <a:solidFill>
                    <a:srgbClr val="FF0000"/>
                  </a:solidFill>
                </a:rPr>
                <a:t>Inference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2514600" y="3733800"/>
              <a:ext cx="47244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962400" y="4267200"/>
              <a:ext cx="4191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>
              <a:stCxn id="2" idx="0"/>
            </p:cNvCxnSpPr>
            <p:nvPr/>
          </p:nvCxnSpPr>
          <p:spPr bwMode="auto">
            <a:xfrm flipH="1" flipV="1">
              <a:off x="3124200" y="3733800"/>
              <a:ext cx="1193021" cy="1752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4317222" y="4267200"/>
              <a:ext cx="1702578" cy="1219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</a:t>
            </a:r>
            <a:r>
              <a:rPr lang="en-US" dirty="0" smtClean="0"/>
              <a:t>Blocks</a:t>
            </a:r>
          </a:p>
          <a:p>
            <a:pPr marL="0" indent="0" algn="l">
              <a:buClrTx/>
              <a:buSzPct val="100000"/>
            </a:pPr>
            <a:endParaRPr lang="en-US" dirty="0"/>
          </a:p>
          <a:p>
            <a:pPr marL="514350" indent="-514350" algn="l" eaLnBrk="1" hangingPunct="1">
              <a:buClrTx/>
              <a:buSzPct val="100000"/>
              <a:buFont typeface="+mj-lt"/>
              <a:buAutoNum type="arabicPeriod" startAt="2"/>
            </a:pPr>
            <a:r>
              <a:rPr lang="en-US" dirty="0" smtClean="0"/>
              <a:t>Better Initial Low Rank Approx. (SVD)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dirty="0" smtClean="0"/>
              <a:t>Using </a:t>
            </a:r>
            <a:r>
              <a:rPr lang="en-US" dirty="0" err="1" smtClean="0"/>
              <a:t>Marcenko</a:t>
            </a:r>
            <a:r>
              <a:rPr lang="en-US" dirty="0" err="1"/>
              <a:t>-</a:t>
            </a:r>
            <a:r>
              <a:rPr lang="en-US" dirty="0" err="1" smtClean="0"/>
              <a:t>Pastur</a:t>
            </a:r>
            <a:r>
              <a:rPr lang="en-US" dirty="0" smtClean="0"/>
              <a:t> &amp; Shrinkage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dirty="0" smtClean="0"/>
              <a:t>Inference from Random Direction Bounds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dirty="0" smtClean="0"/>
              <a:t>Iterative Search Approach</a:t>
            </a:r>
          </a:p>
          <a:p>
            <a:pPr marL="569913" lvl="1" indent="0" algn="l">
              <a:buClrTx/>
              <a:buSzPct val="100000"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05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</p:spPr>
            <p:txBody>
              <a:bodyPr/>
              <a:lstStyle/>
              <a:p>
                <a:pPr marL="0" indent="0" algn="l">
                  <a:buClrTx/>
                  <a:buSzPct val="100000"/>
                </a:pPr>
                <a:r>
                  <a:rPr lang="en-US" smtClean="0"/>
                  <a:t>Statistical </a:t>
                </a:r>
                <a:r>
                  <a:rPr lang="en-US" smtClean="0"/>
                  <a:t>Inference </a:t>
                </a:r>
                <a:r>
                  <a:rPr lang="en-US" dirty="0" smtClean="0"/>
                  <a:t>Assumptions:</a:t>
                </a:r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marL="0" indent="0" algn="l">
                  <a:buClrTx/>
                  <a:buSzPct val="100000"/>
                </a:pPr>
                <a:r>
                  <a:rPr lang="en-US" dirty="0" smtClean="0"/>
                  <a:t>                      =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  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dirty="0" smtClean="0"/>
                  <a:t>       </a:t>
                </a:r>
              </a:p>
            </p:txBody>
          </p:sp>
        </mc:Choice>
        <mc:Fallback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  <a:blipFill>
                <a:blip r:embed="rId3"/>
                <a:stretch>
                  <a:fillRect l="-1959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830910" y="3124200"/>
            <a:ext cx="1140890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Data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Block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6287" y="2814466"/>
            <a:ext cx="1580113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Low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Rank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Approx.</a:t>
            </a:r>
            <a:endParaRPr lang="en-US" sz="3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72707" y="5680593"/>
                <a:ext cx="2718693" cy="522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e.g.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iid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707" y="5680593"/>
                <a:ext cx="2718693" cy="522644"/>
              </a:xfrm>
              <a:prstGeom prst="rect">
                <a:avLst/>
              </a:prstGeom>
              <a:blipFill>
                <a:blip r:embed="rId4"/>
                <a:stretch>
                  <a:fillRect l="-3587" t="-697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 bwMode="auto">
          <a:xfrm>
            <a:off x="6629400" y="3662809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0"/>
          <p:cNvGrpSpPr/>
          <p:nvPr/>
        </p:nvGrpSpPr>
        <p:grpSpPr>
          <a:xfrm>
            <a:off x="3200400" y="3886200"/>
            <a:ext cx="5789662" cy="1600200"/>
            <a:chOff x="3200400" y="3886200"/>
            <a:chExt cx="5789662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3200400" y="5024735"/>
                  <a:ext cx="578966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dirty="0" smtClean="0">
                      <a:solidFill>
                        <a:srgbClr val="000000"/>
                      </a:solidFill>
                    </a:rPr>
                    <a:t>, Rotationally Invariant + Moments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5024735"/>
                  <a:ext cx="5789662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316" t="-11842" r="-63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3" idx="0"/>
            </p:cNvCxnSpPr>
            <p:nvPr/>
          </p:nvCxnSpPr>
          <p:spPr bwMode="auto">
            <a:xfrm flipV="1">
              <a:off x="6095231" y="3886200"/>
              <a:ext cx="534169" cy="113853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146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dirty="0" smtClean="0"/>
              <a:t>2a.  </a:t>
            </a:r>
            <a:r>
              <a:rPr lang="en-US" dirty="0" err="1" smtClean="0"/>
              <a:t>Marcenko</a:t>
            </a:r>
            <a:r>
              <a:rPr lang="en-US" dirty="0" err="1"/>
              <a:t>-</a:t>
            </a:r>
            <a:r>
              <a:rPr lang="en-US" dirty="0" err="1" smtClean="0"/>
              <a:t>Pastur</a:t>
            </a:r>
            <a:r>
              <a:rPr lang="en-US" dirty="0" smtClean="0"/>
              <a:t> &amp; Shrinkage</a:t>
            </a:r>
          </a:p>
          <a:p>
            <a:pPr marL="0" indent="0" algn="l">
              <a:buClrTx/>
              <a:buSzPct val="100000"/>
            </a:pPr>
            <a:endParaRPr lang="en-US" dirty="0"/>
          </a:p>
          <a:p>
            <a:pPr marL="0" indent="0" algn="l">
              <a:buClrTx/>
              <a:buSzPct val="100000"/>
            </a:pPr>
            <a:endParaRPr lang="en-US" dirty="0" smtClean="0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1E147314-570D-417F-96BF-768AB8B82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33600"/>
            <a:ext cx="9144000" cy="445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10982" y="3505200"/>
            <a:ext cx="22472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Shabalin</a:t>
            </a:r>
            <a:r>
              <a:rPr lang="en-US" dirty="0" smtClean="0">
                <a:solidFill>
                  <a:srgbClr val="C00000"/>
                </a:solidFill>
              </a:rPr>
              <a:t>-Nobel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&amp;</a:t>
            </a:r>
          </a:p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Gavish</a:t>
            </a:r>
            <a:r>
              <a:rPr lang="en-US" dirty="0" smtClean="0">
                <a:solidFill>
                  <a:srgbClr val="C00000"/>
                </a:solidFill>
              </a:rPr>
              <a:t>-Donoho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Shrinkage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2879972"/>
            <a:ext cx="3057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E.g. Gene Expression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Data Block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5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</p:spPr>
            <p:txBody>
              <a:bodyPr/>
              <a:lstStyle/>
              <a:p>
                <a:pPr marL="0" indent="0" algn="l">
                  <a:buClrTx/>
                  <a:buSzPct val="100000"/>
                </a:pPr>
                <a:r>
                  <a:rPr lang="en-US" dirty="0" smtClean="0"/>
                  <a:t>2b.  Random Direction Bounds</a:t>
                </a:r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marL="0" indent="0" algn="l">
                  <a:buClrTx/>
                  <a:buSzPct val="100000"/>
                </a:pPr>
                <a:r>
                  <a:rPr lang="en-US" dirty="0" smtClean="0"/>
                  <a:t>Idea:  For each data block</a:t>
                </a:r>
              </a:p>
              <a:p>
                <a:pPr algn="l">
                  <a:buClrTx/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= </a:t>
                </a:r>
                <a:r>
                  <a:rPr lang="en-US" dirty="0" err="1" smtClean="0"/>
                  <a:t>Approx’ng</a:t>
                </a:r>
                <a:r>
                  <a:rPr lang="en-US" dirty="0" smtClean="0"/>
                  <a:t> Subspace of Rank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 smtClean="0"/>
              </a:p>
              <a:p>
                <a:pPr algn="l">
                  <a:buClrTx/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 a </a:t>
                </a:r>
                <a:r>
                  <a:rPr lang="en-US" i="1" dirty="0" smtClean="0"/>
                  <a:t>random</a:t>
                </a:r>
                <a:r>
                  <a:rPr lang="en-US" dirty="0" smtClean="0"/>
                  <a:t> direction (</a:t>
                </a:r>
                <a:r>
                  <a:rPr lang="en-US" dirty="0" err="1" smtClean="0"/>
                  <a:t>Unif</a:t>
                </a:r>
                <a:r>
                  <a:rPr lang="en-US" dirty="0" smtClean="0"/>
                  <a:t>.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)</a:t>
                </a:r>
              </a:p>
              <a:p>
                <a:pPr algn="l">
                  <a:buClrTx/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/>
                  <a:t> </a:t>
                </a:r>
                <a:r>
                  <a:rPr lang="en-US" dirty="0" smtClean="0"/>
                  <a:t>For distribution of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𝑎𝑛𝑔𝑙𝑒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</a:t>
                </a:r>
              </a:p>
              <a:p>
                <a:pPr marL="0" indent="0" algn="r">
                  <a:buClrTx/>
                  <a:buSzPct val="100000"/>
                </a:pPr>
                <a:r>
                  <a:rPr lang="en-US" dirty="0"/>
                  <a:t>Rand. </a:t>
                </a:r>
                <a:r>
                  <a:rPr lang="en-US" dirty="0" err="1"/>
                  <a:t>Dir’n</a:t>
                </a:r>
                <a:r>
                  <a:rPr lang="en-US" dirty="0"/>
                  <a:t> Bound  =  0.05 Quantile</a:t>
                </a:r>
              </a:p>
              <a:p>
                <a:pPr algn="l">
                  <a:buClrTx/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 smtClean="0"/>
                  <a:t> Easy to Simulate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  <a:blipFill>
                <a:blip r:embed="rId3"/>
                <a:stretch>
                  <a:fillRect l="-1959" t="-1662" r="-1959" b="-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195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dirty="0" smtClean="0"/>
              <a:t>2b.  Random Direction Bounds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9D43F8-4AF5-4ABD-9C51-FE2FD10B2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057400"/>
            <a:ext cx="8401051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3664803"/>
            <a:ext cx="3057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E.g. Gene Expression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Data Block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</p:spPr>
            <p:txBody>
              <a:bodyPr/>
              <a:lstStyle/>
              <a:p>
                <a:pPr marL="0" indent="0" algn="l">
                  <a:buClrTx/>
                  <a:buSzPct val="100000"/>
                </a:pPr>
                <a:r>
                  <a:rPr lang="en-US" dirty="0" smtClean="0"/>
                  <a:t>2c.  Iterative Search Approach</a:t>
                </a:r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marL="0" indent="0" algn="l">
                  <a:buClrTx/>
                  <a:buSzPct val="100000"/>
                </a:pPr>
                <a:r>
                  <a:rPr lang="en-US" dirty="0" smtClean="0"/>
                  <a:t>Idea:</a:t>
                </a:r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dirty="0" smtClean="0"/>
                  <a:t>Index Data Blocks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=1,⋯,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 smtClean="0"/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dirty="0" smtClean="0"/>
                  <a:t>And Approx. Subspaces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dirty="0" smtClean="0"/>
                  <a:t>Seek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, 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𝑎𝑛𝑔𝑙𝑒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𝑅𝐷𝐵</m:t>
                    </m:r>
                  </m:oMath>
                </a14:m>
                <a:endParaRPr lang="en-US" dirty="0" smtClean="0"/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 Iterate over orthogonal subspaces</a:t>
                </a:r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 Infeasible?   Reduce Index Set  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  <a:blipFill>
                <a:blip r:embed="rId3"/>
                <a:stretch>
                  <a:fillRect l="-1959" t="-1662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3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 smtClean="0"/>
              <a:t>Breast Cancer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 smtClean="0"/>
              <a:t>  Gene Expression (GE)   [16615 </a:t>
            </a:r>
            <a:r>
              <a:rPr lang="en-US" dirty="0"/>
              <a:t>x </a:t>
            </a:r>
            <a:r>
              <a:rPr lang="en-US" dirty="0" smtClean="0"/>
              <a:t>616]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 Copy Number (CN)       [</a:t>
            </a:r>
            <a:r>
              <a:rPr lang="en-US" dirty="0"/>
              <a:t>24174 x </a:t>
            </a:r>
            <a:r>
              <a:rPr lang="en-US" dirty="0" smtClean="0"/>
              <a:t>616]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 Protein Exp. (RPPA)      [</a:t>
            </a:r>
            <a:r>
              <a:rPr lang="en-US" dirty="0"/>
              <a:t>187 x 616</a:t>
            </a:r>
            <a:r>
              <a:rPr lang="en-US" dirty="0" smtClean="0"/>
              <a:t>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 Mutation Status  (MU)   [</a:t>
            </a:r>
            <a:r>
              <a:rPr lang="en-US" dirty="0"/>
              <a:t>18256 x 616</a:t>
            </a:r>
            <a:r>
              <a:rPr lang="en-US" dirty="0" smtClean="0"/>
              <a:t>]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30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 smtClean="0"/>
              <a:t>Statistical Significance Summary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 smtClean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E5BC6D0-CC38-4DD8-AE4E-C238179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4478" r="6865" b="7463"/>
          <a:stretch/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8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 smtClean="0"/>
              <a:t>Angle Based Diagnostic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 smtClean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8D3B058-CC58-442B-9B18-1CA9E5F2F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956" r="8148" b="6395"/>
          <a:stretch/>
        </p:blipFill>
        <p:spPr bwMode="auto">
          <a:xfrm>
            <a:off x="76200" y="2172694"/>
            <a:ext cx="8991600" cy="461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0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Motivation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Traditional Data: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    Organized as Matrix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/>
              <a:t> </a:t>
            </a:r>
            <a:r>
              <a:rPr lang="en-US" dirty="0" smtClean="0"/>
              <a:t>   (Single Data Block)</a:t>
            </a: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Increasingly Common: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/>
              <a:t> </a:t>
            </a:r>
            <a:r>
              <a:rPr lang="en-US" dirty="0" smtClean="0"/>
              <a:t>   Multi-Block Data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/>
              <a:t> </a:t>
            </a:r>
            <a:r>
              <a:rPr lang="en-US" dirty="0" smtClean="0"/>
              <a:t>   (From Same </a:t>
            </a:r>
            <a:r>
              <a:rPr lang="en-US" dirty="0" smtClean="0"/>
              <a:t>Cases)</a:t>
            </a: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86600" y="4190999"/>
            <a:ext cx="1752600" cy="2362201"/>
            <a:chOff x="7086600" y="4190999"/>
            <a:chExt cx="1752600" cy="2362201"/>
          </a:xfrm>
        </p:grpSpPr>
        <p:sp>
          <p:nvSpPr>
            <p:cNvPr id="5" name="Rectangle 4"/>
            <p:cNvSpPr/>
            <p:nvPr/>
          </p:nvSpPr>
          <p:spPr bwMode="auto">
            <a:xfrm>
              <a:off x="7086600" y="4190999"/>
              <a:ext cx="1752600" cy="149917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6108412"/>
              <a:ext cx="1752600" cy="444788"/>
            </a:xfrm>
            <a:prstGeom prst="rect">
              <a:avLst/>
            </a:prstGeom>
            <a:solidFill>
              <a:srgbClr val="FFC000">
                <a:alpha val="88000"/>
              </a:srgbClr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2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743201" y="1861626"/>
            <a:ext cx="3505200" cy="3941198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US" altLang="en-US" dirty="0" smtClean="0"/>
              <a:t>Start Old Stuff</a:t>
            </a:r>
            <a:endParaRPr lang="en-US" altLang="en-US" dirty="0"/>
          </a:p>
        </p:txBody>
      </p:sp>
      <p:sp>
        <p:nvSpPr>
          <p:cNvPr id="2" name="AutoShape 8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jan hann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33600" y="1219200"/>
            <a:ext cx="3276600" cy="2814935"/>
            <a:chOff x="361702" y="2900065"/>
            <a:chExt cx="4021282" cy="2814935"/>
          </a:xfrm>
        </p:grpSpPr>
        <p:sp>
          <p:nvSpPr>
            <p:cNvPr id="13" name="TextBox 12"/>
            <p:cNvSpPr txBox="1"/>
            <p:nvPr/>
          </p:nvSpPr>
          <p:spPr>
            <a:xfrm>
              <a:off x="361702" y="5253335"/>
              <a:ext cx="1309255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670957" y="2900065"/>
              <a:ext cx="2712027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4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>
                    <a:solidFill>
                      <a:srgbClr val="FF0000"/>
                    </a:solidFill>
                  </a:rPr>
                  <a:t>Step 1:</a:t>
                </a:r>
              </a:p>
              <a:p>
                <a:pPr marL="0" indent="0" algn="l"/>
                <a:r>
                  <a:rPr lang="en-US" altLang="en-US" dirty="0" smtClean="0"/>
                  <a:t>Initial Low Rank</a:t>
                </a:r>
              </a:p>
              <a:p>
                <a:pPr marL="0" indent="0" algn="l"/>
                <a:r>
                  <a:rPr lang="en-US" altLang="en-US" dirty="0" smtClean="0"/>
                  <a:t>Approximations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Separate SVDs</a:t>
                </a:r>
              </a:p>
              <a:p>
                <a:pPr marL="0" indent="0" algn="l"/>
                <a:r>
                  <a:rPr lang="en-US" altLang="en-US" dirty="0" smtClean="0"/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>
                <a:blip r:embed="rId3"/>
                <a:stretch>
                  <a:fillRect l="-1842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693" t="20588" r="16841" b="2353"/>
          <a:stretch/>
        </p:blipFill>
        <p:spPr>
          <a:xfrm>
            <a:off x="4572000" y="949324"/>
            <a:ext cx="4572000" cy="58718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572000" y="914400"/>
            <a:ext cx="4572000" cy="59436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>
                    <a:solidFill>
                      <a:srgbClr val="FF0000"/>
                    </a:solidFill>
                  </a:rPr>
                  <a:t>Step 1:</a:t>
                </a:r>
              </a:p>
              <a:p>
                <a:pPr marL="0" indent="0" algn="l"/>
                <a:r>
                  <a:rPr lang="en-US" altLang="en-US" dirty="0" smtClean="0"/>
                  <a:t>Initial Low Rank</a:t>
                </a:r>
              </a:p>
              <a:p>
                <a:pPr marL="0" indent="0" algn="l"/>
                <a:r>
                  <a:rPr lang="en-US" altLang="en-US" dirty="0" smtClean="0"/>
                  <a:t>Approximations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Separate SVDs</a:t>
                </a:r>
              </a:p>
              <a:p>
                <a:pPr marL="0" indent="0" algn="l"/>
                <a:r>
                  <a:rPr lang="en-US" altLang="en-US" dirty="0" smtClean="0"/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dirty="0" smtClean="0"/>
                  <a:t>  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Source of Candidates:</a:t>
                </a:r>
              </a:p>
              <a:p>
                <a:pPr marL="0" indent="0" algn="l"/>
                <a:r>
                  <a:rPr lang="en-US" altLang="en-US" dirty="0" smtClean="0"/>
                  <a:t>        Scree Plots</a:t>
                </a:r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>
                <a:blip r:embed="rId2"/>
                <a:stretch>
                  <a:fillRect l="-1842" t="-1662" b="-14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029200" y="152400"/>
            <a:ext cx="3962399" cy="6417252"/>
            <a:chOff x="5029200" y="152400"/>
            <a:chExt cx="3962399" cy="64172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3494" t="24448" r="6184" b="8998"/>
            <a:stretch/>
          </p:blipFill>
          <p:spPr>
            <a:xfrm>
              <a:off x="5029200" y="152400"/>
              <a:ext cx="3962399" cy="310652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2089" t="24873" r="5662" b="3820"/>
            <a:stretch/>
          </p:blipFill>
          <p:spPr>
            <a:xfrm>
              <a:off x="5029200" y="3381753"/>
              <a:ext cx="3962399" cy="31878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0759" y="685800"/>
                <a:ext cx="15936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Scree Block 1</a:t>
                </a:r>
              </a:p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59" y="685800"/>
                <a:ext cx="1593641" cy="646331"/>
              </a:xfrm>
              <a:prstGeom prst="rect">
                <a:avLst/>
              </a:prstGeom>
              <a:blipFill>
                <a:blip r:embed="rId5"/>
                <a:stretch>
                  <a:fillRect l="-3448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940759" y="4001869"/>
                <a:ext cx="15936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Scree Block 2</a:t>
                </a:r>
              </a:p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59" y="4001869"/>
                <a:ext cx="1593641" cy="646331"/>
              </a:xfrm>
              <a:prstGeom prst="rect">
                <a:avLst/>
              </a:prstGeom>
              <a:blipFill>
                <a:blip r:embed="rId6"/>
                <a:stretch>
                  <a:fillRect l="-3448" t="-467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2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>
                    <a:solidFill>
                      <a:srgbClr val="FF0000"/>
                    </a:solidFill>
                  </a:rPr>
                  <a:t>Step 1:</a:t>
                </a:r>
              </a:p>
              <a:p>
                <a:pPr marL="0" indent="0" algn="l"/>
                <a:r>
                  <a:rPr lang="en-US" altLang="en-US" dirty="0" smtClean="0"/>
                  <a:t>Initial Low Rank</a:t>
                </a:r>
              </a:p>
              <a:p>
                <a:pPr marL="0" indent="0" algn="l"/>
                <a:r>
                  <a:rPr lang="en-US" altLang="en-US" dirty="0" smtClean="0"/>
                  <a:t>Approximations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Separate SVDs</a:t>
                </a:r>
              </a:p>
              <a:p>
                <a:pPr marL="0" indent="0" algn="l"/>
                <a:r>
                  <a:rPr lang="en-US" altLang="en-US" dirty="0" smtClean="0"/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dirty="0" smtClean="0"/>
                  <a:t>  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Source of Candidates:</a:t>
                </a:r>
              </a:p>
              <a:p>
                <a:pPr marL="0" indent="0" algn="l"/>
                <a:r>
                  <a:rPr lang="en-US" altLang="en-US" dirty="0" smtClean="0"/>
                  <a:t>        Scree Plots</a:t>
                </a:r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>
                <a:blip r:embed="rId2"/>
                <a:stretch>
                  <a:fillRect l="-1842" t="-1662" b="-14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616096" y="2287012"/>
            <a:ext cx="416453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Assessment of Ranks: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 smtClean="0">
                <a:solidFill>
                  <a:srgbClr val="000000"/>
                </a:solidFill>
              </a:rPr>
              <a:t>Wedin</a:t>
            </a:r>
            <a:r>
              <a:rPr lang="en-US" sz="3200" dirty="0" smtClean="0">
                <a:solidFill>
                  <a:srgbClr val="000000"/>
                </a:solidFill>
              </a:rPr>
              <a:t> Bounds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</a:rPr>
              <a:t>Random Subspaces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</a:rPr>
              <a:t>Diagnostic Plots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i="1" dirty="0" smtClean="0">
                <a:solidFill>
                  <a:srgbClr val="000000"/>
                </a:solidFill>
              </a:rPr>
              <a:t>Directional</a:t>
            </a:r>
            <a:r>
              <a:rPr lang="en-US" sz="3200" dirty="0" smtClean="0">
                <a:solidFill>
                  <a:srgbClr val="000000"/>
                </a:solidFill>
              </a:rPr>
              <a:t> Bounds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</a:rPr>
              <a:t>Active Research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00400" y="1219200"/>
            <a:ext cx="4038600" cy="2814935"/>
            <a:chOff x="361702" y="2900065"/>
            <a:chExt cx="4021282" cy="2814935"/>
          </a:xfrm>
        </p:grpSpPr>
        <p:sp>
          <p:nvSpPr>
            <p:cNvPr id="13" name="TextBox 12"/>
            <p:cNvSpPr txBox="1"/>
            <p:nvPr/>
          </p:nvSpPr>
          <p:spPr>
            <a:xfrm>
              <a:off x="361702" y="5253335"/>
              <a:ext cx="1309255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2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670957" y="2900065"/>
              <a:ext cx="2712027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0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148" t="21177" b="2941"/>
          <a:stretch/>
        </p:blipFill>
        <p:spPr>
          <a:xfrm>
            <a:off x="4038600" y="1431869"/>
            <a:ext cx="5105400" cy="5426131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>
                    <a:solidFill>
                      <a:srgbClr val="FF0000"/>
                    </a:solidFill>
                  </a:rPr>
                  <a:t>Step 2:</a:t>
                </a:r>
              </a:p>
              <a:p>
                <a:pPr marL="0" indent="0" algn="l"/>
                <a:r>
                  <a:rPr lang="en-US" altLang="en-US" dirty="0" smtClean="0"/>
                  <a:t>Find Joint Scores</a:t>
                </a:r>
                <a:endParaRPr lang="en-US" altLang="en-US" dirty="0"/>
              </a:p>
              <a:p>
                <a:pPr marL="0" indent="0" algn="l"/>
                <a:endParaRPr lang="en-US" altLang="en-US" sz="1800" dirty="0" smtClean="0"/>
              </a:p>
              <a:p>
                <a:pPr marL="0" indent="0" algn="l"/>
                <a:r>
                  <a:rPr lang="en-US" altLang="en-US" dirty="0" smtClean="0"/>
                  <a:t>Rank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altLang="en-US" dirty="0" smtClean="0"/>
                  <a:t> SVD of </a:t>
                </a:r>
              </a:p>
              <a:p>
                <a:pPr marL="0" indent="0" algn="l"/>
                <a:r>
                  <a:rPr lang="en-US" altLang="en-US" dirty="0" smtClean="0"/>
                  <a:t>Concatenated</a:t>
                </a:r>
              </a:p>
              <a:p>
                <a:pPr marL="0" indent="0" algn="l"/>
                <a:r>
                  <a:rPr lang="en-US" altLang="en-US" dirty="0" smtClean="0"/>
                  <a:t>Scores</a:t>
                </a:r>
              </a:p>
              <a:p>
                <a:pPr marL="0" indent="0" algn="l"/>
                <a:endParaRPr lang="en-US" altLang="en-US" sz="1800" dirty="0"/>
              </a:p>
              <a:p>
                <a:pPr marL="0" indent="0" algn="l"/>
                <a:r>
                  <a:rPr lang="en-US" alt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en-US" dirty="0" smtClean="0"/>
                  <a:t>: </a:t>
                </a:r>
              </a:p>
              <a:p>
                <a:pPr marL="0" indent="0" algn="l"/>
                <a:r>
                  <a:rPr lang="en-US" altLang="en-US" dirty="0" smtClean="0"/>
                  <a:t>Called </a:t>
                </a:r>
                <a:r>
                  <a:rPr lang="en-US" altLang="en-US" i="1" dirty="0" smtClean="0"/>
                  <a:t>Principal</a:t>
                </a:r>
              </a:p>
              <a:p>
                <a:pPr marL="0" indent="0" algn="l"/>
                <a:r>
                  <a:rPr lang="en-US" altLang="en-US" i="1" dirty="0" smtClean="0"/>
                  <a:t>Angle Analysis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>
                <a:blip r:embed="rId3"/>
                <a:stretch>
                  <a:fillRect l="-1842" t="-1662" b="-17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 bwMode="auto">
          <a:xfrm>
            <a:off x="4038600" y="1431868"/>
            <a:ext cx="5105400" cy="5426131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657600" y="2286000"/>
            <a:ext cx="4495800" cy="1981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" name="Group 16"/>
          <p:cNvGrpSpPr/>
          <p:nvPr/>
        </p:nvGrpSpPr>
        <p:grpSpPr>
          <a:xfrm>
            <a:off x="3124200" y="2133600"/>
            <a:ext cx="1524000" cy="3505200"/>
            <a:chOff x="3124200" y="2133600"/>
            <a:chExt cx="1524000" cy="3505200"/>
          </a:xfrm>
        </p:grpSpPr>
        <p:cxnSp>
          <p:nvCxnSpPr>
            <p:cNvPr id="10" name="Straight Connector 9"/>
            <p:cNvCxnSpPr/>
            <p:nvPr/>
          </p:nvCxnSpPr>
          <p:spPr bwMode="auto">
            <a:xfrm flipV="1">
              <a:off x="3124200" y="2133600"/>
              <a:ext cx="1524000" cy="16764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124200" y="3810000"/>
              <a:ext cx="990600" cy="6096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124200" y="3810000"/>
              <a:ext cx="1219200" cy="18288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7499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 rot="18839585">
            <a:off x="4023945" y="3917567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Aside:    Principal Angle Analysis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219200"/>
                <a:ext cx="8534399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For 2 Subspaces, Find Pair </a:t>
                </a:r>
                <a:r>
                  <a:rPr lang="en-US" altLang="en-US" dirty="0"/>
                  <a:t>of </a:t>
                </a:r>
                <a:r>
                  <a:rPr lang="en-US" altLang="en-US" dirty="0" smtClean="0"/>
                  <a:t>Basis Vectors</a:t>
                </a:r>
                <a:r>
                  <a:rPr lang="en-US" altLang="en-US" dirty="0"/>
                  <a:t>, </a:t>
                </a:r>
              </a:p>
              <a:p>
                <a:pPr marL="0" indent="0" algn="l"/>
                <a:r>
                  <a:rPr lang="en-US" altLang="en-US" dirty="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𝐽</m:t>
                        </m:r>
                        <m:r>
                          <a:rPr lang="en-US" altLang="en-US" i="1">
                            <a:latin typeface="Cambria Math"/>
                          </a:rPr>
                          <m:t>,1</m:t>
                        </m:r>
                      </m:sub>
                    </m:sSub>
                    <m:r>
                      <a:rPr lang="en-US" alt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𝐽</m:t>
                        </m:r>
                        <m:r>
                          <a:rPr lang="en-US" altLang="en-US" i="1"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altLang="en-US" dirty="0" smtClean="0"/>
                  <a:t> with </a:t>
                </a:r>
                <a:r>
                  <a:rPr lang="en-US" altLang="en-US" u="sng" dirty="0" smtClean="0"/>
                  <a:t>Minimal Angle</a:t>
                </a:r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en-US" dirty="0" smtClean="0">
                  <a:ea typeface="Cambria Math" panose="02040503050406030204" pitchFamily="18" charset="0"/>
                </a:endParaRP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Implementation:   SVD of Concatenated Bases</a:t>
                </a:r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534399" cy="4768850"/>
              </a:xfrm>
              <a:blipFill>
                <a:blip r:embed="rId2"/>
                <a:stretch>
                  <a:fillRect l="-1786" t="-1662" r="-1571" b="-15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/>
          <p:cNvCxnSpPr/>
          <p:nvPr/>
        </p:nvCxnSpPr>
        <p:spPr bwMode="auto">
          <a:xfrm>
            <a:off x="3124200" y="4419600"/>
            <a:ext cx="914400" cy="914400"/>
          </a:xfrm>
          <a:prstGeom prst="bentConnector3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2895600" y="3429000"/>
            <a:ext cx="990600" cy="990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Parallelogram 8"/>
          <p:cNvSpPr/>
          <p:nvPr/>
        </p:nvSpPr>
        <p:spPr bwMode="auto">
          <a:xfrm>
            <a:off x="2362200" y="3352800"/>
            <a:ext cx="4419600" cy="1524000"/>
          </a:xfrm>
          <a:prstGeom prst="parallelogram">
            <a:avLst>
              <a:gd name="adj" fmla="val 95769"/>
            </a:avLst>
          </a:prstGeom>
          <a:solidFill>
            <a:srgbClr val="FF0000">
              <a:alpha val="3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8773527">
            <a:off x="3083906" y="2745872"/>
            <a:ext cx="2018034" cy="160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8839585">
            <a:off x="3062655" y="3009851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 bwMode="auto">
          <a:xfrm flipH="1" flipV="1">
            <a:off x="3856890" y="3352800"/>
            <a:ext cx="715714" cy="790613"/>
          </a:xfrm>
          <a:prstGeom prst="straightConnector1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3505200" y="4114800"/>
            <a:ext cx="1020514" cy="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08303" y="3526746"/>
                <a:ext cx="5557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303" y="3526746"/>
                <a:ext cx="555793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1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43400" y="2362200"/>
            <a:ext cx="4800601" cy="4394489"/>
            <a:chOff x="744466" y="2900065"/>
            <a:chExt cx="3638519" cy="2814935"/>
          </a:xfrm>
        </p:grpSpPr>
        <p:sp>
          <p:nvSpPr>
            <p:cNvPr id="13" name="TextBox 12"/>
            <p:cNvSpPr txBox="1"/>
            <p:nvPr/>
          </p:nvSpPr>
          <p:spPr>
            <a:xfrm>
              <a:off x="744466" y="5389410"/>
              <a:ext cx="866315" cy="29572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610781" y="2900065"/>
              <a:ext cx="2772204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58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202" t="27647" r="2332"/>
          <a:stretch/>
        </p:blipFill>
        <p:spPr>
          <a:xfrm>
            <a:off x="4467922" y="1295400"/>
            <a:ext cx="4599878" cy="5546912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72930" y="14478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>
                    <a:solidFill>
                      <a:srgbClr val="FF0000"/>
                    </a:solidFill>
                  </a:rPr>
                  <a:t>Step 3:</a:t>
                </a:r>
              </a:p>
              <a:p>
                <a:pPr marL="0" indent="0" algn="l"/>
                <a:r>
                  <a:rPr lang="en-US" altLang="en-US" dirty="0" smtClean="0"/>
                  <a:t>Find Individual</a:t>
                </a:r>
              </a:p>
              <a:p>
                <a:pPr marL="0" indent="0" algn="l"/>
                <a:r>
                  <a:rPr lang="en-US" altLang="en-US" dirty="0" smtClean="0"/>
                  <a:t>           Scores</a:t>
                </a:r>
              </a:p>
              <a:p>
                <a:pPr marL="0" indent="0" algn="l"/>
                <a:endParaRPr lang="en-US" altLang="en-US" sz="1800" dirty="0" smtClean="0"/>
              </a:p>
              <a:p>
                <a:pPr marL="0" indent="0" algn="l"/>
                <a:r>
                  <a:rPr lang="en-US" altLang="en-US" dirty="0" smtClean="0"/>
                  <a:t>By Orthogonal</a:t>
                </a:r>
              </a:p>
              <a:p>
                <a:pPr marL="0" indent="0" algn="l"/>
                <a:r>
                  <a:rPr lang="en-US" altLang="en-US" dirty="0" smtClean="0"/>
                  <a:t>Basis Subtraction</a:t>
                </a:r>
              </a:p>
              <a:p>
                <a:pPr marL="0" indent="0" algn="l"/>
                <a:endParaRPr lang="en-US" altLang="en-US" sz="1800" dirty="0"/>
              </a:p>
              <a:p>
                <a:pPr marL="0" indent="0" algn="l"/>
                <a:r>
                  <a:rPr lang="en-US" altLang="en-US" dirty="0" smtClean="0"/>
                  <a:t>Guarantees</a:t>
                </a:r>
              </a:p>
              <a:p>
                <a:pPr marL="0" indent="0" algn="l"/>
                <a:r>
                  <a:rPr lang="en-US" altLang="en-US" dirty="0" err="1" smtClean="0"/>
                  <a:t>Joi</a:t>
                </a:r>
                <a:r>
                  <a:rPr lang="en-US" altLang="en-US" dirty="0" smtClean="0"/>
                  <a:t>nt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dirty="0" smtClean="0"/>
                  <a:t> Individual  </a:t>
                </a:r>
              </a:p>
              <a:p>
                <a:pPr marL="0" indent="0" algn="l"/>
                <a:endParaRPr lang="en-US" altLang="en-US" sz="1800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2930" y="1447800"/>
                <a:ext cx="8269288" cy="4768850"/>
              </a:xfrm>
              <a:blipFill>
                <a:blip r:embed="rId3"/>
                <a:stretch>
                  <a:fillRect l="-1917" t="-1662" b="-3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 bwMode="auto">
          <a:xfrm>
            <a:off x="4495800" y="1295400"/>
            <a:ext cx="4599878" cy="5562599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00400" y="2819400"/>
            <a:ext cx="5105400" cy="3048000"/>
            <a:chOff x="3124200" y="3810000"/>
            <a:chExt cx="5105400" cy="3048000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3124200" y="3810000"/>
              <a:ext cx="5105400" cy="6096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124200" y="3810000"/>
              <a:ext cx="4800600" cy="23622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124200" y="3810000"/>
              <a:ext cx="4953000" cy="30480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130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– Block Synonyms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  Multi – Block Data Analysis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dirty="0" smtClean="0"/>
                  <a:t> Data Fusion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  Data Integration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dirty="0" smtClean="0"/>
                  <a:t> Multi – View  (Machine Learning)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Shahin</a:t>
                </a:r>
                <a:r>
                  <a:rPr lang="en-US" dirty="0" smtClean="0"/>
                  <a:t>:   Functional Factor Models</a:t>
                </a:r>
              </a:p>
              <a:p>
                <a:pPr marL="0" indent="0" algn="l" eaLnBrk="1" hangingPunct="1">
                  <a:lnSpc>
                    <a:spcPct val="150000"/>
                  </a:lnSpc>
                  <a:buClrTx/>
                  <a:buSzPct val="100000"/>
                </a:pPr>
                <a:r>
                  <a:rPr lang="en-US" dirty="0"/>
                  <a:t> </a:t>
                </a:r>
                <a:r>
                  <a:rPr lang="en-US" dirty="0" smtClean="0"/>
                  <a:t>         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3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91199" y="949326"/>
            <a:ext cx="3352795" cy="5807365"/>
            <a:chOff x="1841798" y="1995034"/>
            <a:chExt cx="2541186" cy="3719967"/>
          </a:xfrm>
        </p:grpSpPr>
        <p:sp>
          <p:nvSpPr>
            <p:cNvPr id="13" name="TextBox 12"/>
            <p:cNvSpPr txBox="1"/>
            <p:nvPr/>
          </p:nvSpPr>
          <p:spPr>
            <a:xfrm>
              <a:off x="1841798" y="5389410"/>
              <a:ext cx="866315" cy="29572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708110" y="1995034"/>
              <a:ext cx="1674874" cy="371996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4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508" t="27059" r="9240" b="8824"/>
          <a:stretch/>
        </p:blipFill>
        <p:spPr>
          <a:xfrm>
            <a:off x="6753138" y="-1"/>
            <a:ext cx="2390862" cy="6857999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>
                <a:solidFill>
                  <a:srgbClr val="FF0000"/>
                </a:solidFill>
              </a:rPr>
              <a:t>Step 4: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err="1" smtClean="0"/>
              <a:t>Reproject</a:t>
            </a:r>
            <a:r>
              <a:rPr lang="en-US" altLang="en-US" dirty="0" smtClean="0"/>
              <a:t> Data</a:t>
            </a:r>
          </a:p>
          <a:p>
            <a:pPr marL="0" indent="0" algn="l"/>
            <a:r>
              <a:rPr lang="en-US" altLang="en-US" dirty="0" smtClean="0"/>
              <a:t>To Get Both</a:t>
            </a:r>
          </a:p>
          <a:p>
            <a:pPr marL="0" indent="0" algn="l"/>
            <a:r>
              <a:rPr lang="en-US" altLang="en-US" dirty="0" smtClean="0"/>
              <a:t>Joint and </a:t>
            </a:r>
          </a:p>
          <a:p>
            <a:pPr marL="0" indent="0" algn="l"/>
            <a:r>
              <a:rPr lang="en-US" altLang="en-US" dirty="0" smtClean="0"/>
              <a:t>Individual</a:t>
            </a:r>
          </a:p>
          <a:p>
            <a:pPr marL="0" indent="0" algn="l"/>
            <a:r>
              <a:rPr lang="en-US" altLang="en-US" dirty="0" smtClean="0"/>
              <a:t>Decompositions</a:t>
            </a:r>
          </a:p>
          <a:p>
            <a:pPr marL="0" indent="0" algn="l"/>
            <a:endParaRPr lang="en-US" altLang="en-US" sz="18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753138" y="0"/>
            <a:ext cx="2342540" cy="6857999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200000"/>
              </a:lnSpc>
            </a:pPr>
            <a:r>
              <a:rPr lang="en-US" altLang="en-US" dirty="0" smtClean="0"/>
              <a:t>Output Options (for Differing Purposes):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Common Normalized Scores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Block Specific Scores (Joint &amp; 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.)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Full Matrices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02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200000"/>
              </a:lnSpc>
            </a:pPr>
            <a:r>
              <a:rPr lang="en-US" altLang="en-US" dirty="0" smtClean="0"/>
              <a:t>Output Options (for Differing Purposes):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b="1" dirty="0" smtClean="0"/>
              <a:t>Common Normalized Scores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Block Specific Scores (Joint &amp; 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.)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Full Matrices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15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Common Normalized Scores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altLang="en-US" i="1" u="sng" dirty="0" smtClean="0"/>
              <a:t>Same</a:t>
            </a:r>
            <a:r>
              <a:rPr lang="en-US" altLang="en-US" dirty="0" smtClean="0"/>
              <a:t> for Each Block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altLang="en-US" dirty="0" smtClean="0"/>
              <a:t>Finds </a:t>
            </a:r>
            <a:r>
              <a:rPr lang="en-US" altLang="en-US" u="sng" dirty="0" smtClean="0"/>
              <a:t>Joint</a:t>
            </a:r>
            <a:r>
              <a:rPr lang="en-US" altLang="en-US" dirty="0" smtClean="0"/>
              <a:t> Behavior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altLang="en-US" dirty="0" smtClean="0"/>
              <a:t>Useful:  Scatterplots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altLang="en-US" dirty="0" smtClean="0"/>
              <a:t>Can Have Common</a:t>
            </a:r>
          </a:p>
          <a:p>
            <a:pPr marL="569913" lvl="1" indent="0" algn="l">
              <a:buClrTx/>
              <a:buSzPct val="100000"/>
            </a:pPr>
            <a:r>
              <a:rPr lang="en-US" altLang="en-US" i="1" dirty="0"/>
              <a:t>	</a:t>
            </a:r>
            <a:r>
              <a:rPr lang="en-US" altLang="en-US" i="1" dirty="0" smtClean="0"/>
              <a:t>Loadings</a:t>
            </a:r>
            <a:r>
              <a:rPr lang="en-US" altLang="en-US" dirty="0" smtClean="0"/>
              <a:t> By Projecting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 startAt="5"/>
            </a:pPr>
            <a:r>
              <a:rPr lang="en-US" altLang="en-US" dirty="0" smtClean="0"/>
              <a:t>Gives Interpretation</a:t>
            </a:r>
          </a:p>
          <a:p>
            <a:pPr marL="569913" lvl="1" indent="0" algn="l">
              <a:buClrTx/>
              <a:buSzPct val="100000"/>
            </a:pPr>
            <a:r>
              <a:rPr lang="en-US" altLang="en-US" dirty="0"/>
              <a:t>	</a:t>
            </a:r>
            <a:r>
              <a:rPr lang="en-US" altLang="en-US" dirty="0" smtClean="0"/>
              <a:t>of Driving Features</a:t>
            </a:r>
          </a:p>
          <a:p>
            <a:pPr marL="569913" lvl="1" indent="0" algn="l">
              <a:buClrTx/>
              <a:buSzPct val="100000"/>
            </a:pPr>
            <a:endParaRPr lang="en-US" altLang="en-US" dirty="0"/>
          </a:p>
          <a:p>
            <a:pPr marL="569913" lvl="1" indent="0" algn="l">
              <a:buClrTx/>
              <a:buSzPct val="100000"/>
            </a:pP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13" t="22941" r="13385" b="14117"/>
          <a:stretch/>
        </p:blipFill>
        <p:spPr>
          <a:xfrm>
            <a:off x="5107536" y="2362200"/>
            <a:ext cx="4036464" cy="39624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6172200" y="1752600"/>
            <a:ext cx="1752600" cy="2438400"/>
          </a:xfrm>
          <a:prstGeom prst="straightConnector1">
            <a:avLst/>
          </a:prstGeom>
          <a:noFill/>
          <a:ln w="762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29492" y="5862935"/>
            <a:ext cx="4370812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E.g.  FMRI Neuro Science Data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3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Earlier Example of Scores Visualization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endParaRPr lang="en-US" kern="0" smtClean="0"/>
          </a:p>
          <a:p>
            <a:pPr algn="l"/>
            <a:endParaRPr lang="en-US" kern="0" smtClean="0"/>
          </a:p>
          <a:p>
            <a:pPr algn="l"/>
            <a:r>
              <a:rPr lang="en-US" kern="0" smtClean="0"/>
              <a:t>Manually</a:t>
            </a:r>
          </a:p>
          <a:p>
            <a:pPr algn="l"/>
            <a:r>
              <a:rPr lang="en-US" kern="0" smtClean="0"/>
              <a:t>Brush</a:t>
            </a:r>
          </a:p>
          <a:p>
            <a:pPr algn="l"/>
            <a:r>
              <a:rPr lang="en-US" kern="0" smtClean="0"/>
              <a:t>Clusters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9961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Earlier Example of Scores Visualization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613" y="1027113"/>
            <a:ext cx="7545387" cy="58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721108"/>
            <a:ext cx="2514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Scatterplot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Matrix View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Scores</a:t>
            </a:r>
            <a:r>
              <a:rPr lang="en-US" sz="2800" dirty="0">
                <a:solidFill>
                  <a:srgbClr val="000000"/>
                </a:solidFill>
              </a:rPr>
              <a:t> Plot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Connecting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Lines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Highlight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Time Order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200000"/>
              </a:lnSpc>
            </a:pPr>
            <a:r>
              <a:rPr lang="en-US" altLang="en-US" dirty="0" smtClean="0"/>
              <a:t>Output Options (for Differing Purposes):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Common Normalized Scores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b="1" dirty="0" smtClean="0"/>
              <a:t>Block Specific Scores (Joint &amp; </a:t>
            </a:r>
            <a:r>
              <a:rPr lang="en-US" altLang="en-US" b="1" dirty="0" err="1" smtClean="0"/>
              <a:t>Indiv</a:t>
            </a:r>
            <a:r>
              <a:rPr lang="en-US" altLang="en-US" b="1" dirty="0" smtClean="0"/>
              <a:t>.)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Full Matrices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5839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514350" indent="-514350" algn="l">
                  <a:buClrTx/>
                  <a:buSzPct val="100000"/>
                  <a:buFont typeface="+mj-lt"/>
                  <a:buAutoNum type="arabicPeriod" startAt="2"/>
                </a:pPr>
                <a:r>
                  <a:rPr lang="en-US" altLang="en-US" dirty="0" smtClean="0"/>
                  <a:t>Block Specific </a:t>
                </a:r>
                <a:r>
                  <a:rPr lang="en-US" altLang="en-US" dirty="0" smtClean="0">
                    <a:solidFill>
                      <a:srgbClr val="FF00FF"/>
                    </a:solidFill>
                  </a:rPr>
                  <a:t>Scores</a:t>
                </a:r>
                <a:r>
                  <a:rPr lang="en-US" altLang="en-US" dirty="0" smtClean="0"/>
                  <a:t> </a:t>
                </a:r>
              </a:p>
              <a:p>
                <a:pPr marL="0" indent="0" algn="l">
                  <a:buClrTx/>
                  <a:buSzPct val="100000"/>
                </a:pPr>
                <a:r>
                  <a:rPr lang="en-US" altLang="en-US" dirty="0"/>
                  <a:t>	</a:t>
                </a:r>
                <a:r>
                  <a:rPr lang="en-US" altLang="en-US" dirty="0" smtClean="0"/>
                  <a:t>(Joint &amp; </a:t>
                </a:r>
                <a:r>
                  <a:rPr lang="en-US" altLang="en-US" dirty="0" err="1" smtClean="0"/>
                  <a:t>Indiv</a:t>
                </a:r>
                <a:r>
                  <a:rPr lang="en-US" altLang="en-US" dirty="0" smtClean="0"/>
                  <a:t>.)</a:t>
                </a:r>
              </a:p>
              <a:p>
                <a:pPr marL="1084263" lvl="1" indent="-514350" algn="l">
                  <a:buClrTx/>
                  <a:buSzPct val="100000"/>
                  <a:buFont typeface="+mj-lt"/>
                  <a:buAutoNum type="alphaLcPeriod"/>
                </a:pPr>
                <a:r>
                  <a:rPr lang="en-US" altLang="en-US" dirty="0" smtClean="0"/>
                  <a:t>SVD Re-Ordered Basis</a:t>
                </a:r>
              </a:p>
              <a:p>
                <a:pPr marL="1084263" lvl="1" indent="-514350" algn="l">
                  <a:buClrTx/>
                  <a:buSzPct val="100000"/>
                  <a:buFont typeface="+mj-lt"/>
                  <a:buAutoNum type="alphaLcPeriod"/>
                </a:pPr>
                <a:r>
                  <a:rPr lang="en-US" altLang="en-US" dirty="0" smtClean="0"/>
                  <a:t>Includes Magnitudes (SVs)</a:t>
                </a:r>
              </a:p>
              <a:p>
                <a:pPr marL="1084263" lvl="1" indent="-514350" algn="l">
                  <a:buClrTx/>
                  <a:buSzPct val="100000"/>
                  <a:buFont typeface="+mj-lt"/>
                  <a:buAutoNum type="alphaLcPeriod"/>
                </a:pPr>
                <a:r>
                  <a:rPr lang="en-US" altLang="en-US" dirty="0" smtClean="0"/>
                  <a:t>Compact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en-US" dirty="0" smtClean="0"/>
                  <a:t> Representation</a:t>
                </a:r>
              </a:p>
              <a:p>
                <a:pPr marL="1084263" lvl="1" indent="-514350" algn="l">
                  <a:buClrTx/>
                  <a:buSzPct val="100000"/>
                  <a:buFont typeface="+mj-lt"/>
                  <a:buAutoNum type="alphaLcPeriod"/>
                </a:pPr>
                <a:r>
                  <a:rPr lang="en-US" altLang="en-US" dirty="0" smtClean="0"/>
                  <a:t>E.g. Input for Classification</a:t>
                </a:r>
              </a:p>
              <a:p>
                <a:pPr marL="1084263" lvl="1" indent="-514350" algn="l">
                  <a:buClrTx/>
                  <a:buSzPct val="100000"/>
                  <a:buFont typeface="+mj-lt"/>
                  <a:buAutoNum type="alphaLcPeriod"/>
                </a:pPr>
                <a:r>
                  <a:rPr lang="en-US" altLang="en-US" dirty="0" smtClean="0"/>
                  <a:t>Interpretation via </a:t>
                </a:r>
                <a:r>
                  <a:rPr lang="en-US" altLang="en-US" dirty="0" smtClean="0">
                    <a:solidFill>
                      <a:srgbClr val="00B050"/>
                    </a:solidFill>
                  </a:rPr>
                  <a:t>Loadings</a:t>
                </a:r>
              </a:p>
              <a:p>
                <a:pPr marL="569913" lvl="1" indent="0" algn="l">
                  <a:buClrTx/>
                  <a:buSzPct val="100000"/>
                </a:pPr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>
                <a:blip r:embed="rId4"/>
                <a:stretch>
                  <a:fillRect l="-1916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4508" t="27059" r="9240" b="8824"/>
          <a:stretch/>
        </p:blipFill>
        <p:spPr>
          <a:xfrm>
            <a:off x="6753138" y="0"/>
            <a:ext cx="2390862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72399" y="235527"/>
            <a:ext cx="1143001" cy="5904923"/>
            <a:chOff x="7772399" y="235527"/>
            <a:chExt cx="1143001" cy="5904923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7848600" y="235527"/>
              <a:ext cx="838200" cy="2286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848600" y="1759527"/>
              <a:ext cx="838200" cy="3048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7772399" y="2369127"/>
              <a:ext cx="954089" cy="3810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7848600" y="3505200"/>
              <a:ext cx="1066800" cy="4572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7772400" y="5181600"/>
              <a:ext cx="838200" cy="2286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7848600" y="5791200"/>
              <a:ext cx="838200" cy="34925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453636" name="Group 453635"/>
          <p:cNvGrpSpPr/>
          <p:nvPr/>
        </p:nvGrpSpPr>
        <p:grpSpPr>
          <a:xfrm>
            <a:off x="5943597" y="1600200"/>
            <a:ext cx="1752603" cy="4274127"/>
            <a:chOff x="5943597" y="1600200"/>
            <a:chExt cx="1752603" cy="4274127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5943600" y="1600200"/>
              <a:ext cx="1752600" cy="32766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5980110" y="2168525"/>
              <a:ext cx="1696244" cy="2708275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5980111" y="3184526"/>
              <a:ext cx="1696243" cy="1692274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5943597" y="4708526"/>
              <a:ext cx="1732757" cy="1524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5943598" y="4860926"/>
              <a:ext cx="1752602" cy="466147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5943599" y="4883728"/>
              <a:ext cx="1676401" cy="990599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511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Loadings Analysis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Overall</a:t>
            </a:r>
          </a:p>
          <a:p>
            <a:pPr marL="0" indent="0" algn="l"/>
            <a:r>
              <a:rPr lang="en-US" altLang="en-US" dirty="0" smtClean="0"/>
              <a:t>Comparison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6200" y="2057400"/>
            <a:ext cx="6096000" cy="1592997"/>
            <a:chOff x="76200" y="2057400"/>
            <a:chExt cx="6096000" cy="1592997"/>
          </a:xfrm>
        </p:grpSpPr>
        <p:sp>
          <p:nvSpPr>
            <p:cNvPr id="2" name="TextBox 1"/>
            <p:cNvSpPr txBox="1"/>
            <p:nvPr/>
          </p:nvSpPr>
          <p:spPr>
            <a:xfrm>
              <a:off x="76200" y="2819400"/>
              <a:ext cx="25101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Sep. </a:t>
              </a:r>
              <a:r>
                <a:rPr lang="en-US" dirty="0" err="1" smtClean="0">
                  <a:solidFill>
                    <a:srgbClr val="0000FF"/>
                  </a:solidFill>
                </a:rPr>
                <a:t>Beh</a:t>
              </a:r>
              <a:r>
                <a:rPr lang="en-US" dirty="0" smtClean="0">
                  <a:solidFill>
                    <a:srgbClr val="0000FF"/>
                  </a:solidFill>
                </a:rPr>
                <a:t>. PC1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Assoc. w. Image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>
              <a:off x="4572000" y="2057400"/>
              <a:ext cx="16002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>
              <a:endCxn id="2" idx="3"/>
            </p:cNvCxnSpPr>
            <p:nvPr/>
          </p:nvCxnSpPr>
          <p:spPr bwMode="auto">
            <a:xfrm flipH="1">
              <a:off x="2586374" y="2057400"/>
              <a:ext cx="2785726" cy="1177499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7" name="Group 453636"/>
          <p:cNvGrpSpPr/>
          <p:nvPr/>
        </p:nvGrpSpPr>
        <p:grpSpPr>
          <a:xfrm>
            <a:off x="76200" y="3623608"/>
            <a:ext cx="5791201" cy="2700992"/>
            <a:chOff x="76200" y="3623608"/>
            <a:chExt cx="5791201" cy="2700992"/>
          </a:xfrm>
        </p:grpSpPr>
        <p:sp>
          <p:nvSpPr>
            <p:cNvPr id="19" name="TextBox 18"/>
            <p:cNvSpPr txBox="1"/>
            <p:nvPr/>
          </p:nvSpPr>
          <p:spPr>
            <a:xfrm>
              <a:off x="76200" y="4385608"/>
              <a:ext cx="21202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Joint </a:t>
              </a:r>
              <a:r>
                <a:rPr lang="en-US" dirty="0" err="1" smtClean="0">
                  <a:solidFill>
                    <a:srgbClr val="00B050"/>
                  </a:solidFill>
                </a:rPr>
                <a:t>Im</a:t>
              </a:r>
              <a:r>
                <a:rPr lang="en-US" dirty="0" smtClean="0">
                  <a:solidFill>
                    <a:srgbClr val="00B050"/>
                  </a:solidFill>
                </a:rPr>
                <a:t>. PC1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Concentrates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Relevant Parts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Of Sep. </a:t>
              </a:r>
              <a:endParaRPr lang="en-US" dirty="0">
                <a:solidFill>
                  <a:srgbClr val="00B050"/>
                </a:solidFill>
              </a:endParaRPr>
            </a:p>
            <a:p>
              <a:r>
                <a:rPr lang="en-US" dirty="0" smtClean="0">
                  <a:solidFill>
                    <a:srgbClr val="00B050"/>
                  </a:solidFill>
                </a:rPr>
                <a:t>PC1 &amp; PC2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4953001" y="3623608"/>
              <a:ext cx="76199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 bwMode="auto">
            <a:xfrm flipH="1">
              <a:off x="2196460" y="3623608"/>
              <a:ext cx="3175642" cy="1731496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2196460" y="4851654"/>
              <a:ext cx="3289941" cy="50345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5105401" y="4064508"/>
              <a:ext cx="762000" cy="1574292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848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Motivation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Cancer Research: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2000 – Microarrays for gene expression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Hype:  “Will Cure Cancer”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Hmm, afraid not…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Response: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Have $$$, so measure </a:t>
            </a:r>
            <a:r>
              <a:rPr lang="en-US" u="sng" dirty="0" smtClean="0"/>
              <a:t>much</a:t>
            </a:r>
            <a:r>
              <a:rPr lang="en-US" dirty="0" smtClean="0"/>
              <a:t> more…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200000"/>
              </a:lnSpc>
            </a:pPr>
            <a:r>
              <a:rPr lang="en-US" altLang="en-US" dirty="0" smtClean="0"/>
              <a:t>Output Options (for Differing Purposes):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Common Normalized Scores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Block Specific Scores (Joint &amp; 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.)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b="1" dirty="0" smtClean="0"/>
              <a:t>Full Matrices</a:t>
            </a:r>
          </a:p>
          <a:p>
            <a:pPr marL="514350" indent="-514350" algn="l">
              <a:lnSpc>
                <a:spcPct val="200000"/>
              </a:lnSpc>
              <a:buClrTx/>
              <a:buSzPct val="100000"/>
              <a:buFont typeface="+mj-lt"/>
              <a:buAutoNum type="arabicPeriod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922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 startAt="3"/>
            </a:pPr>
            <a:r>
              <a:rPr lang="en-US" altLang="en-US" dirty="0" smtClean="0"/>
              <a:t>Full </a:t>
            </a:r>
            <a:r>
              <a:rPr lang="en-US" altLang="en-US" dirty="0" smtClean="0">
                <a:solidFill>
                  <a:srgbClr val="C00000"/>
                </a:solidFill>
              </a:rPr>
              <a:t>Matrices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altLang="en-US" dirty="0" smtClean="0"/>
              <a:t>Size of Original Data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altLang="en-US" dirty="0" smtClean="0"/>
              <a:t>Allows Heat Map View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altLang="en-US" dirty="0" smtClean="0"/>
              <a:t>And Network Analysis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endParaRPr lang="en-US" altLang="en-US" dirty="0"/>
          </a:p>
          <a:p>
            <a:pPr marL="0" indent="0" algn="l">
              <a:buClrTx/>
              <a:buSzPct val="100000"/>
            </a:pP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508" t="27059" r="9240" b="8824"/>
          <a:stretch/>
        </p:blipFill>
        <p:spPr>
          <a:xfrm>
            <a:off x="6753138" y="0"/>
            <a:ext cx="2390862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19999" y="235526"/>
            <a:ext cx="1295401" cy="6393874"/>
            <a:chOff x="7619999" y="235526"/>
            <a:chExt cx="1295401" cy="6393874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619999" y="235526"/>
              <a:ext cx="1106489" cy="1364673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7620000" y="3588327"/>
              <a:ext cx="1295400" cy="1364673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620000" y="5149851"/>
              <a:ext cx="1295400" cy="482022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7620000" y="5867400"/>
              <a:ext cx="1295400" cy="76200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7620000" y="1787526"/>
              <a:ext cx="1106489" cy="498474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7620000" y="2438400"/>
              <a:ext cx="1106489" cy="83820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49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371600"/>
            <a:ext cx="6592889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“Heat Map” View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Based on </a:t>
            </a:r>
            <a:r>
              <a:rPr lang="en-US" altLang="en-US" i="1" dirty="0" smtClean="0"/>
              <a:t>Color Bar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/>
              <a:t>	</a:t>
            </a:r>
            <a:r>
              <a:rPr lang="en-US" altLang="en-US" dirty="0" smtClean="0">
                <a:solidFill>
                  <a:srgbClr val="FF0000"/>
                </a:solidFill>
              </a:rPr>
              <a:t>Red for &gt; 0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/>
              <a:t> </a:t>
            </a:r>
            <a:r>
              <a:rPr lang="en-US" altLang="en-US" dirty="0" smtClean="0"/>
              <a:t>      </a:t>
            </a:r>
            <a:r>
              <a:rPr lang="en-US" alt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for = 0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/>
              <a:t>	</a:t>
            </a:r>
            <a:r>
              <a:rPr lang="en-US" altLang="en-US" dirty="0" smtClean="0">
                <a:solidFill>
                  <a:srgbClr val="0000FF"/>
                </a:solidFill>
              </a:rPr>
              <a:t>Blue for &lt; 0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Intensity shows magnitude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66436" b="50000"/>
          <a:stretch/>
        </p:blipFill>
        <p:spPr bwMode="auto">
          <a:xfrm>
            <a:off x="231025" y="1524000"/>
            <a:ext cx="160949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1676400" y="2800350"/>
            <a:ext cx="2743200" cy="85725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3582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0" y="1371600"/>
                <a:ext cx="6440489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</a:pPr>
                <a:r>
                  <a:rPr lang="en-US" altLang="en-US" dirty="0" smtClean="0"/>
                  <a:t>Special Challenges: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=100 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≪ 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=10,000</m:t>
                    </m:r>
                  </m:oMath>
                </a14:m>
                <a:endParaRPr lang="en-US" altLang="en-US" dirty="0" smtClean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i="1" smtClean="0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 ≫ 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endParaRPr lang="en-US" altLang="en-US" b="0" dirty="0" smtClean="0">
                  <a:ea typeface="Cambria Math"/>
                </a:endParaRP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 smtClean="0"/>
                  <a:t>Wildly Differing Sizes &amp; Scales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 smtClean="0"/>
                  <a:t>Typical in Cancer &amp; Neuro-</a:t>
                </a:r>
                <a:r>
                  <a:rPr lang="en-US" altLang="en-US" dirty="0" err="1" smtClean="0"/>
                  <a:t>Sci</a:t>
                </a:r>
                <a:endParaRPr lang="en-US" altLang="en-US" dirty="0" smtClean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 smtClean="0"/>
                  <a:t>Hard to </a:t>
                </a:r>
                <a:r>
                  <a:rPr lang="en-US" altLang="en-US" u="sng" dirty="0" smtClean="0"/>
                  <a:t>Normalize</a:t>
                </a:r>
                <a:r>
                  <a:rPr lang="en-US" altLang="en-US" dirty="0" smtClean="0"/>
                  <a:t> Away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0" y="1371600"/>
                <a:ext cx="6440489" cy="4768850"/>
              </a:xfrm>
              <a:blipFill rotWithShape="1">
                <a:blip r:embed="rId2"/>
                <a:stretch>
                  <a:fillRect l="-2365" b="-6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24227" r="66258" b="24227"/>
          <a:stretch/>
        </p:blipFill>
        <p:spPr bwMode="auto">
          <a:xfrm>
            <a:off x="231025" y="1524000"/>
            <a:ext cx="162122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07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5727172" y="1371600"/>
            <a:ext cx="311202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Underlying Components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(Additive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    Signals +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       + Noise)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953000" y="2819400"/>
            <a:ext cx="2514600" cy="2438400"/>
            <a:chOff x="4953000" y="2819400"/>
            <a:chExt cx="2514600" cy="24384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H="1" flipV="1">
              <a:off x="4953000" y="2819400"/>
              <a:ext cx="2514600" cy="2286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 flipH="1">
              <a:off x="4953000" y="5105400"/>
              <a:ext cx="2514600" cy="152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241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5727172" y="1371600"/>
            <a:ext cx="311202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Underlying Components: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Joint – Rank 1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</a:t>
            </a:r>
            <a:r>
              <a:rPr lang="en-US" altLang="en-US" u="sng" dirty="0" smtClean="0"/>
              <a:t>Same</a:t>
            </a:r>
            <a:r>
              <a:rPr lang="en-US" altLang="en-US" dirty="0" smtClean="0"/>
              <a:t> 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  “Subject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   Signal”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(linear combo)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2514600" y="2438400"/>
            <a:ext cx="3657600" cy="1524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2514600" y="3962400"/>
            <a:ext cx="3657600" cy="2057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65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727172" y="1371600"/>
                <a:ext cx="326442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Underlying Components:</a:t>
                </a:r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err="1" smtClean="0"/>
                  <a:t>Indiv</a:t>
                </a:r>
                <a:r>
                  <a:rPr lang="en-US" altLang="en-US" dirty="0" smtClean="0"/>
                  <a:t> X – Rank 1</a:t>
                </a:r>
              </a:p>
              <a:p>
                <a:pPr marL="0" indent="0" algn="l"/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⊥</m:t>
                    </m:r>
                  </m:oMath>
                </a14:m>
                <a:r>
                  <a:rPr lang="en-US" altLang="en-US" dirty="0" smtClean="0"/>
                  <a:t> to Joint</a:t>
                </a:r>
              </a:p>
              <a:p>
                <a:pPr marL="0" indent="0" algn="l"/>
                <a:r>
                  <a:rPr lang="en-US" altLang="en-US" dirty="0" smtClean="0"/>
                  <a:t>   (in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 = </a:t>
                </a:r>
              </a:p>
              <a:p>
                <a:pPr marL="0" indent="0" algn="l"/>
                <a:r>
                  <a:rPr lang="en-US" altLang="en-US" dirty="0" smtClean="0"/>
                  <a:t>       Row Space) 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7172" y="1371600"/>
                <a:ext cx="3264428" cy="4768850"/>
              </a:xfrm>
              <a:blipFill rotWithShape="1">
                <a:blip r:embed="rId2"/>
                <a:stretch>
                  <a:fillRect l="-4664" t="-1662" r="-6530" b="-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3810000" y="2819400"/>
            <a:ext cx="19812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92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727172" y="1371600"/>
                <a:ext cx="326442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Underlying Components:</a:t>
                </a:r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r>
                  <a:rPr lang="en-US" altLang="en-US" dirty="0" err="1" smtClean="0"/>
                  <a:t>Indiv</a:t>
                </a:r>
                <a:r>
                  <a:rPr lang="en-US" altLang="en-US" dirty="0" smtClean="0"/>
                  <a:t> Y – Rank 2</a:t>
                </a:r>
              </a:p>
              <a:p>
                <a:pPr marL="0" indent="0" algn="l"/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⊥</m:t>
                    </m:r>
                  </m:oMath>
                </a14:m>
                <a:r>
                  <a:rPr lang="en-US" altLang="en-US" dirty="0" smtClean="0"/>
                  <a:t> to Joint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∩</m:t>
                    </m:r>
                  </m:oMath>
                </a14:m>
                <a:r>
                  <a:rPr lang="en-US" altLang="en-US" dirty="0" smtClean="0"/>
                  <a:t>  with </a:t>
                </a:r>
              </a:p>
              <a:p>
                <a:pPr marL="0" indent="0" algn="l"/>
                <a:r>
                  <a:rPr lang="en-US" altLang="en-US" dirty="0"/>
                  <a:t> </a:t>
                </a:r>
                <a:r>
                  <a:rPr lang="en-US" altLang="en-US" dirty="0" smtClean="0"/>
                  <a:t>    </a:t>
                </a:r>
                <a:r>
                  <a:rPr lang="en-US" altLang="en-US" dirty="0" err="1" smtClean="0"/>
                  <a:t>Indiv</a:t>
                </a:r>
                <a:r>
                  <a:rPr lang="en-US" altLang="en-US" dirty="0" smtClean="0"/>
                  <a:t> X = {0}</a:t>
                </a:r>
              </a:p>
              <a:p>
                <a:pPr marL="0" indent="0" algn="l"/>
                <a:r>
                  <a:rPr lang="en-US" altLang="en-US" dirty="0" smtClean="0"/>
                  <a:t> (</a:t>
                </a:r>
                <a:r>
                  <a:rPr lang="en-US" altLang="en-US" u="sng" dirty="0" smtClean="0"/>
                  <a:t>don’t need</a:t>
                </a: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en-US" i="1">
                        <a:latin typeface="Cambria Math"/>
                        <a:ea typeface="Cambria Math"/>
                      </a:rPr>
                      <m:t>⊥</m:t>
                    </m:r>
                  </m:oMath>
                </a14:m>
                <a:r>
                  <a:rPr lang="en-US" altLang="en-US" dirty="0" smtClean="0"/>
                  <a:t>)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7172" y="1371600"/>
                <a:ext cx="3264428" cy="4768850"/>
              </a:xfrm>
              <a:blipFill>
                <a:blip r:embed="rId4"/>
                <a:stretch>
                  <a:fillRect l="-4664" t="-1662" r="-4291" b="-1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3886200" y="3352800"/>
            <a:ext cx="1905000" cy="1676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4536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  (Prior Approach 1)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52400" y="1371600"/>
                <a:ext cx="8574089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Concatenate &amp; SVD:</a:t>
                </a:r>
              </a:p>
              <a:p>
                <a:pPr marL="0" indent="0" algn="l"/>
                <a:r>
                  <a:rPr lang="en-US" altLang="en-US" dirty="0" smtClean="0"/>
                  <a:t>Only (Joint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∪</m:t>
                    </m:r>
                  </m:oMath>
                </a14:m>
                <a:r>
                  <a:rPr lang="en-US" altLang="en-US" dirty="0" smtClean="0"/>
                  <a:t> X – </a:t>
                </a:r>
                <a:r>
                  <a:rPr lang="en-US" altLang="en-US" dirty="0" err="1" smtClean="0"/>
                  <a:t>Indiv</a:t>
                </a:r>
                <a:r>
                  <a:rPr lang="en-US" altLang="en-US" dirty="0" smtClean="0"/>
                  <a:t>), Lose Sep. &amp; Y – </a:t>
                </a:r>
                <a:r>
                  <a:rPr lang="en-US" altLang="en-US" dirty="0" err="1" smtClean="0"/>
                  <a:t>Indiv</a:t>
                </a:r>
                <a:r>
                  <a:rPr lang="en-US" altLang="en-US" dirty="0" smtClean="0"/>
                  <a:t> 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371600"/>
                <a:ext cx="8574089" cy="4768850"/>
              </a:xfrm>
              <a:blipFill rotWithShape="1">
                <a:blip r:embed="rId2"/>
                <a:stretch>
                  <a:fillRect l="-1777" t="-1662" r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22322" r="6060" b="23747"/>
          <a:stretch/>
        </p:blipFill>
        <p:spPr bwMode="auto">
          <a:xfrm>
            <a:off x="4627775" y="3048000"/>
            <a:ext cx="4516225" cy="357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600" y="2514600"/>
            <a:ext cx="3200400" cy="2971800"/>
            <a:chOff x="2514600" y="2514600"/>
            <a:chExt cx="3200400" cy="29718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2514600" y="2514600"/>
              <a:ext cx="3200400" cy="1219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2514600" y="2514600"/>
              <a:ext cx="2971800" cy="29718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4" name="Straight Arrow Connector 13"/>
          <p:cNvCxnSpPr/>
          <p:nvPr/>
        </p:nvCxnSpPr>
        <p:spPr bwMode="auto">
          <a:xfrm flipH="1">
            <a:off x="2590800" y="2438400"/>
            <a:ext cx="3276600" cy="17526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819400" y="2438400"/>
            <a:ext cx="4724400" cy="32766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7317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 (Prior Approach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Partial Least Squares:</a:t>
            </a:r>
          </a:p>
          <a:p>
            <a:pPr marL="0" indent="0" algn="l"/>
            <a:r>
              <a:rPr lang="en-US" altLang="en-US" dirty="0" smtClean="0"/>
              <a:t>Decent Rank 2 Approx., but </a:t>
            </a:r>
            <a:r>
              <a:rPr lang="en-US" altLang="en-US" u="sng" dirty="0" smtClean="0"/>
              <a:t>no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 Comp.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20183" r="6060" b="23985"/>
          <a:stretch/>
        </p:blipFill>
        <p:spPr bwMode="auto">
          <a:xfrm>
            <a:off x="4627775" y="2971800"/>
            <a:ext cx="4516225" cy="370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14600" y="2514600"/>
            <a:ext cx="4371287" cy="2971800"/>
            <a:chOff x="2514600" y="2514600"/>
            <a:chExt cx="4371287" cy="297180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2514600" y="2514600"/>
              <a:ext cx="4371287" cy="13716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2514600" y="2514600"/>
              <a:ext cx="4371287" cy="29718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592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00400" y="1356979"/>
            <a:ext cx="5867400" cy="5501021"/>
            <a:chOff x="457198" y="1352862"/>
            <a:chExt cx="5943601" cy="5032459"/>
          </a:xfrm>
        </p:grpSpPr>
        <p:pic>
          <p:nvPicPr>
            <p:cNvPr id="5" name="Picture 2" descr="Integrated data set for comparing and contrasting multiple tumor type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52862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7198" y="5667688"/>
              <a:ext cx="5943601" cy="717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Figure : The Cancer Genome Atlas Research Network, Weinstein, J.N.,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Collisson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E.A., Mills, G.B., Shaw, K.M.,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Ozenberger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B.A.,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Ellrott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K.,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Shmulevich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I., Sander, C., and Stuart, J.M. (2013)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Motivation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79550"/>
            <a:ext cx="8094663" cy="47688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The Cancer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Genome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Atlas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Multiple Blocks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People </a:t>
            </a:r>
            <a:r>
              <a:rPr lang="en-US" u="sng" dirty="0" smtClean="0"/>
              <a:t>Common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Across Blocks</a:t>
            </a: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 (Prior Approach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Early JIVE (Lock et al, 2013):</a:t>
            </a:r>
          </a:p>
          <a:p>
            <a:pPr marL="0" indent="0" algn="l"/>
            <a:r>
              <a:rPr lang="en-US" altLang="en-US" dirty="0" smtClean="0"/>
              <a:t>Good 2-d Approx. – Missed Joint-</a:t>
            </a:r>
            <a:r>
              <a:rPr lang="en-US" altLang="en-US" dirty="0" err="1" smtClean="0"/>
              <a:t>Ind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Decomp</a:t>
            </a:r>
            <a:r>
              <a:rPr lang="en-US" altLang="en-US" dirty="0" smtClean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20659" r="5011" b="23509"/>
          <a:stretch/>
        </p:blipFill>
        <p:spPr bwMode="auto">
          <a:xfrm>
            <a:off x="4573909" y="3000704"/>
            <a:ext cx="4570091" cy="370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514600" y="2514600"/>
            <a:ext cx="3048000" cy="3429000"/>
            <a:chOff x="2514600" y="2514600"/>
            <a:chExt cx="3048000" cy="3429000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2514600" y="2514600"/>
              <a:ext cx="3048000" cy="13716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2514600" y="2514600"/>
              <a:ext cx="2895600" cy="3429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oup 14"/>
          <p:cNvGrpSpPr/>
          <p:nvPr/>
        </p:nvGrpSpPr>
        <p:grpSpPr>
          <a:xfrm>
            <a:off x="6248400" y="2590800"/>
            <a:ext cx="1981200" cy="3048000"/>
            <a:chOff x="6248400" y="2590800"/>
            <a:chExt cx="1981200" cy="304800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248400" y="2590800"/>
              <a:ext cx="610554" cy="3048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6248400" y="2590800"/>
              <a:ext cx="1981200" cy="1600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5084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74089" cy="4768850"/>
          </a:xfrm>
        </p:spPr>
        <p:txBody>
          <a:bodyPr/>
          <a:lstStyle/>
          <a:p>
            <a:pPr marL="0" indent="0"/>
            <a:r>
              <a:rPr lang="en-US" altLang="en-US" dirty="0" smtClean="0"/>
              <a:t>Current JIVE:     Excellent Decomposition  (Both Joint and Individual)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4227" r="8519" b="24227"/>
          <a:stretch/>
        </p:blipFill>
        <p:spPr bwMode="auto">
          <a:xfrm>
            <a:off x="4648200" y="3208868"/>
            <a:ext cx="4335518" cy="342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581400" y="2438400"/>
            <a:ext cx="3048000" cy="3505200"/>
            <a:chOff x="3581400" y="2438400"/>
            <a:chExt cx="3048000" cy="3505200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3581400" y="2438400"/>
              <a:ext cx="3048000" cy="3505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3581400" y="2438400"/>
              <a:ext cx="3048000" cy="1219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/>
          <p:cNvGrpSpPr/>
          <p:nvPr/>
        </p:nvGrpSpPr>
        <p:grpSpPr>
          <a:xfrm>
            <a:off x="5715000" y="2590800"/>
            <a:ext cx="2438400" cy="3352800"/>
            <a:chOff x="5715000" y="2590800"/>
            <a:chExt cx="2438400" cy="3352800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5715000" y="2590800"/>
              <a:ext cx="2438400" cy="914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5715000" y="2590800"/>
              <a:ext cx="2209800" cy="33528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620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A Look Under the Hood:    Recall Scree Plots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sz="1600" dirty="0"/>
          </a:p>
          <a:p>
            <a:pPr marL="0" indent="0"/>
            <a:r>
              <a:rPr lang="en-US" altLang="en-US" dirty="0" smtClean="0"/>
              <a:t>Easy in this Simple Case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089" t="24873" r="5662" b="3820"/>
          <a:stretch/>
        </p:blipFill>
        <p:spPr>
          <a:xfrm>
            <a:off x="5029200" y="2209800"/>
            <a:ext cx="3962399" cy="3187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94" t="24448" r="6184" b="8998"/>
          <a:stretch/>
        </p:blipFill>
        <p:spPr>
          <a:xfrm>
            <a:off x="381000" y="2227479"/>
            <a:ext cx="3962399" cy="3106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24482" y="2750403"/>
                <a:ext cx="20617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Scree Block X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482" y="2750403"/>
                <a:ext cx="2061718" cy="830997"/>
              </a:xfrm>
              <a:prstGeom prst="rect">
                <a:avLst/>
              </a:prstGeom>
              <a:blipFill>
                <a:blip r:embed="rId4"/>
                <a:stretch>
                  <a:fillRect l="-4425" t="-5839" r="-1475" b="-1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48882" y="2743200"/>
                <a:ext cx="20617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Scree Block Y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882" y="2743200"/>
                <a:ext cx="2061718" cy="830997"/>
              </a:xfrm>
              <a:prstGeom prst="rect">
                <a:avLst/>
              </a:prstGeom>
              <a:blipFill>
                <a:blip r:embed="rId5"/>
                <a:stretch>
                  <a:fillRect l="-4425" t="-5882" r="-1475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89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Diagnostic Plot: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799" t="25126" r="9561" b="11008"/>
          <a:stretch/>
        </p:blipFill>
        <p:spPr>
          <a:xfrm>
            <a:off x="3276601" y="1881189"/>
            <a:ext cx="5867399" cy="49768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1" y="381000"/>
            <a:ext cx="4495800" cy="2057400"/>
            <a:chOff x="4572001" y="381000"/>
            <a:chExt cx="4495800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572001" y="381000"/>
                  <a:ext cx="449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00"/>
                      </a:solidFill>
                    </a:rPr>
                    <a:t>Well Chosen Initial Ranks,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a14:m>
                  <a:r>
                    <a:rPr lang="en-US" sz="1800" dirty="0" smtClean="0">
                      <a:solidFill>
                        <a:srgbClr val="000000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1" y="381000"/>
                  <a:ext cx="4495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84" t="-1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 bwMode="auto">
            <a:xfrm>
              <a:off x="5943600" y="2209800"/>
              <a:ext cx="762000" cy="2286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6" name="Straight Connector 5"/>
            <p:cNvCxnSpPr>
              <a:stCxn id="4" idx="0"/>
              <a:endCxn id="3" idx="2"/>
            </p:cNvCxnSpPr>
            <p:nvPr/>
          </p:nvCxnSpPr>
          <p:spPr bwMode="auto">
            <a:xfrm flipV="1">
              <a:off x="6324600" y="750332"/>
              <a:ext cx="495301" cy="145946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587928" y="2272788"/>
            <a:ext cx="3674988" cy="1589197"/>
            <a:chOff x="381000" y="2262505"/>
            <a:chExt cx="3674988" cy="1589197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2262505"/>
              <a:ext cx="1997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st</a:t>
              </a:r>
              <a:r>
                <a:rPr lang="en-US" sz="1800" dirty="0" smtClean="0">
                  <a:solidFill>
                    <a:srgbClr val="000000"/>
                  </a:solidFill>
                </a:rPr>
                <a:t> Principal Angle</a:t>
              </a:r>
            </a:p>
            <a:p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smtClean="0">
                  <a:solidFill>
                    <a:srgbClr val="000000"/>
                  </a:solidFill>
                </a:rPr>
                <a:t> (Joint + noise)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3"/>
            </p:cNvCxnSpPr>
            <p:nvPr/>
          </p:nvCxnSpPr>
          <p:spPr bwMode="auto">
            <a:xfrm>
              <a:off x="2378663" y="2585671"/>
              <a:ext cx="1677325" cy="1266031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533400" y="3436203"/>
            <a:ext cx="5867400" cy="1669197"/>
            <a:chOff x="152400" y="3436203"/>
            <a:chExt cx="5867400" cy="1669197"/>
          </a:xfrm>
        </p:grpSpPr>
        <p:sp>
          <p:nvSpPr>
            <p:cNvPr id="13" name="TextBox 12"/>
            <p:cNvSpPr txBox="1"/>
            <p:nvPr/>
          </p:nvSpPr>
          <p:spPr>
            <a:xfrm>
              <a:off x="152400" y="3436203"/>
              <a:ext cx="2048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2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nd</a:t>
              </a:r>
              <a:r>
                <a:rPr lang="en-US" sz="1800" dirty="0" smtClean="0">
                  <a:solidFill>
                    <a:srgbClr val="000000"/>
                  </a:solidFill>
                </a:rPr>
                <a:t> Principal Angle</a:t>
              </a:r>
            </a:p>
            <a:p>
              <a:r>
                <a:rPr lang="en-US" sz="1800" dirty="0" smtClean="0">
                  <a:solidFill>
                    <a:srgbClr val="000000"/>
                  </a:solidFill>
                </a:rPr>
                <a:t> (Small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Indiv</a:t>
              </a:r>
              <a:r>
                <a:rPr lang="en-US" sz="1800" dirty="0" smtClean="0">
                  <a:solidFill>
                    <a:srgbClr val="000000"/>
                  </a:solidFill>
                </a:rPr>
                <a:t>. + )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2201359" y="3784937"/>
              <a:ext cx="3818441" cy="132046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/>
          <p:cNvGrpSpPr/>
          <p:nvPr/>
        </p:nvGrpSpPr>
        <p:grpSpPr>
          <a:xfrm>
            <a:off x="466274" y="4661888"/>
            <a:ext cx="7458526" cy="1155920"/>
            <a:chOff x="466274" y="4661888"/>
            <a:chExt cx="7458526" cy="1155920"/>
          </a:xfrm>
        </p:grpSpPr>
        <p:sp>
          <p:nvSpPr>
            <p:cNvPr id="24" name="TextBox 23"/>
            <p:cNvSpPr txBox="1"/>
            <p:nvPr/>
          </p:nvSpPr>
          <p:spPr>
            <a:xfrm>
              <a:off x="466274" y="4661888"/>
              <a:ext cx="2496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Random Subspaces 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Distribution &amp; Quantile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>
              <a:stCxn id="24" idx="3"/>
            </p:cNvCxnSpPr>
            <p:nvPr/>
          </p:nvCxnSpPr>
          <p:spPr bwMode="auto">
            <a:xfrm>
              <a:off x="2962727" y="4985054"/>
              <a:ext cx="4962073" cy="83275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2" name="Group 453631"/>
          <p:cNvGrpSpPr/>
          <p:nvPr/>
        </p:nvGrpSpPr>
        <p:grpSpPr>
          <a:xfrm>
            <a:off x="533400" y="5791200"/>
            <a:ext cx="5105400" cy="646331"/>
            <a:chOff x="533400" y="5791200"/>
            <a:chExt cx="5105400" cy="646331"/>
          </a:xfrm>
        </p:grpSpPr>
        <p:sp>
          <p:nvSpPr>
            <p:cNvPr id="29" name="TextBox 28"/>
            <p:cNvSpPr txBox="1"/>
            <p:nvPr/>
          </p:nvSpPr>
          <p:spPr>
            <a:xfrm>
              <a:off x="533400" y="5791200"/>
              <a:ext cx="2586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0000FF"/>
                  </a:solidFill>
                </a:rPr>
                <a:t>Wedin</a:t>
              </a:r>
              <a:r>
                <a:rPr lang="en-US" sz="1800" dirty="0" smtClean="0">
                  <a:solidFill>
                    <a:srgbClr val="0000FF"/>
                  </a:solidFill>
                </a:rPr>
                <a:t> Bound Estimates</a:t>
              </a:r>
            </a:p>
            <a:p>
              <a:r>
                <a:rPr lang="en-US" sz="1800" dirty="0" smtClean="0">
                  <a:solidFill>
                    <a:srgbClr val="0000FF"/>
                  </a:solidFill>
                </a:rPr>
                <a:t>Distribution &amp; Quantile</a:t>
              </a:r>
            </a:p>
          </p:txBody>
        </p:sp>
        <p:cxnSp>
          <p:nvCxnSpPr>
            <p:cNvPr id="32" name="Straight Arrow Connector 31"/>
            <p:cNvCxnSpPr>
              <a:stCxn id="29" idx="3"/>
            </p:cNvCxnSpPr>
            <p:nvPr/>
          </p:nvCxnSpPr>
          <p:spPr bwMode="auto">
            <a:xfrm>
              <a:off x="3119942" y="6114366"/>
              <a:ext cx="2518858" cy="114103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53633" name="TextBox 453632"/>
          <p:cNvSpPr txBox="1"/>
          <p:nvPr/>
        </p:nvSpPr>
        <p:spPr>
          <a:xfrm>
            <a:off x="7239000" y="2526728"/>
            <a:ext cx="118314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Conclude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Neither Is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Random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83195" y="3039070"/>
            <a:ext cx="1112805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Conclude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Larger 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Not Joint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3" grpId="0" animBg="1"/>
      <p:bldP spid="3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6553200" y="2743200"/>
            <a:ext cx="2426228" cy="1371600"/>
          </a:xfrm>
        </p:spPr>
        <p:txBody>
          <a:bodyPr/>
          <a:lstStyle/>
          <a:p>
            <a:pPr marL="0" indent="0" algn="l"/>
            <a:r>
              <a:rPr lang="en-US" altLang="en-US" sz="2400" dirty="0" smtClean="0"/>
              <a:t>Relatively Small </a:t>
            </a:r>
          </a:p>
          <a:p>
            <a:pPr marL="0" indent="0" algn="l"/>
            <a:r>
              <a:rPr lang="en-US" altLang="en-US" sz="2400" dirty="0" smtClean="0"/>
              <a:t>Angle Between </a:t>
            </a:r>
          </a:p>
          <a:p>
            <a:pPr marL="0" indent="0" algn="l"/>
            <a:r>
              <a:rPr lang="en-US" altLang="en-US" sz="2400" dirty="0" smtClean="0"/>
              <a:t>Row Spaces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Brace 1"/>
          <p:cNvSpPr/>
          <p:nvPr/>
        </p:nvSpPr>
        <p:spPr bwMode="auto">
          <a:xfrm rot="16200000">
            <a:off x="3467100" y="1638301"/>
            <a:ext cx="381000" cy="9144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Left Brace 6"/>
          <p:cNvSpPr/>
          <p:nvPr/>
        </p:nvSpPr>
        <p:spPr bwMode="auto">
          <a:xfrm rot="5400000">
            <a:off x="3467100" y="4305300"/>
            <a:ext cx="381000" cy="9144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5" name="Straight Connector 4"/>
          <p:cNvCxnSpPr>
            <a:stCxn id="2" idx="1"/>
            <a:endCxn id="453635" idx="1"/>
          </p:cNvCxnSpPr>
          <p:nvPr/>
        </p:nvCxnSpPr>
        <p:spPr bwMode="auto">
          <a:xfrm>
            <a:off x="3657600" y="2286001"/>
            <a:ext cx="2895600" cy="1142999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57600" y="3428999"/>
            <a:ext cx="2895600" cy="1143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134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74089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Diagnostic Plot:</a:t>
            </a:r>
          </a:p>
          <a:p>
            <a:pPr marL="0" indent="0" algn="l"/>
            <a:endParaRPr lang="en-US" altLang="en-US" sz="2000" dirty="0" smtClean="0"/>
          </a:p>
          <a:p>
            <a:pPr marL="0" indent="0" algn="l"/>
            <a:r>
              <a:rPr lang="en-US" altLang="en-US" sz="2000" dirty="0" smtClean="0"/>
              <a:t>Both Principal Angles</a:t>
            </a:r>
          </a:p>
          <a:p>
            <a:pPr marL="0" indent="0" algn="l"/>
            <a:r>
              <a:rPr lang="en-US" altLang="en-US" sz="2000" dirty="0" smtClean="0"/>
              <a:t>Larger (Lost Info)</a:t>
            </a:r>
          </a:p>
          <a:p>
            <a:pPr marL="0" indent="0" algn="l"/>
            <a:endParaRPr lang="en-US" altLang="en-US" sz="2000" dirty="0"/>
          </a:p>
          <a:p>
            <a:pPr marL="0" indent="0" algn="l"/>
            <a:r>
              <a:rPr lang="en-US" altLang="en-US" sz="2000" dirty="0" smtClean="0">
                <a:solidFill>
                  <a:srgbClr val="FF0000"/>
                </a:solidFill>
              </a:rPr>
              <a:t>Neither is Random</a:t>
            </a:r>
          </a:p>
          <a:p>
            <a:pPr marL="0" indent="0" algn="l"/>
            <a:endParaRPr lang="en-US" altLang="en-US" sz="2000" dirty="0">
              <a:solidFill>
                <a:srgbClr val="FF0000"/>
              </a:solidFill>
            </a:endParaRPr>
          </a:p>
          <a:p>
            <a:pPr marL="0" indent="0" algn="l"/>
            <a:r>
              <a:rPr lang="en-US" altLang="en-US" sz="2000" dirty="0" smtClean="0">
                <a:solidFill>
                  <a:srgbClr val="0000FF"/>
                </a:solidFill>
              </a:rPr>
              <a:t>Neither is Joint</a:t>
            </a:r>
          </a:p>
          <a:p>
            <a:pPr marL="0" indent="0" algn="l"/>
            <a:endParaRPr lang="en-US" altLang="en-US" sz="2000" dirty="0"/>
          </a:p>
          <a:p>
            <a:pPr marL="0" indent="0" algn="l"/>
            <a:r>
              <a:rPr lang="en-US" altLang="en-US" sz="2000" dirty="0" smtClean="0"/>
              <a:t>Since Joint Signal in Y</a:t>
            </a:r>
          </a:p>
          <a:p>
            <a:pPr marL="0" indent="0" algn="l"/>
            <a:r>
              <a:rPr lang="en-US" altLang="en-US" sz="2000" dirty="0" smtClean="0"/>
              <a:t>Relatively Small</a:t>
            </a:r>
          </a:p>
          <a:p>
            <a:pPr marL="0" indent="0" algn="l"/>
            <a:endParaRPr lang="en-US" altLang="en-US" sz="2000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49" t="25126" r="16007" b="9664"/>
          <a:stretch/>
        </p:blipFill>
        <p:spPr>
          <a:xfrm>
            <a:off x="3162299" y="1951104"/>
            <a:ext cx="6019800" cy="49068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00600" y="333930"/>
            <a:ext cx="4114800" cy="2180670"/>
            <a:chOff x="4953001" y="257730"/>
            <a:chExt cx="4114800" cy="2180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953001" y="257730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00"/>
                      </a:solidFill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a14:m>
                  <a:r>
                    <a:rPr lang="en-US" sz="1800" dirty="0" smtClean="0">
                      <a:solidFill>
                        <a:srgbClr val="000000"/>
                      </a:solidFill>
                    </a:rPr>
                    <a:t>,  Too Small (Lose Info)</a:t>
                  </a:r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257730"/>
                  <a:ext cx="411480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333" t="-10000" r="-444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Connector 7"/>
            <p:cNvCxnSpPr>
              <a:stCxn id="7" idx="0"/>
              <a:endCxn id="6" idx="2"/>
            </p:cNvCxnSpPr>
            <p:nvPr/>
          </p:nvCxnSpPr>
          <p:spPr bwMode="auto">
            <a:xfrm flipV="1">
              <a:off x="6324600" y="627062"/>
              <a:ext cx="685801" cy="150653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3413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6108172" y="3810000"/>
            <a:ext cx="2426228" cy="1905000"/>
          </a:xfrm>
        </p:spPr>
        <p:txBody>
          <a:bodyPr/>
          <a:lstStyle/>
          <a:p>
            <a:pPr marL="0" indent="0" algn="l"/>
            <a:r>
              <a:rPr lang="en-US" altLang="en-US" sz="2400" dirty="0" smtClean="0"/>
              <a:t>Relatively</a:t>
            </a:r>
          </a:p>
          <a:p>
            <a:pPr marL="0" indent="0" algn="l"/>
            <a:r>
              <a:rPr lang="en-US" altLang="en-US" sz="2400" dirty="0" smtClean="0"/>
              <a:t>Less Signal</a:t>
            </a:r>
          </a:p>
          <a:p>
            <a:pPr marL="0" indent="0" algn="l"/>
            <a:r>
              <a:rPr lang="en-US" altLang="en-US" sz="2400" dirty="0" smtClean="0"/>
              <a:t>In Y Joint</a:t>
            </a:r>
          </a:p>
          <a:p>
            <a:pPr marL="0" indent="0" algn="l"/>
            <a:r>
              <a:rPr lang="en-US" altLang="en-US" sz="2400" dirty="0" smtClean="0"/>
              <a:t>Component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453635" idx="1"/>
          </p:cNvCxnSpPr>
          <p:nvPr/>
        </p:nvCxnSpPr>
        <p:spPr bwMode="auto">
          <a:xfrm flipH="1">
            <a:off x="2667000" y="4762500"/>
            <a:ext cx="3441172" cy="12573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670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52400" y="1371600"/>
                <a:ext cx="8574089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Diagnostic Plot:</a:t>
                </a:r>
              </a:p>
              <a:p>
                <a:pPr marL="0" indent="0" algn="l"/>
                <a:endParaRPr lang="en-US" altLang="en-US" sz="2000" dirty="0"/>
              </a:p>
              <a:p>
                <a:pPr marL="342900" indent="-34290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2000" dirty="0" smtClean="0"/>
                  <a:t> Now 3 Principal Angles</a:t>
                </a:r>
              </a:p>
              <a:p>
                <a:pPr marL="0" indent="0" algn="l">
                  <a:buClrTx/>
                  <a:buSzPct val="100000"/>
                </a:pPr>
                <a:endParaRPr lang="en-US" altLang="en-US" sz="2000" dirty="0" smtClean="0"/>
              </a:p>
              <a:p>
                <a:pPr marL="342900" indent="-34290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2000" dirty="0" smtClean="0">
                    <a:solidFill>
                      <a:srgbClr val="FF0000"/>
                    </a:solidFill>
                  </a:rPr>
                  <a:t> 3</a:t>
                </a:r>
                <a:r>
                  <a:rPr lang="en-US" altLang="en-US" sz="2000" baseline="30000" dirty="0" smtClean="0">
                    <a:solidFill>
                      <a:srgbClr val="FF0000"/>
                    </a:solidFill>
                  </a:rPr>
                  <a:t>rd</a:t>
                </a:r>
                <a:r>
                  <a:rPr lang="en-US" altLang="en-US" sz="2000" dirty="0" smtClean="0">
                    <a:solidFill>
                      <a:srgbClr val="FF0000"/>
                    </a:solidFill>
                  </a:rPr>
                  <a:t> Could be Random</a:t>
                </a:r>
              </a:p>
              <a:p>
                <a:pPr marL="0" indent="0" algn="l">
                  <a:buClrTx/>
                  <a:buSzPct val="100000"/>
                </a:pPr>
                <a:r>
                  <a:rPr lang="en-US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en-US" sz="2000" dirty="0" smtClean="0">
                    <a:solidFill>
                      <a:srgbClr val="FF0000"/>
                    </a:solidFill>
                  </a:rPr>
                  <a:t>     (OK, Since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en-US" sz="2000" dirty="0" smtClean="0">
                    <a:solidFill>
                      <a:srgbClr val="FF0000"/>
                    </a:solidFill>
                  </a:rPr>
                  <a:t>)</a:t>
                </a:r>
                <a:endParaRPr lang="en-US" altLang="en-US" sz="2000" dirty="0">
                  <a:solidFill>
                    <a:srgbClr val="FF0000"/>
                  </a:solidFill>
                </a:endParaRPr>
              </a:p>
              <a:p>
                <a:pPr marL="0" indent="0" algn="l">
                  <a:buClrTx/>
                  <a:buSzPct val="100000"/>
                </a:pPr>
                <a:endParaRPr lang="en-US" altLang="en-US" sz="2000" dirty="0" smtClean="0"/>
              </a:p>
              <a:p>
                <a:pPr marL="342900" indent="-34290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2000" dirty="0" smtClean="0">
                    <a:solidFill>
                      <a:srgbClr val="0000FF"/>
                    </a:solidFill>
                  </a:rPr>
                  <a:t> 2</a:t>
                </a:r>
                <a:r>
                  <a:rPr lang="en-US" altLang="en-US" sz="2000" baseline="30000" dirty="0" smtClean="0">
                    <a:solidFill>
                      <a:srgbClr val="0000FF"/>
                    </a:solidFill>
                  </a:rPr>
                  <a:t>nd</a:t>
                </a:r>
                <a:r>
                  <a:rPr lang="en-US" altLang="en-US" sz="2000" dirty="0" smtClean="0">
                    <a:solidFill>
                      <a:srgbClr val="0000FF"/>
                    </a:solidFill>
                  </a:rPr>
                  <a:t> Could be Joint</a:t>
                </a:r>
              </a:p>
              <a:p>
                <a:pPr marL="0" indent="0" algn="l">
                  <a:buClrTx/>
                  <a:buSzPct val="100000"/>
                </a:pPr>
                <a:r>
                  <a:rPr lang="en-US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en-US" sz="2000" dirty="0" smtClean="0">
                    <a:solidFill>
                      <a:srgbClr val="0000FF"/>
                    </a:solidFill>
                  </a:rPr>
                  <a:t>     (Consequence of Poor</a:t>
                </a:r>
              </a:p>
              <a:p>
                <a:pPr marL="0" indent="0" algn="l">
                  <a:buClrTx/>
                  <a:buSzPct val="100000"/>
                </a:pPr>
                <a:r>
                  <a:rPr lang="en-US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en-US" sz="2000" dirty="0" smtClean="0">
                    <a:solidFill>
                      <a:srgbClr val="0000FF"/>
                    </a:solidFill>
                  </a:rPr>
                  <a:t>       </a:t>
                </a:r>
                <a:r>
                  <a:rPr lang="en-US" altLang="en-US" sz="2000" dirty="0" err="1" smtClean="0">
                    <a:solidFill>
                      <a:srgbClr val="0000FF"/>
                    </a:solidFill>
                  </a:rPr>
                  <a:t>Wedin</a:t>
                </a:r>
                <a:r>
                  <a:rPr lang="en-US" altLang="en-US" sz="2000" dirty="0" smtClean="0">
                    <a:solidFill>
                      <a:srgbClr val="0000FF"/>
                    </a:solidFill>
                  </a:rPr>
                  <a:t> Approximation)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371600"/>
                <a:ext cx="8574089" cy="4768850"/>
              </a:xfrm>
              <a:blipFill>
                <a:blip r:embed="rId2"/>
                <a:stretch>
                  <a:fillRect l="-1777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110" t="26471" r="14248" b="8991"/>
          <a:stretch/>
        </p:blipFill>
        <p:spPr>
          <a:xfrm>
            <a:off x="3505200" y="2024742"/>
            <a:ext cx="5638800" cy="48332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29200" y="410130"/>
            <a:ext cx="4114800" cy="2180670"/>
            <a:chOff x="4953001" y="257730"/>
            <a:chExt cx="4114800" cy="2180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953001" y="257730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00"/>
                      </a:solidFill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a14:m>
                  <a:r>
                    <a:rPr lang="en-US" sz="1800" dirty="0" smtClean="0">
                      <a:solidFill>
                        <a:srgbClr val="000000"/>
                      </a:solidFill>
                    </a:rPr>
                    <a:t>,  Too Big (Feels Noise)</a:t>
                  </a:r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257730"/>
                  <a:ext cx="411480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185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9" name="Straight Connector 8"/>
            <p:cNvCxnSpPr>
              <a:stCxn id="8" idx="0"/>
              <a:endCxn id="7" idx="2"/>
            </p:cNvCxnSpPr>
            <p:nvPr/>
          </p:nvCxnSpPr>
          <p:spPr bwMode="auto">
            <a:xfrm flipV="1">
              <a:off x="6324600" y="627062"/>
              <a:ext cx="685801" cy="150653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0123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142" t="27143" r="7216" b="10336"/>
          <a:stretch/>
        </p:blipFill>
        <p:spPr>
          <a:xfrm>
            <a:off x="3124200" y="1859416"/>
            <a:ext cx="6019800" cy="4998584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52400" y="1371600"/>
                <a:ext cx="8574089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Diagnostic Plot:</a:t>
                </a:r>
              </a:p>
              <a:p>
                <a:pPr marL="0" indent="0" algn="l"/>
                <a:endParaRPr lang="en-US" altLang="en-US" sz="1800" dirty="0" smtClean="0"/>
              </a:p>
              <a:p>
                <a:pPr marL="285750" indent="-28575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800" dirty="0"/>
                  <a:t> </a:t>
                </a:r>
                <a:r>
                  <a:rPr lang="en-US" altLang="en-US" sz="1800" dirty="0" err="1" smtClean="0">
                    <a:solidFill>
                      <a:srgbClr val="0000FF"/>
                    </a:solidFill>
                  </a:rPr>
                  <a:t>Wedin</a:t>
                </a:r>
                <a:r>
                  <a:rPr lang="en-US" altLang="en-US" sz="1800" dirty="0" smtClean="0">
                    <a:solidFill>
                      <a:srgbClr val="0000FF"/>
                    </a:solidFill>
                  </a:rPr>
                  <a:t> Bound Useless</a:t>
                </a:r>
              </a:p>
              <a:p>
                <a:pPr marL="0" indent="0" algn="l">
                  <a:buClrTx/>
                  <a:buSzPct val="100000"/>
                </a:pPr>
                <a:endParaRPr lang="en-US" altLang="en-US" sz="1800" dirty="0" smtClean="0"/>
              </a:p>
              <a:p>
                <a:pPr marL="285750" indent="-28575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800" dirty="0" smtClean="0">
                    <a:solidFill>
                      <a:srgbClr val="FF0000"/>
                    </a:solidFill>
                  </a:rPr>
                  <a:t>Random Subspace Bound</a:t>
                </a:r>
              </a:p>
              <a:p>
                <a:pPr marL="0" indent="0" algn="l">
                  <a:buClrTx/>
                  <a:buSzPct val="100000"/>
                </a:pPr>
                <a:endParaRPr lang="en-US" altLang="en-US" sz="1800" dirty="0" smtClean="0"/>
              </a:p>
              <a:p>
                <a:pPr marL="285750" indent="-28575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800" dirty="0"/>
                  <a:t> </a:t>
                </a:r>
                <a:r>
                  <a:rPr lang="en-US" altLang="en-US" sz="1800" dirty="0" smtClean="0"/>
                  <a:t>Due to High Noise</a:t>
                </a:r>
              </a:p>
              <a:p>
                <a:pPr marL="0" indent="0" algn="l">
                  <a:buClrTx/>
                  <a:buSzPct val="100000"/>
                </a:pPr>
                <a:endParaRPr lang="en-US" altLang="en-US" sz="1800" dirty="0" smtClean="0"/>
              </a:p>
              <a:p>
                <a:pPr marL="285750" indent="-28575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8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en-US" sz="1800" dirty="0" smtClean="0">
                    <a:solidFill>
                      <a:srgbClr val="FF0000"/>
                    </a:solidFill>
                  </a:rPr>
                  <a:t>Neither Angle Random</a:t>
                </a:r>
              </a:p>
              <a:p>
                <a:pPr marL="0" indent="0" algn="l">
                  <a:buClrTx/>
                  <a:buSzPct val="100000"/>
                </a:pPr>
                <a:endParaRPr lang="en-US" altLang="en-US" sz="1800" dirty="0" smtClean="0"/>
              </a:p>
              <a:p>
                <a:pPr marL="285750" indent="-28575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800" dirty="0" smtClean="0">
                    <a:solidFill>
                      <a:srgbClr val="0000FF"/>
                    </a:solidFill>
                  </a:rPr>
                  <a:t> Both Could Be Joint</a:t>
                </a:r>
              </a:p>
              <a:p>
                <a:pPr marL="0" indent="0" algn="l">
                  <a:buClrTx/>
                  <a:buSzPct val="100000"/>
                </a:pPr>
                <a:endParaRPr lang="en-US" altLang="en-US" sz="1800" dirty="0" smtClean="0"/>
              </a:p>
              <a:p>
                <a:pPr marL="285750" indent="-285750" algn="l">
                  <a:buClrTx/>
                  <a:buSzPct val="100000"/>
                  <a:buFont typeface="Wingdings" panose="05000000000000000000" pitchFamily="2" charset="2"/>
                  <a:buChar char="ü"/>
                </a:pPr>
                <a:r>
                  <a:rPr lang="en-US" altLang="en-US" sz="1800" dirty="0"/>
                  <a:t> </a:t>
                </a:r>
                <a:r>
                  <a:rPr lang="en-US" altLang="en-US" sz="1800" dirty="0" smtClean="0"/>
                  <a:t>Not Much Info Here</a:t>
                </a:r>
              </a:p>
              <a:p>
                <a:pPr marL="0" indent="0" algn="l"/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371600"/>
                <a:ext cx="8574089" cy="4768850"/>
              </a:xfrm>
              <a:blipFill>
                <a:blip r:embed="rId5"/>
                <a:stretch>
                  <a:fillRect l="-1777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876800" y="228600"/>
            <a:ext cx="4114800" cy="2180670"/>
            <a:chOff x="4953001" y="257730"/>
            <a:chExt cx="4114800" cy="2180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953001" y="257730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00"/>
                      </a:solidFill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a14:m>
                  <a:r>
                    <a:rPr lang="en-US" sz="1800" dirty="0" smtClean="0">
                      <a:solidFill>
                        <a:srgbClr val="000000"/>
                      </a:solidFill>
                    </a:rPr>
                    <a:t>,  Too Big (Feels Noise)</a:t>
                  </a:r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257730"/>
                  <a:ext cx="4114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185" t="-1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8" name="Straight Connector 7"/>
            <p:cNvCxnSpPr>
              <a:stCxn id="7" idx="0"/>
              <a:endCxn id="6" idx="2"/>
            </p:cNvCxnSpPr>
            <p:nvPr/>
          </p:nvCxnSpPr>
          <p:spPr bwMode="auto">
            <a:xfrm flipV="1">
              <a:off x="6324600" y="627062"/>
              <a:ext cx="685801" cy="150653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232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Application: Cancer Genetics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Data Source:    </a:t>
            </a:r>
          </a:p>
          <a:p>
            <a:pPr marL="0" indent="0" algn="l">
              <a:lnSpc>
                <a:spcPct val="150000"/>
              </a:lnSpc>
            </a:pPr>
            <a:endParaRPr lang="en-US" altLang="en-US" sz="1800" dirty="0" smtClean="0"/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The Cancer 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Genome Atlas</a:t>
            </a:r>
          </a:p>
          <a:p>
            <a:pPr marL="0" indent="0" algn="l">
              <a:lnSpc>
                <a:spcPct val="150000"/>
              </a:lnSpc>
            </a:pPr>
            <a:endParaRPr lang="en-US" altLang="en-US" sz="1800" dirty="0"/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Subset Here:</a:t>
            </a:r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Breast Cancer</a:t>
            </a:r>
          </a:p>
          <a:p>
            <a:pPr marL="0" indent="0" algn="l">
              <a:lnSpc>
                <a:spcPct val="150000"/>
              </a:lnSpc>
            </a:pP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0400" y="1377462"/>
            <a:ext cx="5867400" cy="5480538"/>
            <a:chOff x="457198" y="1371600"/>
            <a:chExt cx="5943601" cy="5013721"/>
          </a:xfrm>
        </p:grpSpPr>
        <p:pic>
          <p:nvPicPr>
            <p:cNvPr id="5" name="Picture 2" descr="Integrated data set for comparing and contrasting multiple tumor types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71600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7198" y="5667688"/>
              <a:ext cx="5943601" cy="717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Figure : The Cancer Genome Atlas Research Network, Weinstein, J.N.,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Collisson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E.A., Mills, G.B., Shaw, K.M.,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Ozenberger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B.A.,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Ellrott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K.,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Shmulevich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I., Sander, C., and Stuart, J.M. (2013)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7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" y="1479550"/>
                <a:ext cx="8094663" cy="4768850"/>
              </a:xfrm>
            </p:spPr>
            <p:txBody>
              <a:bodyPr/>
              <a:lstStyle/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/>
                  <a:t>The Cancer 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/>
                  <a:t>Genome 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/>
                  <a:t>Atlas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 smtClean="0"/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/>
                  <a:t>Additional Statistical Challenge: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dirty="0" smtClean="0"/>
                  <a:t>Data Heterogeneity</a:t>
                </a:r>
              </a:p>
              <a:p>
                <a:pPr algn="l" eaLnBrk="1" hangingPunct="1"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buFont typeface="Wingdings" pitchFamily="2" charset="2"/>
                  <a:buNone/>
                </a:pP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dirty="0" smtClean="0"/>
                  <a:t>  Massive Cross-Lab Collaboration</a:t>
                </a:r>
                <a:endParaRPr lang="en-US" dirty="0"/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479550"/>
                <a:ext cx="8094663" cy="4768850"/>
              </a:xfrm>
              <a:blipFill>
                <a:blip r:embed="rId3"/>
                <a:stretch>
                  <a:fillRect l="-1959" t="-1662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81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Application: Cancer Genetics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TCGA Breast Cancer Data:</a:t>
                </a:r>
              </a:p>
              <a:p>
                <a:pPr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 smtClean="0"/>
                  <a:t>Data Blocks (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  <a:ea typeface="Cambria Math"/>
                      </a:rPr>
                      <m:t>∩</m:t>
                    </m:r>
                  </m:oMath>
                </a14:m>
                <a:r>
                  <a:rPr lang="en-US" altLang="en-US" dirty="0" smtClean="0"/>
                  <a:t>s &amp; Carefully Cleaned)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mRNA (GE): 16615×616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Copy </a:t>
                </a:r>
                <a:r>
                  <a:rPr lang="en-US" altLang="en-US" sz="2000" dirty="0" smtClean="0"/>
                  <a:t>Number </a:t>
                </a:r>
                <a:r>
                  <a:rPr lang="en-US" altLang="en-US" sz="2000" dirty="0"/>
                  <a:t>(CN): 24174×616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/>
                  <a:t>Rev. Phase Protein Array </a:t>
                </a:r>
                <a:r>
                  <a:rPr lang="en-US" altLang="en-US" sz="2000" dirty="0"/>
                  <a:t>(RPPA): 187×616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Gene mutation (Mutation): </a:t>
                </a:r>
                <a:r>
                  <a:rPr lang="en-US" altLang="en-US" sz="2000" dirty="0" smtClean="0"/>
                  <a:t>18256×616</a:t>
                </a:r>
              </a:p>
              <a:p>
                <a:pPr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 smtClean="0"/>
                  <a:t>Tumor Subtypes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FF"/>
                    </a:solidFill>
                  </a:rPr>
                  <a:t>Basal-like: ⊲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D1CF"/>
                    </a:solidFill>
                  </a:rPr>
                  <a:t>HER2-like: ∗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Luminal A: +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7030A0"/>
                    </a:solidFill>
                  </a:rPr>
                  <a:t>Luminal B: ×</a:t>
                </a:r>
              </a:p>
              <a:p>
                <a:pPr lvl="1" algn="l">
                  <a:buClrTx/>
                  <a:buSzPct val="100000"/>
                  <a:buFont typeface="Arial" panose="020B0604020202020204" pitchFamily="34" charset="0"/>
                  <a:buChar char="•"/>
                </a:pPr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1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Separate PCA on Gene Expression (GE)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Clear </a:t>
            </a:r>
          </a:p>
          <a:p>
            <a:pPr marL="0" indent="0" algn="l"/>
            <a:r>
              <a:rPr lang="en-US" altLang="en-US" dirty="0" smtClean="0"/>
              <a:t>Subtype</a:t>
            </a:r>
          </a:p>
          <a:p>
            <a:pPr marL="0" indent="0" algn="l"/>
            <a:r>
              <a:rPr lang="en-US" altLang="en-US" dirty="0" smtClean="0"/>
              <a:t>Effects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(Not</a:t>
            </a:r>
          </a:p>
          <a:p>
            <a:pPr marL="0" indent="0" algn="l"/>
            <a:r>
              <a:rPr lang="en-US" altLang="en-US" dirty="0" smtClean="0"/>
              <a:t>Surprising)</a:t>
            </a:r>
          </a:p>
        </p:txBody>
      </p:sp>
    </p:spTree>
    <p:extLst>
      <p:ext uri="{BB962C8B-B14F-4D97-AF65-F5344CB8AC3E}">
        <p14:creationId xmlns:p14="http://schemas.microsoft.com/office/powerpoint/2010/main" val="142739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Separate PCA on Gene Expression (GE)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" y="4378150"/>
            <a:ext cx="4495800" cy="1794050"/>
            <a:chOff x="76200" y="4378150"/>
            <a:chExt cx="4495800" cy="1794050"/>
          </a:xfrm>
        </p:grpSpPr>
        <p:sp>
          <p:nvSpPr>
            <p:cNvPr id="6" name="TextBox 5"/>
            <p:cNvSpPr txBox="1"/>
            <p:nvPr/>
          </p:nvSpPr>
          <p:spPr>
            <a:xfrm>
              <a:off x="76200" y="5341203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PC2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5" name="Straight Arrow Connector 4"/>
            <p:cNvCxnSpPr>
              <a:stCxn id="6" idx="3"/>
            </p:cNvCxnSpPr>
            <p:nvPr/>
          </p:nvCxnSpPr>
          <p:spPr bwMode="auto">
            <a:xfrm flipV="1">
              <a:off x="1580138" y="4378150"/>
              <a:ext cx="2991862" cy="137855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20062" y="3048000"/>
            <a:ext cx="3408938" cy="1364397"/>
            <a:chOff x="20062" y="3048000"/>
            <a:chExt cx="3408938" cy="1364397"/>
          </a:xfrm>
        </p:grpSpPr>
        <p:sp>
          <p:nvSpPr>
            <p:cNvPr id="2" name="TextBox 1"/>
            <p:cNvSpPr txBox="1"/>
            <p:nvPr/>
          </p:nvSpPr>
          <p:spPr>
            <a:xfrm>
              <a:off x="20062" y="3581400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1503938" y="3048000"/>
              <a:ext cx="1925062" cy="921352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411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6458" r="9388" b="37762"/>
          <a:stretch/>
        </p:blipFill>
        <p:spPr bwMode="auto">
          <a:xfrm>
            <a:off x="1805354" y="2209800"/>
            <a:ext cx="7338646" cy="42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Separate PCA on Copy Number (CN)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Other</a:t>
            </a:r>
          </a:p>
          <a:p>
            <a:pPr marL="0" indent="0" algn="l"/>
            <a:r>
              <a:rPr lang="en-US" altLang="en-US" dirty="0" smtClean="0"/>
              <a:t>Effects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+Subtypes</a:t>
            </a:r>
          </a:p>
        </p:txBody>
      </p:sp>
    </p:spTree>
    <p:extLst>
      <p:ext uri="{BB962C8B-B14F-4D97-AF65-F5344CB8AC3E}">
        <p14:creationId xmlns:p14="http://schemas.microsoft.com/office/powerpoint/2010/main" val="27281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Gene Expression (GE)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SVD Threshold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0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33800" y="4186535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11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Copy Number (CN)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SVD Threshold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612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3400" y="4186535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6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2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Proteins (RPPA)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SVD Threshold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1460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800" y="4186535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8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6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Mutations (</a:t>
            </a:r>
            <a:r>
              <a:rPr lang="en-US" altLang="en-US" dirty="0" err="1" smtClean="0"/>
              <a:t>Mut</a:t>
            </a:r>
            <a:r>
              <a:rPr lang="en-US" altLang="en-US" dirty="0" smtClean="0"/>
              <a:t>)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SVD Threshold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755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17590" y="4186535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12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1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4-way Joint Threshold</a:t>
            </a:r>
            <a:endParaRPr lang="en-US" altLang="en-US" u="sng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2084639" y="2169919"/>
            <a:ext cx="7032122" cy="468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6929" y="3200400"/>
            <a:ext cx="3285871" cy="1059597"/>
            <a:chOff x="66929" y="3200400"/>
            <a:chExt cx="3285871" cy="1059597"/>
          </a:xfrm>
        </p:grpSpPr>
        <p:sp>
          <p:nvSpPr>
            <p:cNvPr id="2" name="TextBox 1"/>
            <p:cNvSpPr txBox="1"/>
            <p:nvPr/>
          </p:nvSpPr>
          <p:spPr>
            <a:xfrm>
              <a:off x="66929" y="3429000"/>
              <a:ext cx="1546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</a:t>
              </a:r>
              <a:r>
                <a:rPr kumimoji="0" lang="en-US" sz="2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Comp.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~ Thresh.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 bwMode="auto">
            <a:xfrm flipV="1">
              <a:off x="1613058" y="3200400"/>
              <a:ext cx="1739742" cy="64409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608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4-way Joint Threshold</a:t>
            </a:r>
          </a:p>
          <a:p>
            <a:pPr marL="0" indent="0" algn="l"/>
            <a:endParaRPr lang="en-US" altLang="en-US" u="sng" dirty="0"/>
          </a:p>
          <a:p>
            <a:pPr marL="0" indent="0" algn="l"/>
            <a:r>
              <a:rPr lang="en-US" altLang="en-US" dirty="0" smtClean="0"/>
              <a:t>After </a:t>
            </a:r>
            <a:r>
              <a:rPr lang="en-US" altLang="en-US" smtClean="0"/>
              <a:t>Step 3:</a:t>
            </a:r>
            <a:endParaRPr lang="en-US" altLang="en-US" dirty="0" smtClean="0"/>
          </a:p>
          <a:p>
            <a:pPr marL="0" indent="0"/>
            <a:r>
              <a:rPr lang="en-US" altLang="en-US" dirty="0" smtClean="0"/>
              <a:t>Only 1 Remaining Joint Component</a:t>
            </a:r>
          </a:p>
          <a:p>
            <a:pPr marL="0" indent="0"/>
            <a:r>
              <a:rPr lang="en-US" altLang="en-US" dirty="0" smtClean="0"/>
              <a:t>(2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Strong in </a:t>
            </a:r>
            <a:r>
              <a:rPr lang="en-US" altLang="en-US" i="1" dirty="0" smtClean="0"/>
              <a:t>all but </a:t>
            </a:r>
            <a:r>
              <a:rPr lang="en-US" altLang="en-US" i="1" dirty="0" err="1" smtClean="0"/>
              <a:t>Mut</a:t>
            </a:r>
            <a:r>
              <a:rPr lang="en-US" altLang="en-US" i="1" dirty="0" smtClean="0"/>
              <a:t>.</a:t>
            </a:r>
            <a:r>
              <a:rPr lang="en-US" altLang="en-US" dirty="0" smtClean="0"/>
              <a:t>)</a:t>
            </a:r>
          </a:p>
          <a:p>
            <a:pPr marL="0" indent="0"/>
            <a:endParaRPr lang="en-US" altLang="en-US" dirty="0"/>
          </a:p>
          <a:p>
            <a:pPr marL="0" indent="0" algn="l"/>
            <a:r>
              <a:rPr lang="en-US" altLang="en-US" dirty="0" smtClean="0"/>
              <a:t>(</a:t>
            </a:r>
            <a:r>
              <a:rPr lang="en-US" altLang="en-US" u="sng" dirty="0" smtClean="0"/>
              <a:t>Fits w/ Biologist’s Impression</a:t>
            </a:r>
            <a:r>
              <a:rPr lang="en-US" altLang="en-US" dirty="0" smtClean="0"/>
              <a:t> of </a:t>
            </a:r>
            <a:r>
              <a:rPr lang="en-US" altLang="en-US" dirty="0" err="1" smtClean="0"/>
              <a:t>Mut</a:t>
            </a:r>
            <a:r>
              <a:rPr lang="en-US" altLang="en-US" dirty="0" smtClean="0"/>
              <a:t>. Data)</a:t>
            </a:r>
          </a:p>
        </p:txBody>
      </p:sp>
    </p:spTree>
    <p:extLst>
      <p:ext uri="{BB962C8B-B14F-4D97-AF65-F5344CB8AC3E}">
        <p14:creationId xmlns:p14="http://schemas.microsoft.com/office/powerpoint/2010/main" val="19936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Motivation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79550"/>
            <a:ext cx="8094663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Context: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Multiple </a:t>
            </a:r>
            <a:r>
              <a:rPr lang="en-US" altLang="en-US" dirty="0"/>
              <a:t>Measurements – Same Cases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 E.g. Cancer Research 1:</a:t>
            </a:r>
          </a:p>
          <a:p>
            <a:pPr marL="571500" lvl="1" indent="0" algn="l">
              <a:buClrTx/>
              <a:buSzPct val="100000"/>
            </a:pPr>
            <a:endParaRPr lang="en-US" altLang="en-US" dirty="0"/>
          </a:p>
          <a:p>
            <a:pPr lvl="1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 </a:t>
            </a:r>
            <a:r>
              <a:rPr lang="en-US" altLang="en-US" dirty="0" smtClean="0"/>
              <a:t>The Cancer Genome 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26215" r="10275" b="25663"/>
          <a:stretch/>
        </p:blipFill>
        <p:spPr bwMode="auto">
          <a:xfrm>
            <a:off x="2872153" y="1887416"/>
            <a:ext cx="6271847" cy="49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4-way Joint Scores (CNS)</a:t>
            </a:r>
          </a:p>
          <a:p>
            <a:pPr marL="0" indent="0" algn="l"/>
            <a:endParaRPr lang="en-US" altLang="en-US" sz="1200" dirty="0"/>
          </a:p>
          <a:p>
            <a:pPr marL="0" indent="0" algn="l"/>
            <a:r>
              <a:rPr lang="en-US" altLang="en-US" dirty="0" smtClean="0"/>
              <a:t>Flags </a:t>
            </a:r>
            <a:r>
              <a:rPr lang="en-US" altLang="en-US" dirty="0" err="1" smtClean="0">
                <a:solidFill>
                  <a:srgbClr val="FF0000"/>
                </a:solidFill>
              </a:rPr>
              <a:t>LumAs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marL="0" indent="0" algn="l"/>
            <a:endParaRPr lang="en-US" altLang="en-US" sz="1200" dirty="0" smtClean="0"/>
          </a:p>
          <a:p>
            <a:pPr marL="0" indent="0" algn="l"/>
            <a:r>
              <a:rPr lang="en-US" altLang="en-US" dirty="0" smtClean="0"/>
              <a:t>Effect Driven</a:t>
            </a:r>
          </a:p>
          <a:p>
            <a:pPr marL="0" indent="0" algn="l"/>
            <a:r>
              <a:rPr lang="en-US" altLang="en-US" dirty="0" smtClean="0"/>
              <a:t>By All 4 </a:t>
            </a:r>
          </a:p>
          <a:p>
            <a:pPr marL="0" indent="0" algn="l"/>
            <a:r>
              <a:rPr lang="en-US" altLang="en-US" dirty="0" smtClean="0"/>
              <a:t>Factors </a:t>
            </a:r>
          </a:p>
          <a:p>
            <a:pPr marL="0" indent="0" algn="l"/>
            <a:r>
              <a:rPr lang="en-US" altLang="en-US" u="sng" dirty="0" smtClean="0"/>
              <a:t>Together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Interesting Point:  Mutation </a:t>
            </a:r>
            <a:r>
              <a:rPr lang="en-US" altLang="en-US" i="1" dirty="0" smtClean="0"/>
              <a:t>Plays Role Here</a:t>
            </a:r>
            <a:endParaRPr lang="en-US" altLang="en-US" i="1" dirty="0"/>
          </a:p>
          <a:p>
            <a:pPr marL="0" indent="0" algn="l"/>
            <a:endParaRPr lang="en-US" alt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3392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Next Issue:  3-way JIVE for GE-CN-RPPA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Approach:   Use 3 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 Blocks from above,</a:t>
            </a:r>
          </a:p>
          <a:p>
            <a:pPr marL="0" indent="0"/>
            <a:r>
              <a:rPr lang="en-US" altLang="en-US" dirty="0" smtClean="0"/>
              <a:t>GE, CN, RPPA as inputs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Perform JIVE,   Study Joint PC1</a:t>
            </a:r>
          </a:p>
        </p:txBody>
      </p:sp>
    </p:spTree>
    <p:extLst>
      <p:ext uri="{BB962C8B-B14F-4D97-AF65-F5344CB8AC3E}">
        <p14:creationId xmlns:p14="http://schemas.microsoft.com/office/powerpoint/2010/main" val="23571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Joint JIVE PC1 for GE-CN-RPPA (CNS)</a:t>
            </a:r>
          </a:p>
          <a:p>
            <a:pPr marL="0" indent="0" algn="l"/>
            <a:endParaRPr lang="en-US" alt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5232" r="9146" b="26240"/>
          <a:stretch/>
        </p:blipFill>
        <p:spPr bwMode="auto">
          <a:xfrm>
            <a:off x="3059723" y="2051538"/>
            <a:ext cx="6084277" cy="48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2217003"/>
            <a:ext cx="7391400" cy="3650397"/>
            <a:chOff x="20062" y="3581400"/>
            <a:chExt cx="7391400" cy="3650397"/>
          </a:xfrm>
        </p:grpSpPr>
        <p:sp>
          <p:nvSpPr>
            <p:cNvPr id="6" name="TextBox 5"/>
            <p:cNvSpPr txBox="1"/>
            <p:nvPr/>
          </p:nvSpPr>
          <p:spPr>
            <a:xfrm>
              <a:off x="20062" y="3581400"/>
              <a:ext cx="2562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Great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1503938" y="4197952"/>
              <a:ext cx="5907524" cy="3033845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/>
          <p:cNvGrpSpPr/>
          <p:nvPr/>
        </p:nvGrpSpPr>
        <p:grpSpPr>
          <a:xfrm>
            <a:off x="152400" y="3429000"/>
            <a:ext cx="6096000" cy="2743200"/>
            <a:chOff x="20062" y="3581400"/>
            <a:chExt cx="6096000" cy="2743200"/>
          </a:xfrm>
        </p:grpSpPr>
        <p:sp>
          <p:nvSpPr>
            <p:cNvPr id="10" name="TextBox 9"/>
            <p:cNvSpPr txBox="1"/>
            <p:nvPr/>
          </p:nvSpPr>
          <p:spPr>
            <a:xfrm>
              <a:off x="20062" y="3581400"/>
              <a:ext cx="25802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Some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Her2s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1310191" y="4197952"/>
              <a:ext cx="4805871" cy="2126648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152400" y="4572000"/>
            <a:ext cx="5052509" cy="1295400"/>
            <a:chOff x="20062" y="3581400"/>
            <a:chExt cx="5052509" cy="1295400"/>
          </a:xfrm>
        </p:grpSpPr>
        <p:sp>
          <p:nvSpPr>
            <p:cNvPr id="17" name="TextBox 16"/>
            <p:cNvSpPr txBox="1"/>
            <p:nvPr/>
          </p:nvSpPr>
          <p:spPr>
            <a:xfrm>
              <a:off x="20062" y="3581400"/>
              <a:ext cx="24881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&amp;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LumBs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Combined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1503938" y="4191000"/>
              <a:ext cx="3568633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Box 20"/>
          <p:cNvSpPr txBox="1"/>
          <p:nvPr/>
        </p:nvSpPr>
        <p:spPr>
          <a:xfrm>
            <a:off x="185808" y="5798403"/>
            <a:ext cx="2481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 More Distinct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 Raw Data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1008" y="6167735"/>
            <a:ext cx="5002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Differences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Separate from Mutation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43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Now Focus on Pair-Wise Comparisons:</a:t>
            </a:r>
          </a:p>
          <a:p>
            <a:pPr marL="0" indent="0" algn="l"/>
            <a:endParaRPr lang="en-US" altLang="en-US" dirty="0"/>
          </a:p>
          <a:p>
            <a:pPr algn="l"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 smtClean="0"/>
              <a:t>  JIVE on GE – CN only</a:t>
            </a:r>
          </a:p>
          <a:p>
            <a:pPr marL="0" indent="0" algn="l">
              <a:buClrTx/>
              <a:buSzPct val="100000"/>
            </a:pPr>
            <a:endParaRPr lang="en-US" altLang="en-US" dirty="0" smtClean="0"/>
          </a:p>
          <a:p>
            <a:pPr algn="l"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/>
              <a:t> </a:t>
            </a:r>
            <a:r>
              <a:rPr lang="en-US" altLang="en-US" dirty="0" smtClean="0"/>
              <a:t> Hypothesis Test of </a:t>
            </a:r>
            <a:r>
              <a:rPr lang="en-US" altLang="en-US" dirty="0" err="1" smtClean="0">
                <a:solidFill>
                  <a:srgbClr val="0000FF"/>
                </a:solidFill>
              </a:rPr>
              <a:t>Basals</a:t>
            </a:r>
            <a:r>
              <a:rPr lang="en-US" altLang="en-US" dirty="0" smtClean="0"/>
              <a:t> vs. Others</a:t>
            </a:r>
          </a:p>
          <a:p>
            <a:pPr marL="0" indent="0" algn="l">
              <a:buClrTx/>
              <a:buSzPct val="100000"/>
            </a:pPr>
            <a:endParaRPr lang="en-US" altLang="en-US" dirty="0" smtClean="0"/>
          </a:p>
          <a:p>
            <a:pPr marL="0" indent="0">
              <a:buClrTx/>
              <a:buSzPct val="100000"/>
            </a:pPr>
            <a:r>
              <a:rPr lang="en-US" altLang="en-US" dirty="0" smtClean="0"/>
              <a:t>(</a:t>
            </a:r>
            <a:r>
              <a:rPr lang="en-US" altLang="en-US" dirty="0" err="1" smtClean="0"/>
              <a:t>DiProPerm</a:t>
            </a:r>
            <a:r>
              <a:rPr lang="en-US" altLang="en-US" dirty="0" smtClean="0"/>
              <a:t> Z-scores Allow Quantitation)</a:t>
            </a:r>
          </a:p>
        </p:txBody>
      </p:sp>
    </p:spTree>
    <p:extLst>
      <p:ext uri="{BB962C8B-B14F-4D97-AF65-F5344CB8AC3E}">
        <p14:creationId xmlns:p14="http://schemas.microsoft.com/office/powerpoint/2010/main" val="24297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on GE – CN, Test of </a:t>
            </a:r>
            <a:r>
              <a:rPr lang="en-US" altLang="en-US" dirty="0" err="1" smtClean="0">
                <a:solidFill>
                  <a:srgbClr val="0000FF"/>
                </a:solidFill>
              </a:rPr>
              <a:t>Basals</a:t>
            </a:r>
            <a:r>
              <a:rPr lang="en-US" altLang="en-US" dirty="0" smtClean="0"/>
              <a:t> vs. Others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(SEPARATE!)</a:t>
            </a:r>
            <a:endParaRPr lang="en-US" altLang="en-US" dirty="0"/>
          </a:p>
          <a:p>
            <a:pPr marL="0" indent="0" algn="l"/>
            <a:r>
              <a:rPr lang="en-US" altLang="en-US" dirty="0" smtClean="0"/>
              <a:t>CN - PCA </a:t>
            </a:r>
          </a:p>
          <a:p>
            <a:pPr marL="0" indent="0" algn="l"/>
            <a:r>
              <a:rPr lang="en-US" altLang="en-US" dirty="0" smtClean="0"/>
              <a:t>View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Group</a:t>
            </a:r>
          </a:p>
          <a:p>
            <a:pPr marL="0" indent="0" algn="l"/>
            <a:r>
              <a:rPr lang="en-US" altLang="en-US" dirty="0" smtClean="0"/>
              <a:t>Coloring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968" r="8620" b="7968"/>
          <a:stretch/>
        </p:blipFill>
        <p:spPr bwMode="auto">
          <a:xfrm>
            <a:off x="3001108" y="2035196"/>
            <a:ext cx="6142892" cy="482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7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9167" r="9462" b="6863"/>
          <a:stretch/>
        </p:blipFill>
        <p:spPr bwMode="auto">
          <a:xfrm>
            <a:off x="2954214" y="1981200"/>
            <a:ext cx="6189786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on GE – CN, Test of </a:t>
            </a:r>
            <a:r>
              <a:rPr lang="en-US" altLang="en-US" dirty="0" err="1" smtClean="0">
                <a:solidFill>
                  <a:srgbClr val="0000FF"/>
                </a:solidFill>
              </a:rPr>
              <a:t>Basals</a:t>
            </a:r>
            <a:r>
              <a:rPr lang="en-US" altLang="en-US" dirty="0" smtClean="0"/>
              <a:t> vs. Others</a:t>
            </a:r>
          </a:p>
          <a:p>
            <a:pPr marL="0" indent="0" algn="l"/>
            <a:endParaRPr lang="en-US" altLang="en-US" sz="1200" dirty="0" smtClean="0"/>
          </a:p>
          <a:p>
            <a:pPr marL="0" indent="0" algn="l"/>
            <a:r>
              <a:rPr lang="en-US" altLang="en-US" dirty="0" smtClean="0"/>
              <a:t>Better </a:t>
            </a:r>
          </a:p>
          <a:p>
            <a:pPr marL="0" indent="0" algn="l"/>
            <a:r>
              <a:rPr lang="en-US" altLang="en-US" dirty="0" smtClean="0"/>
              <a:t>Separation</a:t>
            </a:r>
          </a:p>
          <a:p>
            <a:pPr marL="0" indent="0" algn="l"/>
            <a:r>
              <a:rPr lang="en-US" altLang="en-US" dirty="0" smtClean="0"/>
              <a:t>From DWD</a:t>
            </a:r>
          </a:p>
          <a:p>
            <a:pPr marL="0" indent="0" algn="l"/>
            <a:endParaRPr lang="en-US" altLang="en-US" sz="1200" dirty="0"/>
          </a:p>
          <a:p>
            <a:pPr marL="0" indent="0" algn="l"/>
            <a:r>
              <a:rPr lang="en-US" altLang="en-US" dirty="0" smtClean="0"/>
              <a:t>&amp; Ortho PC</a:t>
            </a:r>
          </a:p>
          <a:p>
            <a:pPr marL="0" indent="0" algn="l"/>
            <a:r>
              <a:rPr lang="en-US" altLang="en-US" dirty="0" smtClean="0"/>
              <a:t>Directions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How Separated???</a:t>
            </a:r>
          </a:p>
        </p:txBody>
      </p:sp>
    </p:spTree>
    <p:extLst>
      <p:ext uri="{BB962C8B-B14F-4D97-AF65-F5344CB8AC3E}">
        <p14:creationId xmlns:p14="http://schemas.microsoft.com/office/powerpoint/2010/main" val="380685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on GE – CN, Test of </a:t>
            </a:r>
            <a:r>
              <a:rPr lang="en-US" altLang="en-US" dirty="0" err="1" smtClean="0">
                <a:solidFill>
                  <a:srgbClr val="0000FF"/>
                </a:solidFill>
              </a:rPr>
              <a:t>Basals</a:t>
            </a:r>
            <a:r>
              <a:rPr lang="en-US" altLang="en-US" dirty="0" smtClean="0"/>
              <a:t> vs. Others</a:t>
            </a:r>
          </a:p>
          <a:p>
            <a:pPr marL="0" indent="0" algn="l"/>
            <a:endParaRPr lang="en-US" altLang="en-US" sz="1200" dirty="0" smtClean="0"/>
          </a:p>
          <a:p>
            <a:pPr marL="0" indent="0" algn="l"/>
            <a:r>
              <a:rPr lang="en-US" altLang="en-US" dirty="0" err="1" smtClean="0"/>
              <a:t>DiProPerm</a:t>
            </a:r>
            <a:r>
              <a:rPr lang="en-US" altLang="en-US" dirty="0" smtClean="0"/>
              <a:t> Hypothesis Test</a:t>
            </a:r>
          </a:p>
          <a:p>
            <a:pPr marL="0" indent="0" algn="l"/>
            <a:r>
              <a:rPr lang="en-US" altLang="en-US" dirty="0" smtClean="0"/>
              <a:t>Stat. Sig.  ~  </a:t>
            </a:r>
            <a:r>
              <a:rPr lang="en-US" altLang="en-US" dirty="0" smtClean="0">
                <a:solidFill>
                  <a:srgbClr val="C00000"/>
                </a:solidFill>
              </a:rPr>
              <a:t>Z-score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28" r="7961" b="54411"/>
          <a:stretch/>
        </p:blipFill>
        <p:spPr bwMode="auto">
          <a:xfrm>
            <a:off x="0" y="3564989"/>
            <a:ext cx="9144000" cy="32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867400" y="4572000"/>
            <a:ext cx="1447800" cy="2286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70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on GE – CN, Test of </a:t>
            </a:r>
            <a:r>
              <a:rPr lang="en-US" altLang="en-US" dirty="0" err="1" smtClean="0">
                <a:solidFill>
                  <a:srgbClr val="0000FF"/>
                </a:solidFill>
              </a:rPr>
              <a:t>Basals</a:t>
            </a:r>
            <a:r>
              <a:rPr lang="en-US" altLang="en-US" dirty="0" smtClean="0"/>
              <a:t> vs. Others</a:t>
            </a:r>
          </a:p>
          <a:p>
            <a:pPr marL="0" indent="0" algn="l"/>
            <a:r>
              <a:rPr lang="en-US" altLang="en-US" dirty="0" smtClean="0"/>
              <a:t>Summarize Z-scores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Separate PCA:</a:t>
            </a:r>
          </a:p>
          <a:p>
            <a:pPr marL="0" indent="0" algn="l"/>
            <a:r>
              <a:rPr lang="en-US" altLang="en-US" dirty="0" smtClean="0"/>
              <a:t>GE  &gt;&gt; CN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(Not</a:t>
            </a:r>
          </a:p>
          <a:p>
            <a:pPr marL="0" indent="0" algn="l"/>
            <a:r>
              <a:rPr lang="en-US" altLang="en-US" dirty="0" smtClean="0"/>
              <a:t>Surprising)</a:t>
            </a:r>
          </a:p>
          <a:p>
            <a:pPr marL="0" indent="0" algn="l"/>
            <a:endParaRPr lang="en-US" altLang="en-US" dirty="0" smtClean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1143000" y="4114800"/>
            <a:ext cx="22098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2514600" y="4191000"/>
            <a:ext cx="1828800" cy="14478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529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on GE – CN, Test of </a:t>
            </a:r>
            <a:r>
              <a:rPr lang="en-US" altLang="en-US" dirty="0" err="1" smtClean="0">
                <a:solidFill>
                  <a:srgbClr val="0000FF"/>
                </a:solidFill>
              </a:rPr>
              <a:t>Basals</a:t>
            </a:r>
            <a:r>
              <a:rPr lang="en-US" altLang="en-US" dirty="0" smtClean="0"/>
              <a:t> vs. Others</a:t>
            </a:r>
          </a:p>
          <a:p>
            <a:pPr marL="0" indent="0" algn="l"/>
            <a:r>
              <a:rPr lang="en-US" altLang="en-US" dirty="0" smtClean="0"/>
              <a:t>Summarize Z-scores  </a:t>
            </a:r>
          </a:p>
          <a:p>
            <a:pPr marL="0" indent="0" algn="l"/>
            <a:endParaRPr lang="en-US" altLang="en-US" sz="1800" dirty="0"/>
          </a:p>
          <a:p>
            <a:pPr marL="0" indent="0" algn="l"/>
            <a:r>
              <a:rPr lang="en-US" altLang="en-US" dirty="0" smtClean="0"/>
              <a:t>Joint JIVE</a:t>
            </a:r>
          </a:p>
          <a:p>
            <a:pPr marL="0" indent="0" algn="l"/>
            <a:r>
              <a:rPr lang="en-US" altLang="en-US" dirty="0" smtClean="0"/>
              <a:t>  &gt;&gt; Separate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JIVE Data</a:t>
            </a:r>
          </a:p>
          <a:p>
            <a:pPr marL="0" indent="0" algn="l"/>
            <a:r>
              <a:rPr lang="en-US" altLang="en-US" dirty="0" smtClean="0"/>
              <a:t>Combo Helps!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>
            <a:off x="2438400" y="3124200"/>
            <a:ext cx="30480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133600" y="4038600"/>
            <a:ext cx="1143000" cy="381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280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on GE – CN, Test of </a:t>
            </a:r>
            <a:r>
              <a:rPr lang="en-US" altLang="en-US" dirty="0" err="1" smtClean="0">
                <a:solidFill>
                  <a:srgbClr val="0000FF"/>
                </a:solidFill>
              </a:rPr>
              <a:t>Basals</a:t>
            </a:r>
            <a:r>
              <a:rPr lang="en-US" altLang="en-US" dirty="0" smtClean="0"/>
              <a:t> vs. Others</a:t>
            </a:r>
          </a:p>
          <a:p>
            <a:pPr marL="0" indent="0" algn="l"/>
            <a:r>
              <a:rPr lang="en-US" altLang="en-US" dirty="0" smtClean="0"/>
              <a:t>Summarize Z-scores  </a:t>
            </a:r>
          </a:p>
          <a:p>
            <a:pPr marL="0" indent="0" algn="l"/>
            <a:endParaRPr lang="en-US" altLang="en-US" sz="1800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GE has info</a:t>
            </a:r>
          </a:p>
          <a:p>
            <a:pPr marL="0" indent="0" algn="l"/>
            <a:r>
              <a:rPr lang="en-US" altLang="en-US" dirty="0" smtClean="0"/>
              <a:t>Not in CN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But not CN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>
            <a:off x="2362200" y="4114800"/>
            <a:ext cx="5029200" cy="1905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590800" y="5486400"/>
            <a:ext cx="58674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901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Motivation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79550"/>
            <a:ext cx="8094663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Context: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Multiple </a:t>
            </a:r>
            <a:r>
              <a:rPr lang="en-US" altLang="en-US" dirty="0"/>
              <a:t>Measurements – Same Cases</a:t>
            </a:r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 E.g. Cancer Research 1</a:t>
            </a:r>
            <a:r>
              <a:rPr lang="en-US" altLang="en-US" dirty="0" smtClean="0"/>
              <a:t>:</a:t>
            </a:r>
            <a:endParaRPr lang="en-US" altLang="en-US" dirty="0"/>
          </a:p>
          <a:p>
            <a:pPr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 E.g. Cancer Research 2:</a:t>
            </a:r>
          </a:p>
          <a:p>
            <a:pPr lvl="1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 H&amp;E Image Features</a:t>
            </a:r>
          </a:p>
          <a:p>
            <a:pPr lvl="1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 Genetics</a:t>
            </a:r>
          </a:p>
          <a:p>
            <a:pPr marL="0" indent="0" algn="l">
              <a:buClrTx/>
              <a:buSzPct val="10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Analysis – TCGA Breast Cancer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To be Continued …</a:t>
            </a:r>
          </a:p>
          <a:p>
            <a:pPr marL="0" indent="0" algn="l"/>
            <a:endParaRPr lang="en-US" altLang="en-US" dirty="0">
              <a:solidFill>
                <a:srgbClr val="C00000"/>
              </a:solidFill>
            </a:endParaRPr>
          </a:p>
          <a:p>
            <a:pPr marL="0" indent="0" algn="l"/>
            <a:r>
              <a:rPr lang="en-US" altLang="en-US" dirty="0" smtClean="0">
                <a:solidFill>
                  <a:srgbClr val="C00000"/>
                </a:solidFill>
              </a:rPr>
              <a:t>(Both Inter of Above, &amp; Other Case</a:t>
            </a:r>
          </a:p>
          <a:p>
            <a:pPr marL="0" indent="0" algn="l"/>
            <a:r>
              <a:rPr lang="en-US" altLang="en-US" dirty="0" smtClean="0">
                <a:solidFill>
                  <a:srgbClr val="C00000"/>
                </a:solidFill>
              </a:rPr>
              <a:t>      &amp; Scores Plots)</a:t>
            </a:r>
          </a:p>
        </p:txBody>
      </p:sp>
    </p:spTree>
    <p:extLst>
      <p:ext uri="{BB962C8B-B14F-4D97-AF65-F5344CB8AC3E}">
        <p14:creationId xmlns:p14="http://schemas.microsoft.com/office/powerpoint/2010/main" val="22075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smtClean="0"/>
              <a:t>Powerful Expression Technology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err="1" smtClean="0"/>
              <a:t>RNAseq</a:t>
            </a:r>
            <a:r>
              <a:rPr lang="en-US" altLang="en-US" sz="3600" dirty="0" smtClean="0"/>
              <a:t> for Separate Cells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Original Data:    </a:t>
            </a:r>
            <a:r>
              <a:rPr lang="en-US" altLang="zh-CN" sz="3600" dirty="0" err="1"/>
              <a:t>Grun</a:t>
            </a:r>
            <a:r>
              <a:rPr lang="zh-CN" altLang="zh-CN" sz="3600" dirty="0"/>
              <a:t> </a:t>
            </a:r>
            <a:r>
              <a:rPr lang="en-US" altLang="zh-CN" sz="3600" dirty="0"/>
              <a:t>et</a:t>
            </a:r>
            <a:r>
              <a:rPr lang="zh-CN" altLang="en-US" sz="3600" dirty="0"/>
              <a:t> </a:t>
            </a:r>
            <a:r>
              <a:rPr lang="en-US" altLang="zh-CN" sz="3600" dirty="0"/>
              <a:t>al</a:t>
            </a:r>
            <a:r>
              <a:rPr lang="zh-CN" altLang="en-US" sz="3600" dirty="0"/>
              <a:t> </a:t>
            </a:r>
            <a:r>
              <a:rPr lang="en-US" altLang="zh-CN" sz="3600" dirty="0"/>
              <a:t>(2014</a:t>
            </a:r>
            <a:r>
              <a:rPr lang="en-US" altLang="zh-CN" sz="3600" dirty="0" smtClean="0"/>
              <a:t>)</a:t>
            </a:r>
            <a:endParaRPr lang="en-US" altLang="en-US" sz="3600" dirty="0" smtClean="0"/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Challenge:    Batch Bias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Control:    Spike In Measurements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err="1" smtClean="0"/>
              <a:t>scPLS</a:t>
            </a:r>
            <a:r>
              <a:rPr lang="en-US" altLang="en-US" sz="3600" dirty="0" smtClean="0"/>
              <a:t> Approach: </a:t>
            </a:r>
            <a:r>
              <a:rPr lang="en-US" altLang="zh-CN" sz="3600" dirty="0"/>
              <a:t>Chen and Zhou</a:t>
            </a:r>
            <a:r>
              <a:rPr lang="zh-CN" altLang="en-US" sz="3600" dirty="0"/>
              <a:t> </a:t>
            </a:r>
            <a:r>
              <a:rPr lang="en-US" altLang="zh-CN" sz="3600" dirty="0"/>
              <a:t>(2016)</a:t>
            </a: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127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smtClean="0"/>
              <a:t>Input Data</a:t>
            </a:r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Clear Artifacts</a:t>
            </a:r>
            <a:endParaRPr lang="en-US" altLang="en-US" dirty="0" smtClean="0"/>
          </a:p>
        </p:txBody>
      </p:sp>
      <p:pic>
        <p:nvPicPr>
          <p:cNvPr id="4" name="Picture 3" descr="expression_hea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2" name="TextBox 1"/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Desired Groups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2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5842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Pls_expres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err="1" smtClean="0"/>
              <a:t>scPLS</a:t>
            </a:r>
            <a:endParaRPr lang="en-US" altLang="en-US" sz="3600" dirty="0" smtClean="0"/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Some Improvement</a:t>
            </a:r>
            <a:endParaRPr lang="en-US" alt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2" name="TextBox 1"/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Desired Groups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2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819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IVE_corrected_expression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smtClean="0"/>
              <a:t>JIVE Individual</a:t>
            </a:r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endParaRPr lang="en-US" altLang="en-US" sz="3600" dirty="0"/>
          </a:p>
          <a:p>
            <a:pPr marL="0" indent="0" algn="l">
              <a:buClrTx/>
              <a:buSzPct val="100000"/>
            </a:pPr>
            <a:endParaRPr lang="en-US" altLang="en-US" sz="3600" dirty="0" smtClean="0"/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Much Better</a:t>
            </a:r>
            <a:endParaRPr lang="en-US" alt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2" name="TextBox 1"/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Desired Groups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Straight Arrow Connector 4"/>
            <p:cNvCxnSpPr>
              <a:stCxn id="2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912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Cell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RNAseq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574089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altLang="en-US" sz="3600" dirty="0" smtClean="0"/>
              <a:t>Detail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View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of 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JIVE </a:t>
            </a:r>
          </a:p>
          <a:p>
            <a:pPr marL="0" indent="0" algn="l">
              <a:buClrTx/>
              <a:buSzPct val="100000"/>
            </a:pPr>
            <a:r>
              <a:rPr lang="en-US" altLang="en-US" sz="3600" dirty="0" smtClean="0"/>
              <a:t>Analysis</a:t>
            </a:r>
            <a:endParaRPr lang="en-US" altLang="en-US" dirty="0" smtClean="0"/>
          </a:p>
        </p:txBody>
      </p:sp>
      <p:pic>
        <p:nvPicPr>
          <p:cNvPr id="4" name="Picture 3" descr="JIVE_range_heatmap6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1" y="1188720"/>
            <a:ext cx="7266989" cy="5669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2608871" y="4235330"/>
            <a:ext cx="4074192" cy="461665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Ignore as Nuisance Variation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5678068" y="3011068"/>
            <a:ext cx="1745799" cy="461665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Final Result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Recall PCA Example &amp; Analysis Above:</a:t>
            </a:r>
            <a:endParaRPr lang="en-US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4" y="2590800"/>
            <a:ext cx="4040876" cy="311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594" y="2590800"/>
            <a:ext cx="4437255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57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Data Blocks for JIVE Analysis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8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Diagnostic Plot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352" t="29832" r="16593" b="6302"/>
          <a:stretch/>
        </p:blipFill>
        <p:spPr>
          <a:xfrm>
            <a:off x="3352800" y="1901568"/>
            <a:ext cx="5791200" cy="49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Diagnostic Plot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352" t="30505" r="16593" b="6302"/>
          <a:stretch/>
        </p:blipFill>
        <p:spPr>
          <a:xfrm>
            <a:off x="3352800" y="1953740"/>
            <a:ext cx="5791200" cy="49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Oriented Data Analysis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479550"/>
            <a:ext cx="84582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algn="l">
              <a:lnSpc>
                <a:spcPct val="140000"/>
              </a:lnSpc>
            </a:pPr>
            <a:r>
              <a:rPr lang="en-US" kern="0" dirty="0" smtClean="0"/>
              <a:t>What is the “atom” of a statistical analysis?</a:t>
            </a:r>
          </a:p>
          <a:p>
            <a:pPr marL="609600" indent="-609600" algn="l">
              <a:lnSpc>
                <a:spcPct val="140000"/>
              </a:lnSpc>
              <a:buFont typeface="Wingdings" pitchFamily="2" charset="2"/>
              <a:buChar char="n"/>
            </a:pPr>
            <a:r>
              <a:rPr lang="en-US" kern="0" dirty="0" smtClean="0"/>
              <a:t>1</a:t>
            </a:r>
            <a:r>
              <a:rPr lang="en-US" kern="0" baseline="30000" dirty="0" smtClean="0"/>
              <a:t>st</a:t>
            </a:r>
            <a:r>
              <a:rPr lang="en-US" kern="0" dirty="0" smtClean="0"/>
              <a:t> Course:    Numbers</a:t>
            </a:r>
          </a:p>
          <a:p>
            <a:pPr marL="609600" indent="-609600" algn="l">
              <a:lnSpc>
                <a:spcPct val="140000"/>
              </a:lnSpc>
              <a:buFont typeface="Wingdings" pitchFamily="2" charset="2"/>
              <a:buChar char="n"/>
            </a:pPr>
            <a:r>
              <a:rPr lang="en-US" kern="0" dirty="0" smtClean="0"/>
              <a:t>Multivariate Analysis Course :    Vectors</a:t>
            </a:r>
          </a:p>
          <a:p>
            <a:pPr marL="609600" indent="-609600" algn="l">
              <a:lnSpc>
                <a:spcPct val="140000"/>
              </a:lnSpc>
              <a:buFont typeface="Wingdings" pitchFamily="2" charset="2"/>
              <a:buChar char="n"/>
            </a:pPr>
            <a:r>
              <a:rPr lang="en-US" kern="0" dirty="0" smtClean="0"/>
              <a:t>Functional Data Analysis:    Curves</a:t>
            </a:r>
          </a:p>
          <a:p>
            <a:pPr marL="609600" indent="-609600" algn="l">
              <a:lnSpc>
                <a:spcPct val="140000"/>
              </a:lnSpc>
              <a:buFont typeface="Wingdings" pitchFamily="2" charset="2"/>
              <a:buChar char="n"/>
            </a:pPr>
            <a:r>
              <a:rPr lang="en-US" kern="0" dirty="0" smtClean="0"/>
              <a:t>More generally:   </a:t>
            </a:r>
            <a:r>
              <a:rPr lang="en-US" kern="0" dirty="0" smtClean="0">
                <a:solidFill>
                  <a:srgbClr val="FF0000"/>
                </a:solidFill>
              </a:rPr>
              <a:t>Data Objects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42079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" y="1479550"/>
                <a:ext cx="8094663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/>
                  <a:t>Context: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 smtClean="0"/>
                  <a:t>  Multiple </a:t>
                </a:r>
                <a:r>
                  <a:rPr lang="en-US" altLang="en-US" dirty="0"/>
                  <a:t>Measurements – Same Cases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 E.g. Cancer Research 1</a:t>
                </a:r>
                <a:r>
                  <a:rPr lang="en-US" altLang="en-US" dirty="0" smtClean="0"/>
                  <a:t>:</a:t>
                </a:r>
                <a:endParaRPr lang="en-US" altLang="en-US" dirty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 E.g. Cancer Research </a:t>
                </a:r>
                <a:r>
                  <a:rPr lang="en-US" altLang="en-US" dirty="0" smtClean="0"/>
                  <a:t>2</a:t>
                </a:r>
                <a:endParaRPr lang="en-US" altLang="en-US" dirty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 E.g. </a:t>
                </a:r>
                <a:r>
                  <a:rPr lang="en-US" altLang="en-US" dirty="0" err="1"/>
                  <a:t>NeuroScience</a:t>
                </a:r>
                <a:r>
                  <a:rPr lang="en-US" altLang="en-US" dirty="0"/>
                  <a:t>: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 Functional MRI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 </a:t>
                </a:r>
                <a:r>
                  <a:rPr lang="en-US" altLang="en-US" dirty="0" err="1"/>
                  <a:t>Behavorial</a:t>
                </a:r>
                <a:r>
                  <a:rPr lang="en-US" altLang="en-US" dirty="0"/>
                  <a:t> Features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altLang="en-US" dirty="0"/>
                  <a:t>  Genetics</a:t>
                </a:r>
              </a:p>
              <a:p>
                <a:pPr marL="1587" indent="0" algn="l">
                  <a:buClrTx/>
                  <a:buSzPct val="100000"/>
                </a:pPr>
                <a:r>
                  <a:rPr lang="en-US" altLang="en-US" dirty="0"/>
                  <a:t>                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/>
                        <a:ea typeface="Cambria Math"/>
                      </a:rPr>
                      <m:t>⋮</m:t>
                    </m:r>
                  </m:oMath>
                </a14:m>
                <a:endParaRPr lang="en-US" altLang="en-US" dirty="0"/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479550"/>
                <a:ext cx="8094663" cy="4768850"/>
              </a:xfrm>
              <a:blipFill>
                <a:blip r:embed="rId3"/>
                <a:stretch>
                  <a:fillRect l="-1959" t="-1662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116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Diagnostic Plot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868" t="26471" r="13077" b="9664"/>
          <a:stretch/>
        </p:blipFill>
        <p:spPr>
          <a:xfrm>
            <a:off x="3429000" y="1966784"/>
            <a:ext cx="5715000" cy="489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Diagnostic Plot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81" t="26471" r="12492" b="9664"/>
          <a:stretch/>
        </p:blipFill>
        <p:spPr>
          <a:xfrm>
            <a:off x="3343174" y="1981200"/>
            <a:ext cx="58008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Joint Component 1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31" t="31474" r="12948" b="7053"/>
          <a:stretch/>
        </p:blipFill>
        <p:spPr>
          <a:xfrm>
            <a:off x="4800599" y="3171160"/>
            <a:ext cx="4343401" cy="3686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631" t="31474" r="12948" b="7053"/>
          <a:stretch/>
        </p:blipFill>
        <p:spPr>
          <a:xfrm>
            <a:off x="0" y="3171160"/>
            <a:ext cx="4343400" cy="36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Joint Component 2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00" t="39244" r="12863" b="13025"/>
          <a:stretch/>
        </p:blipFill>
        <p:spPr>
          <a:xfrm>
            <a:off x="2" y="3200400"/>
            <a:ext cx="4430332" cy="3657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599" t="39244" r="10542" b="12353"/>
          <a:stretch/>
        </p:blipFill>
        <p:spPr>
          <a:xfrm>
            <a:off x="4622800" y="3200400"/>
            <a:ext cx="4521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Individual Component 1 - Male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385" t="34538" r="21868" b="15714"/>
          <a:stretch/>
        </p:blipFill>
        <p:spPr>
          <a:xfrm>
            <a:off x="3212756" y="1981200"/>
            <a:ext cx="593124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To Be Continued…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07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Research in Progress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Improved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Thresholds (Scale Space?)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Sub-Joint Blocks  (e.g. Pairs)</a:t>
            </a:r>
          </a:p>
        </p:txBody>
      </p:sp>
    </p:spTree>
    <p:extLst>
      <p:ext uri="{BB962C8B-B14F-4D97-AF65-F5344CB8AC3E}">
        <p14:creationId xmlns:p14="http://schemas.microsoft.com/office/powerpoint/2010/main" val="27531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Research in Progress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Improved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Thresholds (Scale Space?)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Sub-Joint Blocks  (e.g. Pairs)</a:t>
            </a:r>
          </a:p>
          <a:p>
            <a:pPr marL="0" indent="0" algn="l">
              <a:lnSpc>
                <a:spcPct val="20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             ≈       +     +     +     +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00200" y="3429000"/>
            <a:ext cx="5334000" cy="3124200"/>
            <a:chOff x="1600200" y="3429000"/>
            <a:chExt cx="5334000" cy="3124200"/>
          </a:xfrm>
        </p:grpSpPr>
        <p:sp>
          <p:nvSpPr>
            <p:cNvPr id="4" name="Rectangle 3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8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JIVE-Motivated Approach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200000"/>
              </a:lnSpc>
              <a:buClrTx/>
              <a:buSzPct val="100000"/>
            </a:pPr>
            <a:endParaRPr lang="en-US" altLang="en-US" dirty="0" smtClean="0"/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Data Integration Via Subspace Analysis</a:t>
            </a:r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(DIVAS)</a:t>
            </a:r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With </a:t>
            </a:r>
            <a:r>
              <a:rPr lang="en-US" altLang="en-US" dirty="0"/>
              <a:t>H</a:t>
            </a:r>
            <a:r>
              <a:rPr lang="en-US" altLang="en-US" dirty="0" smtClean="0"/>
              <a:t>annig, Prothero, Carmichael</a:t>
            </a:r>
          </a:p>
          <a:p>
            <a:pPr marL="0" indent="0" algn="l">
              <a:lnSpc>
                <a:spcPct val="200000"/>
              </a:lnSpc>
              <a:buClrTx/>
              <a:buSzPct val="100000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6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Improvements Over AJIVE:</a:t>
            </a:r>
            <a:endParaRPr lang="en-US" altLang="en-US" dirty="0"/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 smtClean="0"/>
              <a:t>  Partially Shared Blocks</a:t>
            </a:r>
          </a:p>
          <a:p>
            <a:pPr marL="0" indent="0" algn="l">
              <a:lnSpc>
                <a:spcPct val="20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200000"/>
              </a:lnSpc>
              <a:buClrTx/>
              <a:buSzPct val="100000"/>
            </a:pPr>
            <a:r>
              <a:rPr lang="en-US" altLang="en-US" dirty="0"/>
              <a:t>             ≈       +     +     +     +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2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DIVAS:  Important Pre-cursor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79550"/>
            <a:ext cx="8094663" cy="47688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4000" dirty="0" smtClean="0"/>
              <a:t>JIVE</a:t>
            </a:r>
            <a:endParaRPr lang="en-US" sz="4000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“Joint and Individual Variation Explained”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Improvements Over AJIVE:</a:t>
            </a:r>
            <a:endParaRPr lang="en-US" altLang="en-US" dirty="0"/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/>
              <a:t> </a:t>
            </a:r>
            <a:r>
              <a:rPr lang="en-US" altLang="en-US" dirty="0" smtClean="0"/>
              <a:t> Partially </a:t>
            </a:r>
            <a:r>
              <a:rPr lang="en-US" altLang="en-US" dirty="0"/>
              <a:t>Shared Blocks </a:t>
            </a:r>
            <a:endParaRPr lang="en-US" altLang="en-US" dirty="0" smtClean="0"/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/>
              <a:t> </a:t>
            </a:r>
            <a:r>
              <a:rPr lang="en-US" altLang="en-US" dirty="0" smtClean="0"/>
              <a:t> Sensible </a:t>
            </a:r>
            <a:r>
              <a:rPr lang="en-US" altLang="en-US" dirty="0"/>
              <a:t>Initial Rank Choice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/>
              <a:t>  Inference Via Random </a:t>
            </a:r>
            <a:r>
              <a:rPr lang="en-US" altLang="en-US" dirty="0" smtClean="0"/>
              <a:t>Directions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/>
              <a:t> </a:t>
            </a:r>
            <a:r>
              <a:rPr lang="en-US" altLang="en-US" dirty="0" smtClean="0"/>
              <a:t> Subspace Angles for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1872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Mathematical Set Up: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Blocks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,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=1,⋯,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Where: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q"/>
                </a:pP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Is Low Rank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q"/>
                </a:pP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/>
                  <a:t> Entries </a:t>
                </a:r>
                <a:r>
                  <a:rPr lang="en-US" altLang="en-US" dirty="0" err="1" smtClean="0"/>
                  <a:t>i.i.d</a:t>
                </a:r>
                <a:r>
                  <a:rPr lang="en-US" altLang="en-US" dirty="0" smtClean="0"/>
                  <a:t>. mean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en-US" dirty="0" smtClean="0"/>
                  <a:t>, </a:t>
                </a:r>
                <a:r>
                  <a:rPr lang="en-US" altLang="en-US" dirty="0" err="1" smtClean="0"/>
                  <a:t>var</a:t>
                </a: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dirty="0" smtClean="0"/>
                  <a:t>, 4</a:t>
                </a:r>
                <a:r>
                  <a:rPr lang="en-US" altLang="en-US" baseline="30000" dirty="0" smtClean="0"/>
                  <a:t>th</a:t>
                </a:r>
                <a:r>
                  <a:rPr lang="en-US" altLang="en-US" dirty="0" smtClean="0"/>
                  <a:t> Mom.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q"/>
                </a:pP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/>
                  <a:t> </a:t>
                </a:r>
                <a:r>
                  <a:rPr lang="en-US" altLang="en-US" dirty="0" smtClean="0"/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/>
                  <a:t> </a:t>
                </a:r>
                <a:r>
                  <a:rPr lang="en-US" altLang="en-US" dirty="0" smtClean="0"/>
                  <a:t>“relatively isotropous”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  <a:blipFill>
                <a:blip r:embed="rId2"/>
                <a:stretch>
                  <a:fillRect l="-1842" r="-811" b="-6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105400" y="6096000"/>
            <a:ext cx="345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(Weaker than Gaussian)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3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0668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Improved Initial Rank Choice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57" t="31746" r="15737" b="9524"/>
          <a:stretch/>
        </p:blipFill>
        <p:spPr>
          <a:xfrm>
            <a:off x="2514599" y="2803656"/>
            <a:ext cx="6629401" cy="40543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62400" y="1981200"/>
            <a:ext cx="4800600" cy="2057400"/>
            <a:chOff x="3962400" y="1981200"/>
            <a:chExt cx="4800600" cy="2057400"/>
          </a:xfrm>
        </p:grpSpPr>
        <p:sp>
          <p:nvSpPr>
            <p:cNvPr id="4" name="TextBox 3"/>
            <p:cNvSpPr txBox="1"/>
            <p:nvPr/>
          </p:nvSpPr>
          <p:spPr>
            <a:xfrm>
              <a:off x="5379958" y="1981200"/>
              <a:ext cx="3383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dirty="0">
                  <a:solidFill>
                    <a:srgbClr val="0000FF"/>
                  </a:solidFill>
                </a:rPr>
                <a:t>Conventional Scree Plot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4" idx="1"/>
            </p:cNvCxnSpPr>
            <p:nvPr/>
          </p:nvCxnSpPr>
          <p:spPr bwMode="auto">
            <a:xfrm flipH="1">
              <a:off x="3962400" y="2212033"/>
              <a:ext cx="1417558" cy="1826567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377018" y="3828871"/>
            <a:ext cx="3509182" cy="1200329"/>
            <a:chOff x="377018" y="3828871"/>
            <a:chExt cx="3509182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377018" y="3828871"/>
              <a:ext cx="15279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Shabalin</a:t>
              </a:r>
              <a:endParaRPr lang="en-US" dirty="0" smtClean="0">
                <a:solidFill>
                  <a:srgbClr val="C00000"/>
                </a:solidFill>
              </a:endParaRPr>
            </a:p>
            <a:p>
              <a:r>
                <a:rPr lang="en-US" dirty="0" smtClean="0">
                  <a:solidFill>
                    <a:srgbClr val="C00000"/>
                  </a:solidFill>
                </a:rPr>
                <a:t>Nobel</a:t>
              </a:r>
            </a:p>
            <a:p>
              <a:r>
                <a:rPr lang="en-US" dirty="0" smtClean="0">
                  <a:solidFill>
                    <a:srgbClr val="C00000"/>
                  </a:solidFill>
                </a:rPr>
                <a:t>Shrinkage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3" idx="3"/>
            </p:cNvCxnSpPr>
            <p:nvPr/>
          </p:nvCxnSpPr>
          <p:spPr bwMode="auto">
            <a:xfrm flipV="1">
              <a:off x="1905000" y="4419600"/>
              <a:ext cx="1981200" cy="943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621" y="5341203"/>
                <a:ext cx="30349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Based on Median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Of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Marcenko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-Pasteur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1" y="5341203"/>
                <a:ext cx="3034998" cy="830997"/>
              </a:xfrm>
              <a:prstGeom prst="rect">
                <a:avLst/>
              </a:prstGeom>
              <a:blipFill>
                <a:blip r:embed="rId3"/>
                <a:stretch>
                  <a:fillRect l="-3219" t="-6569" r="-1811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2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err="1" smtClean="0">
                <a:solidFill>
                  <a:srgbClr val="C00000"/>
                </a:solidFill>
              </a:rPr>
              <a:t>Shabalin</a:t>
            </a:r>
            <a:r>
              <a:rPr lang="en-US" altLang="en-US" dirty="0" smtClean="0">
                <a:solidFill>
                  <a:srgbClr val="C00000"/>
                </a:solidFill>
              </a:rPr>
              <a:t> Nobel Shrinkage (For </a:t>
            </a:r>
            <a:r>
              <a:rPr lang="en-US" altLang="en-US" dirty="0" err="1">
                <a:solidFill>
                  <a:srgbClr val="C00000"/>
                </a:solidFill>
              </a:rPr>
              <a:t>D</a:t>
            </a:r>
            <a:r>
              <a:rPr lang="en-US" altLang="en-US" dirty="0" err="1" smtClean="0">
                <a:solidFill>
                  <a:srgbClr val="C00000"/>
                </a:solidFill>
              </a:rPr>
              <a:t>enoising</a:t>
            </a:r>
            <a:r>
              <a:rPr lang="en-US" altLang="en-US" dirty="0" smtClean="0">
                <a:solidFill>
                  <a:srgbClr val="C00000"/>
                </a:solidFill>
              </a:rPr>
              <a:t>)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2400" dirty="0" smtClean="0"/>
              <a:t>Optimized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2400" dirty="0" smtClean="0"/>
              <a:t>For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2400" dirty="0" err="1" smtClean="0"/>
              <a:t>Marcenko</a:t>
            </a:r>
            <a:endParaRPr lang="en-US" altLang="en-US" sz="2400" dirty="0" smtClean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2400" dirty="0" smtClean="0"/>
              <a:t>Pasteur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87" t="26044" r="19001" b="5870"/>
          <a:stretch/>
        </p:blipFill>
        <p:spPr>
          <a:xfrm>
            <a:off x="3635022" y="2209800"/>
            <a:ext cx="5508978" cy="4648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86000" y="2819400"/>
            <a:ext cx="3048001" cy="3244850"/>
            <a:chOff x="2286000" y="2819400"/>
            <a:chExt cx="3048001" cy="3244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2286000" y="2819400"/>
                  <a:ext cx="1236236" cy="2352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Optimal</a:t>
                  </a:r>
                </a:p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Cutoff</a:t>
                  </a:r>
                </a:p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Gives</a:t>
                  </a:r>
                </a:p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Initial</a:t>
                  </a:r>
                </a:p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Rank,</a:t>
                  </a:r>
                </a:p>
                <a:p>
                  <a:r>
                    <a:rPr lang="en-US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000000"/>
                      </a:solidFill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US" dirty="0" smtClean="0">
                      <a:solidFill>
                        <a:srgbClr val="000000"/>
                      </a:solidFill>
                    </a:rPr>
                    <a:t> 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0" y="2819400"/>
                  <a:ext cx="1236236" cy="2352503"/>
                </a:xfrm>
                <a:prstGeom prst="rect">
                  <a:avLst/>
                </a:prstGeom>
                <a:blipFill>
                  <a:blip r:embed="rId3"/>
                  <a:stretch>
                    <a:fillRect l="-7389" t="-2078" r="-5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/>
            <p:cNvCxnSpPr>
              <a:stCxn id="3" idx="3"/>
            </p:cNvCxnSpPr>
            <p:nvPr/>
          </p:nvCxnSpPr>
          <p:spPr bwMode="auto">
            <a:xfrm>
              <a:off x="3522236" y="3995652"/>
              <a:ext cx="1811765" cy="206859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35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1430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Inference I:    </a:t>
                </a:r>
                <a:r>
                  <a:rPr lang="en-US" altLang="en-US" dirty="0" smtClean="0">
                    <a:solidFill>
                      <a:srgbClr val="00B050"/>
                    </a:solidFill>
                  </a:rPr>
                  <a:t>Random Direction Bound</a:t>
                </a:r>
                <a:endParaRPr lang="en-US" altLang="en-US" dirty="0">
                  <a:solidFill>
                    <a:srgbClr val="00B050"/>
                  </a:solidFill>
                </a:endParaRP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For Random </a:t>
                </a:r>
                <a:r>
                  <a:rPr lang="en-US" altLang="en-US" dirty="0"/>
                  <a:t>D</a:t>
                </a:r>
                <a:r>
                  <a:rPr lang="en-US" altLang="en-US" dirty="0" smtClean="0"/>
                  <a:t>irection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,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-dim’al Random Subspace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5</a:t>
                </a:r>
                <a:r>
                  <a:rPr lang="en-US" altLang="en-US" baseline="30000" dirty="0" smtClean="0"/>
                  <a:t>th</a:t>
                </a:r>
                <a:r>
                  <a:rPr lang="en-US" altLang="en-US" dirty="0" smtClean="0"/>
                  <a:t> %-tile of </a:t>
                </a:r>
                <a:r>
                  <a:rPr lang="en-US" altLang="en-US" dirty="0" err="1" smtClean="0"/>
                  <a:t>dist’n</a:t>
                </a:r>
                <a:r>
                  <a:rPr lang="en-US" altLang="en-US" dirty="0" smtClean="0"/>
                  <a:t> of:</a:t>
                </a:r>
              </a:p>
              <a:p>
                <a:pPr marL="0" indent="0">
                  <a:lnSpc>
                    <a:spcPct val="150000"/>
                  </a:lnSpc>
                  <a:buClrTx/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𝐴𝑛𝑔𝑙𝑒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𝐴𝑛𝑔𝑙𝑒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Idea:   Smaller Angles “Have Signal”,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          Larger Angles Could Be “Pure Noise”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143000"/>
                <a:ext cx="8269288" cy="4768850"/>
              </a:xfrm>
              <a:blipFill>
                <a:blip r:embed="rId2"/>
                <a:stretch>
                  <a:fillRect l="-1842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88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Inference II:    Bootstrap Principal Angles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Goal:  Relationship Between </a:t>
                </a:r>
                <a:r>
                  <a:rPr lang="en-US" altLang="en-US" u="sng" dirty="0" smtClean="0"/>
                  <a:t>Subspaces</a:t>
                </a:r>
              </a:p>
              <a:p>
                <a:pPr marL="0" indent="0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Signal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𝑟𝑜𝑤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dirty="0"/>
                  <a:t>  </a:t>
                </a:r>
                <a:r>
                  <a:rPr lang="en-US" altLang="en-US" dirty="0" smtClean="0"/>
                  <a:t>&amp;  Estimated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𝑟𝑜𝑤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endParaRPr lang="en-US" altLang="en-US" sz="2400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sz="2400" dirty="0" smtClean="0"/>
                  <a:t>Useful Summary: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sz="2400" i="1" dirty="0" smtClean="0"/>
                  <a:t>Principal Angle Analysis</a:t>
                </a:r>
                <a:endParaRPr lang="en-US" altLang="en-US" sz="2400" i="1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  <a:blipFill>
                <a:blip r:embed="rId2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5402" t="51186" r="19655" b="19162"/>
          <a:stretch/>
        </p:blipFill>
        <p:spPr>
          <a:xfrm>
            <a:off x="4419600" y="3733800"/>
            <a:ext cx="4748784" cy="3124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43000" y="4724400"/>
            <a:ext cx="7239000" cy="1909465"/>
            <a:chOff x="1143000" y="4724400"/>
            <a:chExt cx="7239000" cy="1909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1143000" y="6172200"/>
                  <a:ext cx="32908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Bootstrap Unknown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" y="6172200"/>
                  <a:ext cx="3290837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968" t="-12000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/>
            <p:cNvCxnSpPr>
              <a:stCxn id="3" idx="3"/>
            </p:cNvCxnSpPr>
            <p:nvPr/>
          </p:nvCxnSpPr>
          <p:spPr bwMode="auto">
            <a:xfrm flipV="1">
              <a:off x="4433837" y="4724400"/>
              <a:ext cx="3948163" cy="167863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291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Inference II:    Bootstrap Principal Angles</a:t>
                </a: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Based on rank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SVD: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𝑈𝐷</m:t>
                    </m:r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en-US" dirty="0" smtClean="0"/>
                  <a:t>  </a:t>
                </a: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And </a:t>
                </a:r>
                <a:r>
                  <a:rPr lang="en-US" altLang="en-US" dirty="0" err="1" smtClean="0"/>
                  <a:t>Shabalin</a:t>
                </a:r>
                <a:r>
                  <a:rPr lang="en-US" altLang="en-US" dirty="0" smtClean="0"/>
                  <a:t>-Nobel Shrunken </a:t>
                </a:r>
                <a:r>
                  <a:rPr lang="en-US" altLang="en-US" dirty="0" err="1" smtClean="0"/>
                  <a:t>s.v.s</a:t>
                </a:r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en-US" dirty="0" smtClean="0"/>
                  <a:t> 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Estimate </a:t>
                </a:r>
                <a:r>
                  <a:rPr lang="en-US" altLang="en-US" i="1" dirty="0" smtClean="0"/>
                  <a:t>Residual Matrix</a:t>
                </a:r>
                <a:r>
                  <a:rPr lang="en-US" altLang="en-US" dirty="0" smtClean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Simulate </a:t>
                </a:r>
                <a:r>
                  <a:rPr lang="en-US" altLang="en-US" i="1" dirty="0" smtClean="0"/>
                  <a:t>Bootstrap Signal</a:t>
                </a:r>
                <a:r>
                  <a:rPr lang="en-US" altLang="en-US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en-US" dirty="0" smtClean="0"/>
                  <a:t>  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en-US" dirty="0" smtClean="0"/>
                  <a:t>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bases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 (resp.)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 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  <a:blipFill>
                <a:blip r:embed="rId2"/>
                <a:stretch>
                  <a:fillRect l="-1842" r="-663" b="-7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08968" y="6064250"/>
            <a:ext cx="3505832" cy="717550"/>
            <a:chOff x="608968" y="6064250"/>
            <a:chExt cx="3505832" cy="717550"/>
          </a:xfrm>
        </p:grpSpPr>
        <p:sp>
          <p:nvSpPr>
            <p:cNvPr id="2" name="TextBox 1"/>
            <p:cNvSpPr txBox="1"/>
            <p:nvPr/>
          </p:nvSpPr>
          <p:spPr>
            <a:xfrm>
              <a:off x="608968" y="6320135"/>
              <a:ext cx="3505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Think Random Rotations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Arrow Connector 3"/>
            <p:cNvCxnSpPr>
              <a:stCxn id="2" idx="0"/>
            </p:cNvCxnSpPr>
            <p:nvPr/>
          </p:nvCxnSpPr>
          <p:spPr bwMode="auto">
            <a:xfrm flipH="1" flipV="1">
              <a:off x="2133600" y="6064250"/>
              <a:ext cx="228284" cy="25588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2361884" y="6068714"/>
              <a:ext cx="228916" cy="255886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4322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Inference II:    Bootstrap Principal Angles</a:t>
                </a: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PAA measures of Subspace Approximations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endParaRPr lang="en-US" altLang="en-US" sz="1800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Real </a:t>
                </a:r>
                <a:r>
                  <a:rPr lang="en-US" altLang="en-US" dirty="0"/>
                  <a:t>World</a:t>
                </a:r>
                <a:r>
                  <a:rPr lang="en-US" altLang="en-US" dirty="0" smtClean="0"/>
                  <a:t>:  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𝑟𝑜𝑤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en-US" dirty="0"/>
                  <a:t>  </a:t>
                </a:r>
                <a:r>
                  <a:rPr lang="en-US" altLang="en-US" dirty="0" err="1"/>
                  <a:t>Est’d</a:t>
                </a:r>
                <a:r>
                  <a:rPr lang="en-US" altLang="en-US" dirty="0"/>
                  <a:t> by</a:t>
                </a:r>
                <a:r>
                  <a:rPr lang="en-US" alt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𝑟𝑜𝑤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Bootstrap World: 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𝑟𝑜𝑤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en-US" dirty="0" smtClean="0"/>
                  <a:t> Est’d by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𝑟𝑜𝑤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  <a:blipFill>
                <a:blip r:embed="rId2"/>
                <a:stretch>
                  <a:fillRect l="-1842" b="-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 rot="5400000">
            <a:off x="5974149" y="4320054"/>
            <a:ext cx="631904" cy="830997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</a:rPr>
              <a:t>≈</a:t>
            </a:r>
            <a:endParaRPr lang="en-US" sz="48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410200" y="4724400"/>
            <a:ext cx="609600" cy="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304800" y="4495800"/>
            <a:ext cx="5715000" cy="461665"/>
            <a:chOff x="304800" y="4495800"/>
            <a:chExt cx="5715000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4495800"/>
              <a:ext cx="5107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“Relative Isotropy” Makes This Work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5" idx="3"/>
            </p:cNvCxnSpPr>
            <p:nvPr/>
          </p:nvCxnSpPr>
          <p:spPr bwMode="auto">
            <a:xfrm flipV="1">
              <a:off x="5412352" y="4724400"/>
              <a:ext cx="607448" cy="2233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1916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Inference II:    Bootstrap Principal Angles</a:t>
                </a: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Generate Bootstrap Data: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Get Bootstrap Estimates: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en-US" dirty="0" smtClean="0"/>
                  <a:t> 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/>
                  <a:t>For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en-US" i="1">
                        <a:latin typeface="Cambria Math" panose="02040503050406030204" pitchFamily="18" charset="0"/>
                      </a:rPr>
                      <m:t>=1,⋯,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/>
                  <a:t>,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Study </a:t>
                </a:r>
                <a:r>
                  <a:rPr lang="en-US" altLang="en-US" i="1" dirty="0" smtClean="0"/>
                  <a:t>Largest Principal Angles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Between 1</a:t>
                </a:r>
                <a:r>
                  <a:rPr lang="en-US" altLang="en-US" baseline="30000" dirty="0" smtClean="0"/>
                  <a:t>st</a:t>
                </a:r>
                <a:r>
                  <a:rPr lang="en-US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en-US" dirty="0" smtClean="0"/>
                  <a:t> Cols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en-US" dirty="0" smtClean="0"/>
                  <a:t> 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en-US" dirty="0"/>
                  <a:t> </a:t>
                </a:r>
                <a:r>
                  <a:rPr lang="en-US" altLang="en-US" dirty="0" smtClean="0"/>
                  <a:t>  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19200"/>
                <a:ext cx="8269288" cy="4768850"/>
              </a:xfrm>
              <a:blipFill>
                <a:blip r:embed="rId2"/>
                <a:stretch>
                  <a:fillRect l="-1842" b="-8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6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Initial Rank “Culling” (Bootstrap Inference):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DD62E01-8871-47E0-94F2-4DB5B588E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2400" y="3576935"/>
            <a:ext cx="4648200" cy="766465"/>
            <a:chOff x="152400" y="3576935"/>
            <a:chExt cx="4648200" cy="766465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3576935"/>
              <a:ext cx="3559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Random Direction Bound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2" idx="3"/>
            </p:cNvCxnSpPr>
            <p:nvPr/>
          </p:nvCxnSpPr>
          <p:spPr bwMode="auto">
            <a:xfrm>
              <a:off x="3711901" y="3807768"/>
              <a:ext cx="1088699" cy="535632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52400" y="4567535"/>
            <a:ext cx="3429000" cy="768697"/>
            <a:chOff x="152400" y="4567535"/>
            <a:chExt cx="3429000" cy="768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52400" y="4567535"/>
                  <a:ext cx="2285306" cy="49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7030A0"/>
                      </a:solidFill>
                    </a:rPr>
                    <a:t>Scaled by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" y="4567535"/>
                  <a:ext cx="2285306" cy="497637"/>
                </a:xfrm>
                <a:prstGeom prst="rect">
                  <a:avLst/>
                </a:prstGeom>
                <a:blipFill>
                  <a:blip r:embed="rId3"/>
                  <a:stretch>
                    <a:fillRect l="-4000" t="-12195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 bwMode="auto">
            <a:xfrm>
              <a:off x="2492701" y="4800600"/>
              <a:ext cx="1088699" cy="535632"/>
            </a:xfrm>
            <a:prstGeom prst="straightConnector1">
              <a:avLst/>
            </a:pr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800" y="5410200"/>
                <a:ext cx="31939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 gives comparable </a:t>
                </a:r>
              </a:p>
              <a:p>
                <a:r>
                  <a:rPr lang="en-US" dirty="0" smtClean="0">
                    <a:solidFill>
                      <a:srgbClr val="7030A0"/>
                    </a:solidFill>
                  </a:rPr>
                  <a:t>control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=1,⋯,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10200"/>
                <a:ext cx="3193951" cy="830997"/>
              </a:xfrm>
              <a:prstGeom prst="rect">
                <a:avLst/>
              </a:prstGeom>
              <a:blipFill>
                <a:blip r:embed="rId4"/>
                <a:stretch>
                  <a:fillRect l="-2863" t="-6618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871704" y="5862935"/>
                <a:ext cx="416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Gene Exp. Block,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=16,615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4165179" cy="461665"/>
              </a:xfrm>
              <a:prstGeom prst="rect">
                <a:avLst/>
              </a:prstGeom>
              <a:blipFill>
                <a:blip r:embed="rId5"/>
                <a:stretch>
                  <a:fillRect l="-21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324600" y="5336232"/>
            <a:ext cx="2667000" cy="1064568"/>
            <a:chOff x="6324600" y="5336232"/>
            <a:chExt cx="2667000" cy="1064568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6324600" y="5336232"/>
              <a:ext cx="0" cy="106456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477000" y="5410200"/>
                  <a:ext cx="2514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Determines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5410200"/>
                  <a:ext cx="25146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3883" t="-12000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163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Collaborators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743201" y="1447800"/>
            <a:ext cx="3505200" cy="476885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US" altLang="en-US" dirty="0" smtClean="0"/>
              <a:t>Eric Lock</a:t>
            </a:r>
          </a:p>
          <a:p>
            <a:pPr algn="r">
              <a:lnSpc>
                <a:spcPct val="200000"/>
              </a:lnSpc>
            </a:pPr>
            <a:r>
              <a:rPr lang="en-US" altLang="en-US" dirty="0" smtClean="0"/>
              <a:t>Qing Feng</a:t>
            </a:r>
          </a:p>
          <a:p>
            <a:pPr algn="l">
              <a:lnSpc>
                <a:spcPct val="200000"/>
              </a:lnSpc>
            </a:pPr>
            <a:r>
              <a:rPr lang="en-US" altLang="en-US" dirty="0" smtClean="0"/>
              <a:t>Andrew Nobel</a:t>
            </a:r>
          </a:p>
          <a:p>
            <a:pPr algn="r">
              <a:lnSpc>
                <a:spcPct val="200000"/>
              </a:lnSpc>
            </a:pPr>
            <a:r>
              <a:rPr lang="en-US" altLang="en-US" dirty="0" smtClean="0"/>
              <a:t>Jan </a:t>
            </a:r>
            <a:r>
              <a:rPr lang="en-US" altLang="en-US" dirty="0" err="1" smtClean="0"/>
              <a:t>Hannig</a:t>
            </a:r>
            <a:endParaRPr lang="en-US" altLang="en-US" dirty="0"/>
          </a:p>
        </p:txBody>
      </p:sp>
      <p:pic>
        <p:nvPicPr>
          <p:cNvPr id="417794" name="Picture 2" descr="http://www.tc.umn.edu/%7Eelock/LockPh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11685" b="24839"/>
          <a:stretch/>
        </p:blipFill>
        <p:spPr bwMode="auto">
          <a:xfrm>
            <a:off x="577292" y="1371600"/>
            <a:ext cx="1784908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6" name="Picture 4" descr="http://sph.unc.edu/files/2015/05/nobel_andrew_200x200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12005" b="6930"/>
          <a:stretch/>
        </p:blipFill>
        <p:spPr bwMode="auto">
          <a:xfrm>
            <a:off x="533400" y="3733800"/>
            <a:ext cx="1809000" cy="20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8" name="Picture 6" descr="photo o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12592"/>
          <a:stretch/>
        </p:blipFill>
        <p:spPr bwMode="auto">
          <a:xfrm>
            <a:off x="6692468" y="2350676"/>
            <a:ext cx="1841932" cy="18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jan hann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0" y="4310062"/>
            <a:ext cx="1809750" cy="21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Initial Rank “Culling” (Bootstrap Inference):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4746772-1F17-45D1-AB52-26AB8DD62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71704" y="5862935"/>
                <a:ext cx="42811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Copy Num. Block,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=24,174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4281108" cy="461665"/>
              </a:xfrm>
              <a:prstGeom prst="rect">
                <a:avLst/>
              </a:prstGeom>
              <a:blipFill>
                <a:blip r:embed="rId3"/>
                <a:stretch>
                  <a:fillRect l="-213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7239000" y="5486400"/>
            <a:ext cx="0" cy="9144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432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Initial Rank “Culling” (Bootstrap Inference):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9D06924-C42A-4B8D-9622-048CEDB7F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71704" y="5862935"/>
                <a:ext cx="34706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Proteins Block,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=187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3470694" cy="461665"/>
              </a:xfrm>
              <a:prstGeom prst="rect">
                <a:avLst/>
              </a:prstGeom>
              <a:blipFill>
                <a:blip r:embed="rId3"/>
                <a:stretch>
                  <a:fillRect l="-263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 bwMode="auto">
          <a:xfrm>
            <a:off x="7010400" y="5029200"/>
            <a:ext cx="0" cy="13716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10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Initial Rank “Culling” (Bootstrap Inference):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D153547-3C33-4707-BCAC-14963189F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71704" y="5862935"/>
                <a:ext cx="39674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Mutation Block,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=18,256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3967496" cy="461665"/>
              </a:xfrm>
              <a:prstGeom prst="rect">
                <a:avLst/>
              </a:prstGeom>
              <a:blipFill>
                <a:blip r:embed="rId3"/>
                <a:stretch>
                  <a:fillRect l="-2304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 bwMode="auto">
          <a:xfrm>
            <a:off x="6172200" y="5336232"/>
            <a:ext cx="0" cy="1064568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9933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Iteratively Find </a:t>
                </a:r>
                <a:r>
                  <a:rPr lang="en-US" altLang="en-US" u="sng" dirty="0" smtClean="0"/>
                  <a:t>Orthogonal</a:t>
                </a:r>
                <a:r>
                  <a:rPr lang="en-US" altLang="en-US" dirty="0" smtClean="0"/>
                  <a:t> Directions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To Minimize Angles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Until One &gt; Random Direction Bound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Then Work With Subsets of Blocks,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    Indexed by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dirty="0" smtClean="0"/>
                  <a:t>Finally Remainders are </a:t>
                </a:r>
                <a:r>
                  <a:rPr lang="en-US" altLang="en-US" i="1" dirty="0" smtClean="0"/>
                  <a:t>Individual</a:t>
                </a:r>
                <a:r>
                  <a:rPr lang="en-US" altLang="en-US" dirty="0" smtClean="0"/>
                  <a:t> Directions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  <a:blipFill>
                <a:blip r:embed="rId2"/>
                <a:stretch>
                  <a:fillRect l="-1842" b="-6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98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Block 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6039-13E2-4BAD-B76B-7356C57B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B2C7-77DF-4A40-A3FE-07D96092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59A6-DBDA-46C2-A2D8-C97B01173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500221-4E36-4A12-B1EC-C75BDB38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16D5C8-1D9B-43F0-BD7B-4E979E72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209800" y="1877291"/>
            <a:ext cx="6028528" cy="4223174"/>
            <a:chOff x="2209800" y="1877291"/>
            <a:chExt cx="6028528" cy="4223174"/>
          </a:xfrm>
        </p:grpSpPr>
        <p:sp>
          <p:nvSpPr>
            <p:cNvPr id="20" name="TextBox 19"/>
            <p:cNvSpPr txBox="1"/>
            <p:nvPr/>
          </p:nvSpPr>
          <p:spPr>
            <a:xfrm>
              <a:off x="3810000" y="5638800"/>
              <a:ext cx="4428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1-2-3 Joint Component, Rank 1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2209800" y="5562600"/>
              <a:ext cx="1600200" cy="762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2209800" y="3048000"/>
              <a:ext cx="1600200" cy="2590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2272145" y="1877291"/>
              <a:ext cx="1524000" cy="3733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3" name="Group 453632"/>
          <p:cNvGrpSpPr/>
          <p:nvPr/>
        </p:nvGrpSpPr>
        <p:grpSpPr>
          <a:xfrm>
            <a:off x="3977074" y="1752600"/>
            <a:ext cx="4572154" cy="883419"/>
            <a:chOff x="3977074" y="1752600"/>
            <a:chExt cx="4572154" cy="883419"/>
          </a:xfrm>
        </p:grpSpPr>
        <p:sp>
          <p:nvSpPr>
            <p:cNvPr id="29" name="TextBox 28"/>
            <p:cNvSpPr txBox="1"/>
            <p:nvPr/>
          </p:nvSpPr>
          <p:spPr>
            <a:xfrm>
              <a:off x="5105400" y="1752600"/>
              <a:ext cx="3443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1-2 Joint Comp, Rank 1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3" name="Straight Arrow Connector 32"/>
            <p:cNvCxnSpPr>
              <a:stCxn id="29" idx="1"/>
            </p:cNvCxnSpPr>
            <p:nvPr/>
          </p:nvCxnSpPr>
          <p:spPr bwMode="auto">
            <a:xfrm flipH="1" flipV="1">
              <a:off x="3977074" y="1838075"/>
              <a:ext cx="1128326" cy="14535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H="1">
              <a:off x="3991748" y="1974158"/>
              <a:ext cx="1113652" cy="661861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9" name="Group 453638"/>
          <p:cNvGrpSpPr/>
          <p:nvPr/>
        </p:nvGrpSpPr>
        <p:grpSpPr>
          <a:xfrm>
            <a:off x="2639015" y="2760107"/>
            <a:ext cx="5057185" cy="2417028"/>
            <a:chOff x="2639015" y="2760107"/>
            <a:chExt cx="5057185" cy="2417028"/>
          </a:xfrm>
        </p:grpSpPr>
        <p:sp>
          <p:nvSpPr>
            <p:cNvPr id="32" name="TextBox 31"/>
            <p:cNvSpPr txBox="1"/>
            <p:nvPr/>
          </p:nvSpPr>
          <p:spPr>
            <a:xfrm>
              <a:off x="5636021" y="2914471"/>
              <a:ext cx="20601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1-2 Scores 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Orthogonal to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1-2-3 Scores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2" idx="1"/>
            </p:cNvCxnSpPr>
            <p:nvPr/>
          </p:nvCxnSpPr>
          <p:spPr bwMode="auto">
            <a:xfrm flipH="1" flipV="1">
              <a:off x="3748473" y="2760107"/>
              <a:ext cx="1887548" cy="75452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H="1">
              <a:off x="2639015" y="3497730"/>
              <a:ext cx="2999785" cy="167940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730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6039-13E2-4BAD-B76B-7356C57B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B2C7-77DF-4A40-A3FE-07D96092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59A6-DBDA-46C2-A2D8-C97B01173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00221-4E36-4A12-B1EC-C75BDB386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1911"/>
            <a:ext cx="1400947" cy="799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6D5C8-1D9B-43F0-BD7B-4E979E720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46931"/>
            <a:ext cx="1400947" cy="160071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8351" y="1601911"/>
            <a:ext cx="5401449" cy="5060849"/>
            <a:chOff x="618351" y="1601911"/>
            <a:chExt cx="5401449" cy="50608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FE6C89-A172-4188-8BA3-3914D8E60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653" y="1601911"/>
              <a:ext cx="1400947" cy="7990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BDE5BE-4C7E-48DB-8B0B-F328B33D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52" y="3860865"/>
              <a:ext cx="1400948" cy="28018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8351" y="38862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1-3 Comps.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9600" y="2331984"/>
            <a:ext cx="6858000" cy="4330775"/>
            <a:chOff x="609600" y="2331984"/>
            <a:chExt cx="6858000" cy="43307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C20A1C-BF02-4838-9A08-AB43D497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3" y="2331984"/>
              <a:ext cx="1400947" cy="16007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CE04A1-0A86-4954-8E30-67564E501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2" y="3860864"/>
              <a:ext cx="1400948" cy="28018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09600" y="44958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2</a:t>
              </a:r>
              <a:r>
                <a:rPr lang="en-US" dirty="0" smtClean="0">
                  <a:solidFill>
                    <a:srgbClr val="000000"/>
                  </a:solidFill>
                </a:rPr>
                <a:t>-3 Comps.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09600" y="5177135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Both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 to Joint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77135"/>
                <a:ext cx="2286000" cy="461665"/>
              </a:xfrm>
              <a:prstGeom prst="rect">
                <a:avLst/>
              </a:prstGeom>
              <a:blipFill>
                <a:blip r:embed="rId11"/>
                <a:stretch>
                  <a:fillRect l="-4000" t="-11842" r="-4000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09600" y="5786735"/>
                <a:ext cx="3276600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And All three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Apart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786735"/>
                <a:ext cx="3276600" cy="470000"/>
              </a:xfrm>
              <a:prstGeom prst="rect">
                <a:avLst/>
              </a:prstGeom>
              <a:blipFill>
                <a:blip r:embed="rId12"/>
                <a:stretch>
                  <a:fillRect l="-2788" t="-10390" r="-241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2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6039-13E2-4BAD-B76B-7356C57B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B2C7-77DF-4A40-A3FE-07D96092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59A6-DBDA-46C2-A2D8-C97B01173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00221-4E36-4A12-B1EC-C75BDB386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1911"/>
            <a:ext cx="1400947" cy="799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6D5C8-1D9B-43F0-BD7B-4E979E720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46931"/>
            <a:ext cx="1400947" cy="1600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FE6C89-A172-4188-8BA3-3914D8E603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3" y="1601911"/>
            <a:ext cx="1400947" cy="799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BDE5BE-4C7E-48DB-8B0B-F328B33DA2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52" y="3860865"/>
            <a:ext cx="1400948" cy="2801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20A1C-BF02-4838-9A08-AB43D4970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3" y="2331984"/>
            <a:ext cx="1400947" cy="1600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CE04A1-0A86-4954-8E30-67564E501F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2" y="3860864"/>
            <a:ext cx="1400948" cy="2801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10FA77-B610-473C-827E-554FE4650F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2770"/>
            <a:ext cx="1400947" cy="799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DDA5EF-CAAF-45A4-895D-3F813914D5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31984"/>
            <a:ext cx="1400947" cy="1600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1C5158-8844-4983-AE68-1423584A10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60863"/>
            <a:ext cx="1400948" cy="28018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3052" y="1594072"/>
            <a:ext cx="1400948" cy="5068689"/>
            <a:chOff x="76200" y="1594072"/>
            <a:chExt cx="1400948" cy="50686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98E79E-D41B-496B-BC99-8D1D3E4C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60866"/>
              <a:ext cx="1400948" cy="2801895"/>
            </a:xfrm>
            <a:prstGeom prst="rect">
              <a:avLst/>
            </a:prstGeom>
          </p:spPr>
        </p:pic>
        <p:pic>
          <p:nvPicPr>
            <p:cNvPr id="20" name="Content Placeholder 4">
              <a:extLst>
                <a:ext uri="{FF2B5EF4-FFF2-40B4-BE49-F238E27FC236}">
                  <a16:creationId xmlns:a16="http://schemas.microsoft.com/office/drawing/2014/main" id="{8971FFC3-5C1A-4FB3-A781-6397026E2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1594072"/>
              <a:ext cx="1400947" cy="79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CFB52D-E80B-42ED-8439-1AF707F5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19890"/>
              <a:ext cx="1400947" cy="1600717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 rot="5400000">
            <a:off x="6549218" y="3983242"/>
            <a:ext cx="3640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IID Gaussian Noise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-1869306" y="3774310"/>
            <a:ext cx="5390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Input to DIVAS:  Sum of ALL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6039-13E2-4BAD-B76B-7356C57B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9B2C7-77DF-4A40-A3FE-07D960929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59A6-DBDA-46C2-A2D8-C97B01173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00221-4E36-4A12-B1EC-C75BDB386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1911"/>
            <a:ext cx="1400947" cy="799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6D5C8-1D9B-43F0-BD7B-4E979E720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46931"/>
            <a:ext cx="1400947" cy="1600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FE6C89-A172-4188-8BA3-3914D8E603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3" y="1601911"/>
            <a:ext cx="1400947" cy="799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BDE5BE-4C7E-48DB-8B0B-F328B33DA2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52" y="3860865"/>
            <a:ext cx="1400948" cy="2801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20A1C-BF02-4838-9A08-AB43D4970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3" y="2331984"/>
            <a:ext cx="1400947" cy="1600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CE04A1-0A86-4954-8E30-67564E501F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52" y="3860864"/>
            <a:ext cx="1400948" cy="2801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10FA77-B610-473C-827E-554FE4650F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2770"/>
            <a:ext cx="1400947" cy="799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DDA5EF-CAAF-45A4-895D-3F813914D5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31984"/>
            <a:ext cx="1400947" cy="1600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1C5158-8844-4983-AE68-1423584A10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60863"/>
            <a:ext cx="1400948" cy="28018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3052" y="1594072"/>
            <a:ext cx="1400948" cy="5068689"/>
            <a:chOff x="76200" y="1594072"/>
            <a:chExt cx="1400948" cy="50686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98E79E-D41B-496B-BC99-8D1D3E4C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60866"/>
              <a:ext cx="1400948" cy="2801895"/>
            </a:xfrm>
            <a:prstGeom prst="rect">
              <a:avLst/>
            </a:prstGeom>
          </p:spPr>
        </p:pic>
        <p:pic>
          <p:nvPicPr>
            <p:cNvPr id="20" name="Content Placeholder 4">
              <a:extLst>
                <a:ext uri="{FF2B5EF4-FFF2-40B4-BE49-F238E27FC236}">
                  <a16:creationId xmlns:a16="http://schemas.microsoft.com/office/drawing/2014/main" id="{8971FFC3-5C1A-4FB3-A781-6397026E2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1594072"/>
              <a:ext cx="1400947" cy="79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CFB52D-E80B-42ED-8439-1AF707F5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19890"/>
              <a:ext cx="1400947" cy="1600717"/>
            </a:xfrm>
            <a:prstGeom prst="rect">
              <a:avLst/>
            </a:prstGeom>
          </p:spPr>
        </p:pic>
      </p:grpSp>
      <p:grpSp>
        <p:nvGrpSpPr>
          <p:cNvPr id="453632" name="Group 453631"/>
          <p:cNvGrpSpPr/>
          <p:nvPr/>
        </p:nvGrpSpPr>
        <p:grpSpPr>
          <a:xfrm>
            <a:off x="533400" y="1600200"/>
            <a:ext cx="749564" cy="3708975"/>
            <a:chOff x="533400" y="1600200"/>
            <a:chExt cx="749564" cy="3708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533400" y="1600200"/>
                  <a:ext cx="74007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600200"/>
                  <a:ext cx="740074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33400" y="2667000"/>
                  <a:ext cx="74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2667000"/>
                  <a:ext cx="7495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33400" y="4724400"/>
                  <a:ext cx="74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4724400"/>
                  <a:ext cx="7495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8025490" y="1524000"/>
            <a:ext cx="789220" cy="3733800"/>
            <a:chOff x="8025490" y="1524000"/>
            <a:chExt cx="789220" cy="3733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077200" y="1524000"/>
                  <a:ext cx="72802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00" y="1524000"/>
                  <a:ext cx="728020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8025490" y="4673025"/>
                  <a:ext cx="7375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5490" y="4673025"/>
                  <a:ext cx="737510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8077200" y="2667000"/>
                  <a:ext cx="7375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00" y="2667000"/>
                  <a:ext cx="737510" cy="58477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1676400" y="1548825"/>
            <a:ext cx="5715000" cy="4623375"/>
            <a:chOff x="1676400" y="1548825"/>
            <a:chExt cx="5715000" cy="4623375"/>
          </a:xfrm>
        </p:grpSpPr>
        <p:sp>
          <p:nvSpPr>
            <p:cNvPr id="3" name="Rectangle 2"/>
            <p:cNvSpPr/>
            <p:nvPr/>
          </p:nvSpPr>
          <p:spPr bwMode="auto">
            <a:xfrm>
              <a:off x="1676400" y="1676400"/>
              <a:ext cx="5715000" cy="432375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676400" y="2438400"/>
              <a:ext cx="5715000" cy="1125996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676400" y="3962400"/>
              <a:ext cx="5715000" cy="2209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191000" y="1548825"/>
                  <a:ext cx="7532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1548825"/>
                  <a:ext cx="753283" cy="58477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4191000" y="2691825"/>
                  <a:ext cx="76277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2691825"/>
                  <a:ext cx="762773" cy="58477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191000" y="4673025"/>
                  <a:ext cx="76277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673025"/>
                  <a:ext cx="762773" cy="58477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650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" y="1244025"/>
                <a:ext cx="8721042" cy="5016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Deeper Look at Estimation of 1</a:t>
                </a:r>
                <a:r>
                  <a:rPr lang="en-US" sz="3200" baseline="30000" dirty="0" smtClean="0">
                    <a:solidFill>
                      <a:srgbClr val="000000"/>
                    </a:solidFill>
                  </a:rPr>
                  <a:t>st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 Block,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endParaRPr lang="en-US" sz="3200" dirty="0">
                  <a:solidFill>
                    <a:srgbClr val="000000"/>
                  </a:solidFill>
                </a:endParaRPr>
              </a:p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Target</a:t>
                </a:r>
              </a:p>
              <a:p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endParaRPr lang="en-US" sz="3200" dirty="0">
                  <a:solidFill>
                    <a:srgbClr val="000000"/>
                  </a:solidFill>
                </a:endParaRPr>
              </a:p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DIVAS</a:t>
                </a:r>
              </a:p>
              <a:p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endParaRPr lang="en-US" sz="3200" dirty="0">
                  <a:solidFill>
                    <a:srgbClr val="000000"/>
                  </a:solidFill>
                </a:endParaRPr>
              </a:p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AJIVE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44025"/>
                <a:ext cx="8721042" cy="5016758"/>
              </a:xfrm>
              <a:prstGeom prst="rect">
                <a:avLst/>
              </a:prstGeom>
              <a:blipFill>
                <a:blip r:embed="rId2"/>
                <a:stretch>
                  <a:fillRect l="-1818" t="-1701" b="-3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4E02620-EECC-46A1-B45F-F068331A4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2200"/>
            <a:ext cx="2333965" cy="1331257"/>
          </a:xfrm>
          <a:prstGeom prst="rect">
            <a:avLst/>
          </a:prstGeom>
        </p:spPr>
      </p:pic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790B50BC-65F3-4E7F-8874-82756461C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35" y="2362200"/>
            <a:ext cx="2333965" cy="1331257"/>
          </a:xfr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A27AAB-D838-443A-9E88-D7C2116C6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35" y="2362200"/>
            <a:ext cx="2333965" cy="13312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BC017F-5576-425A-A5DD-7FBD96A53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10000"/>
            <a:ext cx="2333965" cy="13312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2DCF4D-3CEF-40FB-A15A-9788F0CF7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35" y="3810000"/>
            <a:ext cx="2333965" cy="13312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B0EC13-BAE5-417F-AB13-22A1AA34B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5" y="3810000"/>
            <a:ext cx="2333965" cy="13312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6346F43-85FE-48D2-AAB6-1A0ED1E05C27}"/>
              </a:ext>
            </a:extLst>
          </p:cNvPr>
          <p:cNvSpPr txBox="1"/>
          <p:nvPr/>
        </p:nvSpPr>
        <p:spPr>
          <a:xfrm>
            <a:off x="69704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1.71°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FDAFB8-37BC-4D99-A900-E1E255B15811}"/>
              </a:ext>
            </a:extLst>
          </p:cNvPr>
          <p:cNvSpPr txBox="1"/>
          <p:nvPr/>
        </p:nvSpPr>
        <p:spPr>
          <a:xfrm>
            <a:off x="45320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5.01°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922853-5FE7-4CB7-BB3D-E1CE39393F0C}"/>
              </a:ext>
            </a:extLst>
          </p:cNvPr>
          <p:cNvSpPr txBox="1"/>
          <p:nvPr/>
        </p:nvSpPr>
        <p:spPr>
          <a:xfrm>
            <a:off x="20174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2.7647°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E4C23A-EE3B-4F9D-9D81-B20786CA6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5" y="5298143"/>
            <a:ext cx="2333965" cy="1331257"/>
          </a:xfrm>
          <a:prstGeom prst="rect">
            <a:avLst/>
          </a:prstGeom>
        </p:spPr>
      </p:pic>
      <p:pic>
        <p:nvPicPr>
          <p:cNvPr id="38" name="Content Placeholder 7">
            <a:extLst>
              <a:ext uri="{FF2B5EF4-FFF2-40B4-BE49-F238E27FC236}">
                <a16:creationId xmlns:a16="http://schemas.microsoft.com/office/drawing/2014/main" id="{BB76BEA4-7FDD-4959-B264-DADF6193C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9235" y="5298143"/>
            <a:ext cx="2333965" cy="133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Content Placeholder 7">
            <a:extLst>
              <a:ext uri="{FF2B5EF4-FFF2-40B4-BE49-F238E27FC236}">
                <a16:creationId xmlns:a16="http://schemas.microsoft.com/office/drawing/2014/main" id="{E1CCA960-C98A-4016-951A-5C06022C0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298143"/>
            <a:ext cx="2333965" cy="13312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F9B8E7-E706-408B-B623-755646899AF1}"/>
              </a:ext>
            </a:extLst>
          </p:cNvPr>
          <p:cNvSpPr txBox="1"/>
          <p:nvPr/>
        </p:nvSpPr>
        <p:spPr>
          <a:xfrm>
            <a:off x="693420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7.1420°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57FECA-269F-4463-A8D7-38CDF1799949}"/>
              </a:ext>
            </a:extLst>
          </p:cNvPr>
          <p:cNvSpPr txBox="1"/>
          <p:nvPr/>
        </p:nvSpPr>
        <p:spPr>
          <a:xfrm>
            <a:off x="449580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7.8852°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016FC3-7917-41D3-BF3F-5A851A0F759D}"/>
              </a:ext>
            </a:extLst>
          </p:cNvPr>
          <p:cNvSpPr txBox="1"/>
          <p:nvPr/>
        </p:nvSpPr>
        <p:spPr>
          <a:xfrm>
            <a:off x="201745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4.2288°</a:t>
            </a:r>
          </a:p>
        </p:txBody>
      </p:sp>
    </p:spTree>
    <p:extLst>
      <p:ext uri="{BB962C8B-B14F-4D97-AF65-F5344CB8AC3E}">
        <p14:creationId xmlns:p14="http://schemas.microsoft.com/office/powerpoint/2010/main" val="1525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72600"/>
            <a:ext cx="7320466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Deeper Look at Estimation of 2</a:t>
            </a:r>
            <a:r>
              <a:rPr lang="en-US" sz="3200" baseline="30000" dirty="0" smtClean="0">
                <a:solidFill>
                  <a:srgbClr val="000000"/>
                </a:solidFill>
              </a:rPr>
              <a:t>nd</a:t>
            </a:r>
            <a:r>
              <a:rPr lang="en-US" sz="3200" dirty="0" smtClean="0">
                <a:solidFill>
                  <a:srgbClr val="000000"/>
                </a:solidFill>
              </a:rPr>
              <a:t>  Block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Target</a:t>
            </a:r>
          </a:p>
          <a:p>
            <a:endParaRPr lang="en-US" sz="3200" dirty="0">
              <a:solidFill>
                <a:srgbClr val="000000"/>
              </a:solidFill>
            </a:endParaRP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DIVAS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AJIVE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0111A-E04A-4721-B929-08A2D2B0A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1828800"/>
            <a:ext cx="1333694" cy="1523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36C16-BB3E-400D-A2FE-9ED0CE69E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5029200"/>
            <a:ext cx="1333694" cy="152387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80D6B12-E46C-48D6-85B3-73696968A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6" y="1828800"/>
            <a:ext cx="1333694" cy="1523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524F0-D1A6-451E-A675-96B79F9D0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52600"/>
            <a:ext cx="1333694" cy="1523874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20F0754-0FD2-4F90-BEB1-F374D77F9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6" y="5029326"/>
            <a:ext cx="1333694" cy="1523874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B20F0754-0FD2-4F90-BEB1-F374D77F9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029200"/>
            <a:ext cx="1333694" cy="1523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0B26A6-C103-4DDD-84D5-DEE8E118E113}"/>
              </a:ext>
            </a:extLst>
          </p:cNvPr>
          <p:cNvSpPr txBox="1"/>
          <p:nvPr/>
        </p:nvSpPr>
        <p:spPr>
          <a:xfrm>
            <a:off x="6208450" y="62600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3.76°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36E7C-1E91-4B53-B70C-ED40A3C9A64E}"/>
              </a:ext>
            </a:extLst>
          </p:cNvPr>
          <p:cNvSpPr txBox="1"/>
          <p:nvPr/>
        </p:nvSpPr>
        <p:spPr>
          <a:xfrm>
            <a:off x="4455850" y="62484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5.79°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048836-9866-4E73-ACAC-D994522F29E8}"/>
              </a:ext>
            </a:extLst>
          </p:cNvPr>
          <p:cNvSpPr txBox="1"/>
          <p:nvPr/>
        </p:nvSpPr>
        <p:spPr>
          <a:xfrm>
            <a:off x="2667000" y="6243007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4.23°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F10581-9B93-490A-A128-65581EB2A7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3429000"/>
            <a:ext cx="1333694" cy="15238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0156F-3C4F-4301-849C-F6853C2D15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126"/>
            <a:ext cx="1333694" cy="15238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6A92B-4E3A-4050-803F-BFF8B8AD3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29000"/>
            <a:ext cx="1333694" cy="15238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52E507-1BF4-4474-9122-897003430FD3}"/>
              </a:ext>
            </a:extLst>
          </p:cNvPr>
          <p:cNvSpPr txBox="1"/>
          <p:nvPr/>
        </p:nvSpPr>
        <p:spPr>
          <a:xfrm>
            <a:off x="620845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2.11°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BC30D-96E2-40F2-B254-D3B5E2005E36}"/>
              </a:ext>
            </a:extLst>
          </p:cNvPr>
          <p:cNvSpPr txBox="1"/>
          <p:nvPr/>
        </p:nvSpPr>
        <p:spPr>
          <a:xfrm>
            <a:off x="437965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5.00°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01B4A8-F722-420A-8AED-41D03C14CF8B}"/>
              </a:ext>
            </a:extLst>
          </p:cNvPr>
          <p:cNvSpPr txBox="1"/>
          <p:nvPr/>
        </p:nvSpPr>
        <p:spPr>
          <a:xfrm>
            <a:off x="266700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2.76°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52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Organizational Model </a:t>
            </a:r>
          </a:p>
          <a:p>
            <a:pPr marL="0" indent="0" algn="l"/>
            <a:r>
              <a:rPr lang="en-US" altLang="en-US" dirty="0" smtClean="0"/>
              <a:t>for Single Data Set: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Matrix</a:t>
            </a:r>
          </a:p>
          <a:p>
            <a:pPr marL="0" indent="0" algn="l"/>
            <a:r>
              <a:rPr lang="en-US" altLang="en-US" dirty="0" smtClean="0"/>
              <a:t>Convention in this talk:</a:t>
            </a:r>
          </a:p>
          <a:p>
            <a:pPr marL="0" indent="0"/>
            <a:r>
              <a:rPr lang="en-US" altLang="en-US" dirty="0" smtClean="0"/>
              <a:t>“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Objects”</a:t>
            </a:r>
          </a:p>
          <a:p>
            <a:pPr marL="0" indent="0"/>
            <a:r>
              <a:rPr lang="en-US" altLang="en-US" dirty="0" smtClean="0"/>
              <a:t>(Atoms of the Statistical Analysis,</a:t>
            </a:r>
          </a:p>
          <a:p>
            <a:pPr marL="0" indent="0"/>
            <a:r>
              <a:rPr lang="en-US" altLang="en-US" dirty="0" smtClean="0"/>
              <a:t>i.e. Experimental Units, or Data Vectors)</a:t>
            </a:r>
            <a:endParaRPr lang="en-US" altLang="en-US" dirty="0"/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72600"/>
            <a:ext cx="5614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Deeper 3</a:t>
            </a:r>
            <a:r>
              <a:rPr lang="en-US" sz="3200" baseline="30000" dirty="0" smtClean="0">
                <a:solidFill>
                  <a:srgbClr val="000000"/>
                </a:solidFill>
              </a:rPr>
              <a:t>rd</a:t>
            </a:r>
            <a:r>
              <a:rPr lang="en-US" sz="3200" dirty="0" smtClean="0">
                <a:solidFill>
                  <a:srgbClr val="000000"/>
                </a:solidFill>
              </a:rPr>
              <a:t>  Block    -    Target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BCA726-24C7-43AD-812C-4B3B93630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22" name="Content Placeholder 12">
            <a:extLst>
              <a:ext uri="{FF2B5EF4-FFF2-40B4-BE49-F238E27FC236}">
                <a16:creationId xmlns:a16="http://schemas.microsoft.com/office/drawing/2014/main" id="{63893BEF-DD06-49AA-94DD-2A181D6DF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9B56D5-1698-46C5-8434-980068E01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333965" cy="46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72600"/>
            <a:ext cx="5619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Deeper 3</a:t>
            </a:r>
            <a:r>
              <a:rPr lang="en-US" sz="3200" baseline="30000" dirty="0" smtClean="0">
                <a:solidFill>
                  <a:srgbClr val="000000"/>
                </a:solidFill>
              </a:rPr>
              <a:t>rd</a:t>
            </a:r>
            <a:r>
              <a:rPr lang="en-US" sz="3200" dirty="0" smtClean="0">
                <a:solidFill>
                  <a:srgbClr val="000000"/>
                </a:solidFill>
              </a:rPr>
              <a:t>  Block    -    DIVAS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99383-2229-4DA3-B08C-34BA52A5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84393-DD34-4F96-96C7-2EF094FB3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B3E88-E247-4832-9E43-3A4DB12D0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333965" cy="466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A2DC4C-9672-4D88-A10F-7F86308DED85}"/>
              </a:ext>
            </a:extLst>
          </p:cNvPr>
          <p:cNvSpPr txBox="1"/>
          <p:nvPr/>
        </p:nvSpPr>
        <p:spPr>
          <a:xfrm>
            <a:off x="6665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2.11°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5CD94-16B4-43F2-B73D-833F5BCA9A2E}"/>
              </a:ext>
            </a:extLst>
          </p:cNvPr>
          <p:cNvSpPr txBox="1"/>
          <p:nvPr/>
        </p:nvSpPr>
        <p:spPr>
          <a:xfrm>
            <a:off x="37338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1.71°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0A578-0A2E-42DE-862F-6D2438D7B8EA}"/>
              </a:ext>
            </a:extLst>
          </p:cNvPr>
          <p:cNvSpPr txBox="1"/>
          <p:nvPr/>
        </p:nvSpPr>
        <p:spPr>
          <a:xfrm>
            <a:off x="9144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2.76°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45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3 </a:t>
            </a:r>
            <a:r>
              <a:rPr lang="en-US" altLang="en-US" sz="2800" dirty="0"/>
              <a:t>Block </a:t>
            </a:r>
            <a:r>
              <a:rPr lang="en-US" altLang="en-US" sz="2800" dirty="0" smtClean="0"/>
              <a:t>Toy Example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72600"/>
            <a:ext cx="55253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Deeper 3</a:t>
            </a:r>
            <a:r>
              <a:rPr lang="en-US" sz="3200" baseline="30000" dirty="0" smtClean="0">
                <a:solidFill>
                  <a:srgbClr val="000000"/>
                </a:solidFill>
              </a:rPr>
              <a:t>rd</a:t>
            </a:r>
            <a:r>
              <a:rPr lang="en-US" sz="3200" dirty="0" smtClean="0">
                <a:solidFill>
                  <a:srgbClr val="000000"/>
                </a:solidFill>
              </a:rPr>
              <a:t>  Block    -    AJIVE</a:t>
            </a:r>
            <a:endParaRPr lang="en-US" sz="32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D9829-0C30-4F9D-9C3D-7E903C867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29A59-96CA-4A92-BFEE-13F338637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69D1A-950C-4B29-BF79-3A818D743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35" y="1981200"/>
            <a:ext cx="2333965" cy="4667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0C1018-3C79-4B54-B937-6429E11E471F}"/>
              </a:ext>
            </a:extLst>
          </p:cNvPr>
          <p:cNvSpPr txBox="1"/>
          <p:nvPr/>
        </p:nvSpPr>
        <p:spPr>
          <a:xfrm>
            <a:off x="6665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2.47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B740A-314B-48C3-B665-D06FFC25DF6A}"/>
              </a:ext>
            </a:extLst>
          </p:cNvPr>
          <p:cNvSpPr txBox="1"/>
          <p:nvPr/>
        </p:nvSpPr>
        <p:spPr>
          <a:xfrm>
            <a:off x="37338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1.43°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268FDD-8F5A-4304-A52A-33B7A662C281}"/>
              </a:ext>
            </a:extLst>
          </p:cNvPr>
          <p:cNvSpPr txBox="1"/>
          <p:nvPr/>
        </p:nvSpPr>
        <p:spPr>
          <a:xfrm>
            <a:off x="950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4.23°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91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0_truth">
            <a:extLst>
              <a:ext uri="{FF2B5EF4-FFF2-40B4-BE49-F238E27FC236}">
                <a16:creationId xmlns:a16="http://schemas.microsoft.com/office/drawing/2014/main" id="{4A2FB872-06F6-4AD9-B1D3-5B8A6C17B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102708"/>
            <a:ext cx="8321761" cy="4755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1" y="1295400"/>
                <a:ext cx="64910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- Truth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1295400"/>
                <a:ext cx="6491072" cy="584775"/>
              </a:xfrm>
              <a:prstGeom prst="rect">
                <a:avLst/>
              </a:prstGeom>
              <a:blipFill>
                <a:blip r:embed="rId3"/>
                <a:stretch>
                  <a:fillRect t="-14737" r="-1316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4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1" y="1295400"/>
                <a:ext cx="66872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- DIVAS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1295400"/>
                <a:ext cx="6687215" cy="584775"/>
              </a:xfrm>
              <a:prstGeom prst="rect">
                <a:avLst/>
              </a:prstGeom>
              <a:blipFill>
                <a:blip r:embed="rId2"/>
                <a:stretch>
                  <a:fillRect t="-14737" r="-127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0_DIVAS">
            <a:extLst>
              <a:ext uri="{FF2B5EF4-FFF2-40B4-BE49-F238E27FC236}">
                <a16:creationId xmlns:a16="http://schemas.microsoft.com/office/drawing/2014/main" id="{3904571D-26C0-4AED-8698-2271FF51EE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7B2332-4DF8-4B0B-BD30-79C203CB27B7}"/>
              </a:ext>
            </a:extLst>
          </p:cNvPr>
          <p:cNvSpPr txBox="1"/>
          <p:nvPr/>
        </p:nvSpPr>
        <p:spPr>
          <a:xfrm>
            <a:off x="451281" y="4001869"/>
            <a:ext cx="305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Automatic rank selection (correctly) chooses [1, 3].</a:t>
            </a:r>
          </a:p>
        </p:txBody>
      </p:sp>
    </p:spTree>
    <p:extLst>
      <p:ext uri="{BB962C8B-B14F-4D97-AF65-F5344CB8AC3E}">
        <p14:creationId xmlns:p14="http://schemas.microsoft.com/office/powerpoint/2010/main" val="56557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6849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[1,3]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684924" cy="584775"/>
              </a:xfrm>
              <a:prstGeom prst="rect">
                <a:avLst/>
              </a:prstGeom>
              <a:blipFill>
                <a:blip r:embed="rId2"/>
                <a:stretch>
                  <a:fillRect t="-14737" r="-1190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0_AJIVE_13">
            <a:extLst>
              <a:ext uri="{FF2B5EF4-FFF2-40B4-BE49-F238E27FC236}">
                <a16:creationId xmlns:a16="http://schemas.microsoft.com/office/drawing/2014/main" id="{28B8C014-FBF4-4067-84D7-795149CB3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3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6849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[2,3]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684924" cy="584775"/>
              </a:xfrm>
              <a:prstGeom prst="rect">
                <a:avLst/>
              </a:prstGeom>
              <a:blipFill>
                <a:blip r:embed="rId2"/>
                <a:stretch>
                  <a:fillRect t="-14737" r="-1190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0_AJIVE_23">
            <a:extLst>
              <a:ext uri="{FF2B5EF4-FFF2-40B4-BE49-F238E27FC236}">
                <a16:creationId xmlns:a16="http://schemas.microsoft.com/office/drawing/2014/main" id="{CD472C94-08B0-4427-8ECD-F9F9FBEDD7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0232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Truth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023269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15_truth">
            <a:extLst>
              <a:ext uri="{FF2B5EF4-FFF2-40B4-BE49-F238E27FC236}">
                <a16:creationId xmlns:a16="http://schemas.microsoft.com/office/drawing/2014/main" id="{F5997F9C-ED57-4B7D-A423-B99D54DF5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2178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DIVAS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217810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C15_DIVAS">
            <a:extLst>
              <a:ext uri="{FF2B5EF4-FFF2-40B4-BE49-F238E27FC236}">
                <a16:creationId xmlns:a16="http://schemas.microsoft.com/office/drawing/2014/main" id="{0EF364DE-8F42-42BC-82BB-CF63548233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81401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[1,3]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8140177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C15_AJIVE_23">
            <a:extLst>
              <a:ext uri="{FF2B5EF4-FFF2-40B4-BE49-F238E27FC236}">
                <a16:creationId xmlns:a16="http://schemas.microsoft.com/office/drawing/2014/main" id="{72E285F5-E04A-41E0-BBDF-EB619A919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Organizational Model </a:t>
            </a:r>
          </a:p>
          <a:p>
            <a:pPr marL="0" indent="0" algn="l"/>
            <a:r>
              <a:rPr lang="en-US" altLang="en-US" dirty="0" smtClean="0"/>
              <a:t>for Single Data Set: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Matrix</a:t>
            </a:r>
          </a:p>
          <a:p>
            <a:pPr marL="0" indent="0" algn="l"/>
            <a:r>
              <a:rPr lang="en-US" altLang="en-US" dirty="0" smtClean="0"/>
              <a:t>Convention in this talk:</a:t>
            </a:r>
          </a:p>
          <a:p>
            <a:pPr marL="0" indent="0"/>
            <a:r>
              <a:rPr lang="en-US" altLang="en-US" dirty="0" smtClean="0"/>
              <a:t>“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Objects”</a:t>
            </a:r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3505200"/>
            <a:ext cx="7232429" cy="1727775"/>
            <a:chOff x="533400" y="3505200"/>
            <a:chExt cx="7232429" cy="1727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65640" y="35052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640" y="3505200"/>
                  <a:ext cx="397160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33400" y="4648200"/>
                  <a:ext cx="72324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 smtClean="0">
                      <a:solidFill>
                        <a:srgbClr val="000000"/>
                      </a:solidFill>
                    </a:rPr>
                    <a:t>number of variables (i.e. features)</a:t>
                  </a:r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4648200"/>
                  <a:ext cx="7232429" cy="58477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4737" r="-1096" b="-3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533400" y="3733800"/>
            <a:ext cx="8721426" cy="2337375"/>
            <a:chOff x="533400" y="3733800"/>
            <a:chExt cx="8721426" cy="23373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33400" y="5486400"/>
                  <a:ext cx="872142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 smtClean="0">
                      <a:solidFill>
                        <a:srgbClr val="000000"/>
                      </a:solidFill>
                    </a:rPr>
                    <a:t>number of cases (i.e. subjects or samples)</a:t>
                  </a:r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5486400"/>
                  <a:ext cx="8721426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4583" r="-909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73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81401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[2,3]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8140177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15_AJIVE_13">
            <a:extLst>
              <a:ext uri="{FF2B5EF4-FFF2-40B4-BE49-F238E27FC236}">
                <a16:creationId xmlns:a16="http://schemas.microsoft.com/office/drawing/2014/main" id="{3E87296E-C4A5-4F18-BEE0-1AECD3918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67940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Truth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6794039" cy="584775"/>
              </a:xfrm>
              <a:prstGeom prst="rect">
                <a:avLst/>
              </a:prstGeom>
              <a:blipFill>
                <a:blip r:embed="rId2"/>
                <a:stretch>
                  <a:fillRect t="-14737" r="-125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CA752-563A-459B-94F6-4626CFFF1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69733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Divas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6973384" cy="584775"/>
              </a:xfrm>
              <a:prstGeom prst="rect">
                <a:avLst/>
              </a:prstGeom>
              <a:blipFill>
                <a:blip r:embed="rId2"/>
                <a:stretch>
                  <a:fillRect t="-1473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20_DIVAS">
            <a:extLst>
              <a:ext uri="{FF2B5EF4-FFF2-40B4-BE49-F238E27FC236}">
                <a16:creationId xmlns:a16="http://schemas.microsoft.com/office/drawing/2014/main" id="{D2881561-0D64-45CC-89DA-96E0A48B50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9125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[2,3]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912551" cy="584775"/>
              </a:xfrm>
              <a:prstGeom prst="rect">
                <a:avLst/>
              </a:prstGeom>
              <a:blipFill>
                <a:blip r:embed="rId2"/>
                <a:stretch>
                  <a:fillRect t="-14737" r="-115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20_AJIVE_23">
            <a:extLst>
              <a:ext uri="{FF2B5EF4-FFF2-40B4-BE49-F238E27FC236}">
                <a16:creationId xmlns:a16="http://schemas.microsoft.com/office/drawing/2014/main" id="{D90F5A7F-737D-4F02-98BC-73EAE3701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/>
              <a:t>DIVAS – Small Angle Examples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295400"/>
                <a:ext cx="79125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Between Column Spaces – AJIVE [1,3]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95400"/>
                <a:ext cx="7912551" cy="584775"/>
              </a:xfrm>
              <a:prstGeom prst="rect">
                <a:avLst/>
              </a:prstGeom>
              <a:blipFill>
                <a:blip r:embed="rId2"/>
                <a:stretch>
                  <a:fillRect t="-14737" r="-1157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20_AJIVE_13">
            <a:extLst>
              <a:ext uri="{FF2B5EF4-FFF2-40B4-BE49-F238E27FC236}">
                <a16:creationId xmlns:a16="http://schemas.microsoft.com/office/drawing/2014/main" id="{0682D89A-734C-47DA-B3EA-AD52740EE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2102708"/>
            <a:ext cx="8321761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Toy Example: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97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Analysis of Breast Cancer “Lobular Freeze”: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2954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Analysis of Breast Cancer “Lobular Freeze”: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" y="2133600"/>
            <a:ext cx="8960000" cy="4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Research in Progress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143000"/>
            <a:ext cx="8269288" cy="4768850"/>
          </a:xfrm>
        </p:spPr>
        <p:txBody>
          <a:bodyPr/>
          <a:lstStyle/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Improved 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Thresholds (Scale Space?)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 Sub-Joint Blocks  (e.g. Pairs)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Statistical Inference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 Joint Block as Nuisance </a:t>
            </a:r>
            <a:r>
              <a:rPr lang="en-US" altLang="en-US" dirty="0" smtClean="0">
                <a:sym typeface="Wingdings" panose="05000000000000000000" pitchFamily="2" charset="2"/>
              </a:rPr>
              <a:t></a:t>
            </a:r>
            <a:r>
              <a:rPr lang="en-US" altLang="en-US" dirty="0" smtClean="0"/>
              <a:t> Batch Effects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Supervised JIVE (</a:t>
            </a:r>
            <a:r>
              <a:rPr lang="en-US" altLang="en-US" dirty="0" err="1" smtClean="0"/>
              <a:t>Vert’l</a:t>
            </a:r>
            <a:r>
              <a:rPr lang="en-US" altLang="en-US" dirty="0" smtClean="0"/>
              <a:t> and/or </a:t>
            </a:r>
            <a:r>
              <a:rPr lang="en-US" altLang="en-US" dirty="0" err="1" smtClean="0"/>
              <a:t>Horiz’l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134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Open Problems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altLang="en-US" sz="3600" dirty="0" smtClean="0"/>
              <a:t>Integration with Network Analysis???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Post – JIVE Gene Networks???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Compare “Joint” and “Individual” Networks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 Combine JIVE &amp; Brain Connectivity???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Relationships with Behavior &amp; Genetics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67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Organizational Model</a:t>
            </a:r>
          </a:p>
          <a:p>
            <a:pPr marL="0" indent="0" algn="l"/>
            <a:r>
              <a:rPr lang="en-US" altLang="en-US" dirty="0" smtClean="0"/>
              <a:t>for Single Data Set:                  </a:t>
            </a:r>
            <a:r>
              <a:rPr lang="en-US" altLang="en-US" dirty="0" smtClean="0">
                <a:sym typeface="Wingdings" panose="05000000000000000000" pitchFamily="2" charset="2"/>
              </a:rPr>
              <a:t></a:t>
            </a:r>
            <a:endParaRPr lang="en-US" altLang="en-US" dirty="0" smtClean="0"/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Matrix</a:t>
            </a:r>
          </a:p>
          <a:p>
            <a:pPr marL="0" indent="0" algn="l"/>
            <a:r>
              <a:rPr lang="en-US" altLang="en-US" dirty="0" smtClean="0"/>
              <a:t>Convention in this talk: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Data Are “Column Object Centered”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i.e. </a:t>
            </a:r>
            <a:r>
              <a:rPr lang="en-US" altLang="en-US" dirty="0" smtClean="0">
                <a:solidFill>
                  <a:srgbClr val="FF0000"/>
                </a:solidFill>
              </a:rPr>
              <a:t>Mean Vector</a:t>
            </a:r>
            <a:r>
              <a:rPr lang="en-US" altLang="en-US" dirty="0" smtClean="0"/>
              <a:t> is 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198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Away Concepts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143000"/>
            <a:ext cx="8269288" cy="4768850"/>
          </a:xfrm>
        </p:spPr>
        <p:txBody>
          <a:bodyPr/>
          <a:lstStyle/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/>
              <a:t> </a:t>
            </a:r>
            <a:r>
              <a:rPr lang="en-US" altLang="en-US" dirty="0" smtClean="0"/>
              <a:t>Object Oriented Data Analysis</a:t>
            </a:r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(To Handle Complex Data)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/>
              <a:t> </a:t>
            </a:r>
            <a:r>
              <a:rPr lang="en-US" altLang="en-US" dirty="0" smtClean="0"/>
              <a:t>JIVE for Integration of Data Types</a:t>
            </a:r>
          </a:p>
          <a:p>
            <a:pPr marL="0" indent="0">
              <a:lnSpc>
                <a:spcPct val="200000"/>
              </a:lnSpc>
              <a:buClrTx/>
              <a:buSzPct val="100000"/>
            </a:pPr>
            <a:r>
              <a:rPr lang="en-US" altLang="en-US" dirty="0" smtClean="0"/>
              <a:t>Joint </a:t>
            </a:r>
            <a:r>
              <a:rPr lang="en-US" altLang="en-US" u="sng" dirty="0" smtClean="0"/>
              <a:t>And</a:t>
            </a:r>
            <a:r>
              <a:rPr lang="en-US" altLang="en-US" dirty="0" smtClean="0"/>
              <a:t> Individual Variation</a:t>
            </a:r>
          </a:p>
          <a:p>
            <a:pPr algn="l">
              <a:lnSpc>
                <a:spcPct val="20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altLang="en-US" dirty="0"/>
              <a:t> </a:t>
            </a:r>
            <a:r>
              <a:rPr lang="en-US" altLang="en-US" dirty="0" smtClean="0"/>
              <a:t>Visualization to Find Hidden Structure</a:t>
            </a:r>
          </a:p>
        </p:txBody>
      </p:sp>
    </p:spTree>
    <p:extLst>
      <p:ext uri="{BB962C8B-B14F-4D97-AF65-F5344CB8AC3E}">
        <p14:creationId xmlns:p14="http://schemas.microsoft.com/office/powerpoint/2010/main" val="31927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Place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Holder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610600" cy="4648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Start </a:t>
            </a:r>
          </a:p>
          <a:p>
            <a:pPr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Old Stuff</a:t>
            </a:r>
            <a:endParaRPr lang="en-US" alt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30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/>
              <a:t>Data </a:t>
            </a:r>
            <a:r>
              <a:rPr lang="en-US" altLang="en-US" sz="2800" dirty="0" err="1" smtClean="0"/>
              <a:t>Integ’n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Via </a:t>
            </a:r>
            <a:r>
              <a:rPr lang="en-US" altLang="en-US" sz="2800" dirty="0" smtClean="0"/>
              <a:t>Subsp. Anal. (DIVAS)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altLang="en-US" u="sng" dirty="0" smtClean="0"/>
                  <a:t>Direction Based</a:t>
                </a:r>
                <a:r>
                  <a:rPr lang="en-US" altLang="en-US" dirty="0" smtClean="0"/>
                  <a:t> Approach: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 smtClean="0"/>
                  <a:t> Focus on Directions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altLang="en-US" dirty="0" smtClean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Search For </a:t>
                </a:r>
                <a:r>
                  <a:rPr lang="en-US" altLang="en-US" i="1" dirty="0" smtClean="0"/>
                  <a:t>Maximal </a:t>
                </a:r>
                <a:r>
                  <a:rPr lang="en-US" altLang="en-US" i="1" dirty="0" err="1" smtClean="0"/>
                  <a:t>Jointness</a:t>
                </a:r>
                <a:endParaRPr lang="en-US" altLang="en-US" i="1" dirty="0" smtClean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Inference for Sharing Space Reduction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Repeat </a:t>
                </a:r>
                <a:r>
                  <a:rPr lang="en-US" altLang="en-US" dirty="0"/>
                  <a:t>in Orthogonal (in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) Subspace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95400"/>
                <a:ext cx="8269288" cy="4768850"/>
              </a:xfrm>
              <a:blipFill>
                <a:blip r:embed="rId2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8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Overview:</a:t>
            </a:r>
          </a:p>
          <a:p>
            <a:pPr marL="0" indent="0" algn="l"/>
            <a:endParaRPr lang="en-US" altLang="en-US" sz="1600" dirty="0"/>
          </a:p>
          <a:p>
            <a:pPr marL="0" indent="0" algn="l"/>
            <a:r>
              <a:rPr lang="en-US" altLang="en-US" dirty="0" smtClean="0"/>
              <a:t>Step 1:     Separate Low Rank SVDs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Step 2:     Find Joint </a:t>
            </a:r>
            <a:r>
              <a:rPr lang="en-US" altLang="en-US" dirty="0"/>
              <a:t>&amp; </a:t>
            </a:r>
            <a:r>
              <a:rPr lang="en-US" altLang="en-US" dirty="0" err="1"/>
              <a:t>Indiv</a:t>
            </a:r>
            <a:r>
              <a:rPr lang="en-US" altLang="en-US" dirty="0"/>
              <a:t>. Components</a:t>
            </a:r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Step 3:     </a:t>
            </a:r>
            <a:r>
              <a:rPr lang="en-US" altLang="en-US" dirty="0" err="1" smtClean="0"/>
              <a:t>Rethreshold</a:t>
            </a:r>
            <a:r>
              <a:rPr lang="en-US" altLang="en-US" dirty="0" smtClean="0"/>
              <a:t> Joint-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 Comps.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Step 4:     Give Needed Output  (3 Options) </a:t>
            </a:r>
          </a:p>
        </p:txBody>
      </p:sp>
    </p:spTree>
    <p:extLst>
      <p:ext uri="{BB962C8B-B14F-4D97-AF65-F5344CB8AC3E}">
        <p14:creationId xmlns:p14="http://schemas.microsoft.com/office/powerpoint/2010/main" val="21979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932" r="27649"/>
          <a:stretch/>
        </p:blipFill>
        <p:spPr bwMode="auto">
          <a:xfrm>
            <a:off x="1237705" y="990600"/>
            <a:ext cx="790629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2438400"/>
            <a:ext cx="4230584" cy="3276600"/>
            <a:chOff x="152400" y="2438400"/>
            <a:chExt cx="4230584" cy="3276600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2438400"/>
              <a:ext cx="1066800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1334984" y="2900065"/>
              <a:ext cx="3048000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18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1:     Separate Low Rank SVDs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   =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  +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      =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     +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/>
                <a:r>
                  <a:rPr lang="en-US" altLang="en-US" dirty="0" smtClean="0"/>
                  <a:t>Residuals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b="-14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 bwMode="auto">
          <a:xfrm>
            <a:off x="914400" y="2514600"/>
            <a:ext cx="18288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4724400"/>
            <a:ext cx="1828800" cy="990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10000" y="4724400"/>
            <a:ext cx="1828800" cy="990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7000" y="4724400"/>
            <a:ext cx="1828800" cy="990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0" y="2514600"/>
            <a:ext cx="18288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77000" y="2514600"/>
            <a:ext cx="18288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10200" y="3657600"/>
            <a:ext cx="1752600" cy="2590800"/>
            <a:chOff x="5410200" y="3657600"/>
            <a:chExt cx="1752600" cy="25908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V="1">
              <a:off x="5410200" y="3657600"/>
              <a:ext cx="1752600" cy="25908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5410200" y="5334000"/>
              <a:ext cx="1752600" cy="914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17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Step 1:     Separate Low Rank SVDs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Toy Example:</a:t>
            </a:r>
          </a:p>
          <a:p>
            <a:pPr marL="0" indent="0"/>
            <a:r>
              <a:rPr lang="en-US" altLang="en-US" dirty="0" smtClean="0"/>
              <a:t>SCREE – Plot Rank Selection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 t="24227" r="7673" b="24227"/>
          <a:stretch/>
        </p:blipFill>
        <p:spPr bwMode="auto">
          <a:xfrm>
            <a:off x="667326" y="2133600"/>
            <a:ext cx="3856182" cy="31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24227" r="8168" b="24227"/>
          <a:stretch/>
        </p:blipFill>
        <p:spPr bwMode="auto">
          <a:xfrm>
            <a:off x="4708235" y="2133600"/>
            <a:ext cx="3902365" cy="31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5425" y="2743200"/>
            <a:ext cx="229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X SVD rank = 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0225" y="2743200"/>
            <a:ext cx="229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SVD rank = 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932" r="27649"/>
          <a:stretch/>
        </p:blipFill>
        <p:spPr bwMode="auto">
          <a:xfrm>
            <a:off x="1237705" y="990600"/>
            <a:ext cx="790629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3348335"/>
            <a:ext cx="10668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525982" y="990600"/>
            <a:ext cx="5465618" cy="5791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2:     Find Joint </a:t>
                </a:r>
                <a:r>
                  <a:rPr lang="en-US" altLang="en-US" dirty="0"/>
                  <a:t>&amp; </a:t>
                </a:r>
                <a:r>
                  <a:rPr lang="en-US" altLang="en-US" dirty="0" err="1"/>
                  <a:t>Indiv</a:t>
                </a:r>
                <a:r>
                  <a:rPr lang="en-US" altLang="en-US" dirty="0"/>
                  <a:t>. Components</a:t>
                </a:r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   =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  +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      =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     +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/>
                <a:r>
                  <a:rPr lang="en-US" altLang="en-US" dirty="0" smtClean="0"/>
                  <a:t>(Further Decomposition)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b="-14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 bwMode="auto">
          <a:xfrm>
            <a:off x="914400" y="2514600"/>
            <a:ext cx="18288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4724400"/>
            <a:ext cx="1828800" cy="990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10000" y="4724400"/>
            <a:ext cx="1828800" cy="990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7000" y="4724400"/>
            <a:ext cx="1828800" cy="990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0" y="2514600"/>
            <a:ext cx="18288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77000" y="2514600"/>
            <a:ext cx="18288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2:     Find Joint </a:t>
                </a:r>
                <a:r>
                  <a:rPr lang="en-US" altLang="en-US" dirty="0"/>
                  <a:t>&amp; </a:t>
                </a:r>
                <a:r>
                  <a:rPr lang="en-US" altLang="en-US" dirty="0" err="1"/>
                  <a:t>Indiv</a:t>
                </a:r>
                <a:r>
                  <a:rPr lang="en-US" altLang="en-US" dirty="0"/>
                  <a:t>. Components</a:t>
                </a:r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Notion of </a:t>
                </a:r>
                <a:r>
                  <a:rPr lang="en-US" altLang="en-US" u="sng" dirty="0" smtClean="0"/>
                  <a:t>Joint</a:t>
                </a:r>
                <a:r>
                  <a:rPr lang="en-US" altLang="en-US" dirty="0" smtClean="0"/>
                  <a:t>: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    =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       = </a:t>
                </a:r>
                <a:r>
                  <a:rPr lang="en-US" altLang="en-US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𝐽</m:t>
                        </m:r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</a:t>
                </a:r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  </a:t>
                </a:r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Where </a:t>
                </a:r>
                <a:r>
                  <a:rPr lang="en-US" altLang="en-US" dirty="0" err="1" smtClean="0"/>
                  <a:t>Rowspace</a:t>
                </a:r>
                <a:r>
                  <a:rPr lang="en-US" altLang="en-US" dirty="0"/>
                  <a:t> </a:t>
                </a:r>
                <a:r>
                  <a:rPr lang="en-US" altLang="en-US" dirty="0" smtClean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i="1" dirty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=  </a:t>
                </a:r>
                <a:r>
                  <a:rPr lang="en-US" altLang="en-US" dirty="0" err="1" smtClean="0"/>
                  <a:t>Rowspace</a:t>
                </a:r>
                <a:r>
                  <a:rPr lang="en-US" altLang="en-US" dirty="0" smtClean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b="-16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990600" y="2667000"/>
            <a:ext cx="18288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90600" y="4724400"/>
            <a:ext cx="1828800" cy="1295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114800" y="4724400"/>
            <a:ext cx="762000" cy="1295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248400" y="4953000"/>
            <a:ext cx="1828800" cy="609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257800" y="4953000"/>
            <a:ext cx="685800" cy="6477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038600" y="2667000"/>
            <a:ext cx="8382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248400" y="3048000"/>
            <a:ext cx="1828800" cy="817684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81600" y="3048000"/>
            <a:ext cx="838200" cy="817684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48001" y="1763018"/>
            <a:ext cx="6095999" cy="4561582"/>
            <a:chOff x="3048001" y="1763018"/>
            <a:chExt cx="6095999" cy="4561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6471474" y="1763018"/>
                  <a:ext cx="2672526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rgbClr val="000000"/>
                      </a:solidFill>
                    </a:rPr>
                    <a:t>Note:  Linear </a:t>
                  </a:r>
                </a:p>
                <a:p>
                  <a:r>
                    <a:rPr lang="en-US" sz="3200" dirty="0" smtClean="0">
                      <a:solidFill>
                        <a:srgbClr val="000000"/>
                      </a:solidFill>
                    </a:rPr>
                    <a:t>Algebra 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1474" y="1763018"/>
                  <a:ext cx="2672526" cy="107721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936" t="-7345" r="-4795" b="-16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/>
            <p:nvPr/>
          </p:nvCxnSpPr>
          <p:spPr bwMode="auto">
            <a:xfrm flipH="1">
              <a:off x="6629400" y="2840236"/>
              <a:ext cx="1178337" cy="3331964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3048001" y="2840236"/>
              <a:ext cx="4759736" cy="3484364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9134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Organizational Model</a:t>
            </a:r>
          </a:p>
          <a:p>
            <a:pPr marL="0" indent="0" algn="l"/>
            <a:r>
              <a:rPr lang="en-US" altLang="en-US" dirty="0" smtClean="0"/>
              <a:t>for Single Data Set:            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Matrix</a:t>
            </a:r>
          </a:p>
          <a:p>
            <a:pPr marL="0" indent="0" algn="l"/>
            <a:r>
              <a:rPr lang="en-US" altLang="en-US" dirty="0" smtClean="0"/>
              <a:t>Convention in this talk: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Data Are “Column Object Centered”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i.e. Mean Vector is 0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i.e. </a:t>
            </a:r>
            <a:r>
              <a:rPr lang="en-US" altLang="en-US" dirty="0" smtClean="0">
                <a:solidFill>
                  <a:srgbClr val="7030A0"/>
                </a:solidFill>
              </a:rPr>
              <a:t>Mean of Entries in Each Row </a:t>
            </a:r>
            <a:r>
              <a:rPr lang="en-US" altLang="en-US" dirty="0" smtClean="0"/>
              <a:t>is 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86600" y="2057400"/>
            <a:ext cx="1752600" cy="2286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3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2:     Find Joint </a:t>
                </a:r>
                <a:r>
                  <a:rPr lang="en-US" altLang="en-US" dirty="0"/>
                  <a:t>&amp; </a:t>
                </a:r>
                <a:r>
                  <a:rPr lang="en-US" altLang="en-US" dirty="0" err="1"/>
                  <a:t>Indiv</a:t>
                </a:r>
                <a:r>
                  <a:rPr lang="en-US" altLang="en-US" dirty="0"/>
                  <a:t>. Components</a:t>
                </a:r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Notion of </a:t>
                </a:r>
                <a:r>
                  <a:rPr lang="en-US" altLang="en-US" u="sng" dirty="0" smtClean="0"/>
                  <a:t>Individual</a:t>
                </a:r>
                <a:r>
                  <a:rPr lang="en-US" altLang="en-US" dirty="0" smtClean="0"/>
                  <a:t>:</a:t>
                </a:r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    =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𝐼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𝐼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       = </a:t>
                </a:r>
                <a:r>
                  <a:rPr lang="en-US" altLang="en-US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</a:t>
                </a:r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𝐼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   </a:t>
                </a:r>
                <a:r>
                  <a:rPr lang="en-US" alt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𝐼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Where </a:t>
                </a:r>
                <a:r>
                  <a:rPr lang="en-US" altLang="en-US" dirty="0" err="1" smtClean="0"/>
                  <a:t>Rowspace</a:t>
                </a:r>
                <a:r>
                  <a:rPr lang="en-US" altLang="en-US" dirty="0"/>
                  <a:t> </a:t>
                </a:r>
                <a:r>
                  <a:rPr lang="en-US" altLang="en-US" dirty="0" smtClean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𝐼𝑘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/>
                        <a:ea typeface="Cambria Math"/>
                      </a:rPr>
                      <m:t>⊥</m:t>
                    </m:r>
                  </m:oMath>
                </a14:m>
                <a:r>
                  <a:rPr lang="en-US" altLang="en-US" dirty="0" smtClean="0"/>
                  <a:t>  </a:t>
                </a:r>
                <a:r>
                  <a:rPr lang="en-US" altLang="en-US" dirty="0" err="1" smtClean="0"/>
                  <a:t>Rowspace</a:t>
                </a:r>
                <a:r>
                  <a:rPr lang="en-US" altLang="en-US" dirty="0" smtClean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b="-1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990600" y="2667000"/>
            <a:ext cx="18288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90600" y="4724400"/>
            <a:ext cx="1828800" cy="1295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114800" y="4724400"/>
            <a:ext cx="762000" cy="12954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248400" y="4953000"/>
            <a:ext cx="1828800" cy="609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257800" y="4953000"/>
            <a:ext cx="685800" cy="6477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038600" y="2667000"/>
            <a:ext cx="838200" cy="18288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248400" y="3048000"/>
            <a:ext cx="1828800" cy="817684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81600" y="3048000"/>
            <a:ext cx="838200" cy="817684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471474" y="1763018"/>
                <a:ext cx="267252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Note:  Linear </a:t>
                </a:r>
              </a:p>
              <a:p>
                <a:r>
                  <a:rPr lang="en-US" sz="3200" dirty="0" smtClean="0">
                    <a:solidFill>
                      <a:srgbClr val="000000"/>
                    </a:solidFill>
                  </a:rPr>
                  <a:t>Algebra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474" y="1763018"/>
                <a:ext cx="2672526" cy="1077218"/>
              </a:xfrm>
              <a:prstGeom prst="rect">
                <a:avLst/>
              </a:prstGeom>
              <a:blipFill rotWithShape="1">
                <a:blip r:embed="rId3"/>
                <a:stretch>
                  <a:fillRect l="-5936" t="-7345" r="-4795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536112" y="329625"/>
            <a:ext cx="4373890" cy="4928175"/>
            <a:chOff x="4536112" y="329625"/>
            <a:chExt cx="4373890" cy="4928175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7391400" y="914400"/>
              <a:ext cx="76201" cy="4343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6629400" y="914400"/>
              <a:ext cx="838200" cy="2542442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536112" y="329625"/>
                  <a:ext cx="437389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rgbClr val="000000"/>
                      </a:solidFill>
                    </a:rPr>
                    <a:t>And Assume:   </a:t>
                  </a:r>
                  <a14:m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e>
                      </m:d>
                    </m:oMath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112" y="329625"/>
                  <a:ext cx="4373890" cy="58477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482" t="-14583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262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932" r="27649"/>
          <a:stretch/>
        </p:blipFill>
        <p:spPr bwMode="auto">
          <a:xfrm>
            <a:off x="1237705" y="990600"/>
            <a:ext cx="790629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2971800"/>
            <a:ext cx="7010400" cy="2667000"/>
            <a:chOff x="0" y="2971800"/>
            <a:chExt cx="7010400" cy="2667000"/>
          </a:xfrm>
        </p:grpSpPr>
        <p:sp>
          <p:nvSpPr>
            <p:cNvPr id="5" name="TextBox 4"/>
            <p:cNvSpPr txBox="1"/>
            <p:nvPr/>
          </p:nvSpPr>
          <p:spPr>
            <a:xfrm>
              <a:off x="0" y="3348335"/>
              <a:ext cx="1219200" cy="193899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2a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Find     Joint Row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Basis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525982" y="2971800"/>
              <a:ext cx="3484418" cy="2667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3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 rot="18839585">
            <a:off x="4023945" y="3917567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Step 2:     Find Joint </a:t>
            </a:r>
            <a:r>
              <a:rPr lang="en-US" altLang="en-US" dirty="0">
                <a:solidFill>
                  <a:srgbClr val="B1A791"/>
                </a:solidFill>
              </a:rPr>
              <a:t>&amp; </a:t>
            </a:r>
            <a:r>
              <a:rPr lang="en-US" altLang="en-US" dirty="0" err="1">
                <a:solidFill>
                  <a:srgbClr val="B1A791"/>
                </a:solidFill>
              </a:rPr>
              <a:t>Indiv</a:t>
            </a:r>
            <a:r>
              <a:rPr lang="en-US" altLang="en-US" dirty="0">
                <a:solidFill>
                  <a:srgbClr val="B1A791"/>
                </a:solidFill>
              </a:rPr>
              <a:t>.</a:t>
            </a:r>
            <a:r>
              <a:rPr lang="en-US" altLang="en-US" dirty="0"/>
              <a:t> Components</a:t>
            </a:r>
            <a:endParaRPr lang="en-US" altLang="en-US" dirty="0" smtClean="0"/>
          </a:p>
          <a:p>
            <a:pPr marL="0" indent="0" algn="l"/>
            <a:r>
              <a:rPr lang="en-US" altLang="en-US" dirty="0" smtClean="0"/>
              <a:t>Computation:   Principal Angle Analysis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Implementation:    Carefully Chosen SVD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/>
          </a:p>
        </p:txBody>
      </p:sp>
      <p:cxnSp>
        <p:nvCxnSpPr>
          <p:cNvPr id="6" name="Elbow Connector 5"/>
          <p:cNvCxnSpPr/>
          <p:nvPr/>
        </p:nvCxnSpPr>
        <p:spPr bwMode="auto">
          <a:xfrm>
            <a:off x="3124200" y="4419600"/>
            <a:ext cx="914400" cy="914400"/>
          </a:xfrm>
          <a:prstGeom prst="bentConnector3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2895600" y="3429000"/>
            <a:ext cx="990600" cy="990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Parallelogram 8"/>
          <p:cNvSpPr/>
          <p:nvPr/>
        </p:nvSpPr>
        <p:spPr bwMode="auto">
          <a:xfrm>
            <a:off x="2362200" y="3352800"/>
            <a:ext cx="4419600" cy="1524000"/>
          </a:xfrm>
          <a:prstGeom prst="parallelogram">
            <a:avLst>
              <a:gd name="adj" fmla="val 95769"/>
            </a:avLst>
          </a:prstGeom>
          <a:solidFill>
            <a:srgbClr val="FF0000">
              <a:alpha val="3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8773527">
            <a:off x="3083906" y="2745872"/>
            <a:ext cx="2018034" cy="160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8839585">
            <a:off x="3062655" y="3009851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 bwMode="auto">
          <a:xfrm flipH="1" flipV="1">
            <a:off x="3856890" y="3352800"/>
            <a:ext cx="715714" cy="790613"/>
          </a:xfrm>
          <a:prstGeom prst="straightConnector1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3505200" y="4114800"/>
            <a:ext cx="1020514" cy="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08303" y="3526746"/>
                <a:ext cx="5557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303" y="3526746"/>
                <a:ext cx="555793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8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2:     Find Joint </a:t>
                </a:r>
                <a:r>
                  <a:rPr lang="en-US" altLang="en-US" dirty="0">
                    <a:solidFill>
                      <a:srgbClr val="B1A791"/>
                    </a:solidFill>
                  </a:rPr>
                  <a:t>&amp; </a:t>
                </a:r>
                <a:r>
                  <a:rPr lang="en-US" altLang="en-US" dirty="0" err="1">
                    <a:solidFill>
                      <a:srgbClr val="B1A791"/>
                    </a:solidFill>
                  </a:rPr>
                  <a:t>Indiv</a:t>
                </a:r>
                <a:r>
                  <a:rPr lang="en-US" altLang="en-US" dirty="0">
                    <a:solidFill>
                      <a:srgbClr val="B1A791"/>
                    </a:solidFill>
                  </a:rPr>
                  <a:t>.</a:t>
                </a:r>
                <a:r>
                  <a:rPr lang="en-US" altLang="en-US" dirty="0"/>
                  <a:t> Components</a:t>
                </a:r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Computation:   Principal Angle Analysis</a:t>
                </a:r>
              </a:p>
              <a:p>
                <a:pPr marL="0" indent="0" algn="l"/>
                <a:r>
                  <a:rPr lang="en-US" altLang="en-US" dirty="0" smtClean="0"/>
                  <a:t>Idea:    (Theoretical Version)</a:t>
                </a:r>
              </a:p>
              <a:p>
                <a:pPr marL="0" indent="0" algn="l"/>
                <a:r>
                  <a:rPr lang="en-US" altLang="en-US" dirty="0" smtClean="0"/>
                  <a:t>	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,   Row(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i="1" dirty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) = Row(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 smtClean="0"/>
                  <a:t>)</a:t>
                </a:r>
              </a:p>
              <a:p>
                <a:pPr marL="0" indent="0" algn="l"/>
                <a:r>
                  <a:rPr lang="en-US" altLang="en-US" dirty="0" smtClean="0"/>
                  <a:t>So:     (Empirical Version)</a:t>
                </a:r>
              </a:p>
              <a:p>
                <a:pPr marL="0" indent="0" algn="l"/>
                <a:r>
                  <a:rPr lang="en-US" altLang="en-US" dirty="0"/>
                  <a:t>	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/>
                  <a:t>,   Row(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dirty="0" smtClean="0">
                                <a:latin typeface="Cambria Math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i="1" dirty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/>
                  <a:t>)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altLang="en-US" dirty="0" smtClean="0"/>
                  <a:t> </a:t>
                </a:r>
                <a:r>
                  <a:rPr lang="en-US" altLang="en-US" dirty="0"/>
                  <a:t>Row</a:t>
                </a:r>
                <a:r>
                  <a:rPr lang="en-US" alt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dirty="0">
                                <a:latin typeface="Cambria Math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altLang="en-US" i="1" dirty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 smtClean="0"/>
                  <a:t>)</a:t>
                </a:r>
              </a:p>
              <a:p>
                <a:pPr marL="0" indent="0" algn="l"/>
                <a:r>
                  <a:rPr lang="en-US" altLang="en-US" dirty="0" err="1" smtClean="0"/>
                  <a:t>Princ</a:t>
                </a:r>
                <a:r>
                  <a:rPr lang="en-US" altLang="en-US" dirty="0" smtClean="0"/>
                  <a:t>. Ang. Anal. finds pairs of basis vectors, </a:t>
                </a:r>
              </a:p>
              <a:p>
                <a:pPr marL="0" indent="0" algn="l"/>
                <a:r>
                  <a:rPr lang="en-US" altLang="en-US" dirty="0"/>
                  <a:t> </a:t>
                </a:r>
                <a:r>
                  <a:rPr lang="en-US" altLang="en-US" dirty="0" smtClean="0"/>
                  <a:t>       with </a:t>
                </a:r>
                <a:r>
                  <a:rPr lang="en-US" altLang="en-US" u="sng" dirty="0" smtClean="0"/>
                  <a:t>minimal angles</a:t>
                </a:r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𝐽</m:t>
                        </m:r>
                        <m:r>
                          <a:rPr lang="en-US" altLang="en-US" i="1">
                            <a:latin typeface="Cambria Math"/>
                          </a:rPr>
                          <m:t>,1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𝐽</m:t>
                        </m:r>
                        <m:r>
                          <a:rPr lang="en-US" altLang="en-US" i="1"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r="-2211" b="-4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72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2:     Find Joint </a:t>
                </a:r>
                <a:r>
                  <a:rPr lang="en-US" altLang="en-US" dirty="0">
                    <a:solidFill>
                      <a:srgbClr val="B1A791"/>
                    </a:solidFill>
                  </a:rPr>
                  <a:t>&amp; </a:t>
                </a:r>
                <a:r>
                  <a:rPr lang="en-US" altLang="en-US" dirty="0" err="1">
                    <a:solidFill>
                      <a:srgbClr val="B1A791"/>
                    </a:solidFill>
                  </a:rPr>
                  <a:t>Indiv</a:t>
                </a:r>
                <a:r>
                  <a:rPr lang="en-US" altLang="en-US" dirty="0"/>
                  <a:t>. Components</a:t>
                </a:r>
                <a:endParaRPr lang="en-US" altLang="en-US" dirty="0" smtClean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</a:pPr>
                <a:r>
                  <a:rPr lang="en-US" altLang="en-US" dirty="0" smtClean="0"/>
                  <a:t>Final Joint Basis Vector (in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):</a:t>
                </a:r>
              </a:p>
              <a:p>
                <a:pPr marL="0" indent="0" algn="l">
                  <a:lnSpc>
                    <a:spcPct val="150000"/>
                  </a:lnSpc>
                </a:pPr>
                <a:r>
                  <a:rPr lang="en-US" altLang="en-US" dirty="0" smtClean="0"/>
                  <a:t>Average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en-US" b="0" i="1" smtClean="0">
                            <a:latin typeface="Cambria Math"/>
                          </a:rPr>
                          <m:t>,1</m:t>
                        </m:r>
                      </m:sub>
                    </m:sSub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≈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i="1">
                            <a:latin typeface="Cambria Math"/>
                          </a:rPr>
                          <m:t>𝐽</m:t>
                        </m:r>
                        <m:r>
                          <a:rPr lang="en-US" altLang="en-US" i="1"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</a:pPr>
                <a:r>
                  <a:rPr lang="en-US" altLang="en-US" dirty="0" smtClean="0"/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/>
                              </a:rPr>
                              <m:t>𝐽</m:t>
                            </m:r>
                            <m:r>
                              <a:rPr lang="en-US" altLang="en-US" i="1">
                                <a:latin typeface="Cambria Math"/>
                              </a:rPr>
                              <m:t>,1</m:t>
                            </m:r>
                          </m:sub>
                        </m:sSub>
                        <m:r>
                          <a:rPr lang="en-US" altLang="en-US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/>
                              </a:rPr>
                              <m:t>𝐽</m:t>
                            </m:r>
                            <m:r>
                              <a:rPr lang="en-US" altLang="en-US" i="1">
                                <a:latin typeface="Cambria Math"/>
                              </a:rPr>
                              <m:t>,2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/>
                                  </a:rPr>
                                  <m:t>𝐽</m:t>
                                </m:r>
                                <m:r>
                                  <a:rPr lang="en-US" altLang="en-US" i="1">
                                    <a:latin typeface="Cambria Math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lang="en-US" altLang="en-US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en-US" i="1">
                                    <a:latin typeface="Cambria Math"/>
                                  </a:rPr>
                                  <m:t>𝐽</m:t>
                                </m:r>
                                <m:r>
                                  <a:rPr lang="en-US" altLang="en-US" i="1">
                                    <a:latin typeface="Cambria Math"/>
                                  </a:rPr>
                                  <m:t>,2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b="-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353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2:     Find Joint </a:t>
                </a:r>
                <a:r>
                  <a:rPr lang="en-US" altLang="en-US" dirty="0">
                    <a:solidFill>
                      <a:srgbClr val="B1A791"/>
                    </a:solidFill>
                  </a:rPr>
                  <a:t>&amp; </a:t>
                </a:r>
                <a:r>
                  <a:rPr lang="en-US" altLang="en-US" dirty="0" err="1">
                    <a:solidFill>
                      <a:srgbClr val="B1A791"/>
                    </a:solidFill>
                  </a:rPr>
                  <a:t>Indiv</a:t>
                </a:r>
                <a:r>
                  <a:rPr lang="en-US" altLang="en-US" dirty="0"/>
                  <a:t>. Components</a:t>
                </a:r>
                <a:endParaRPr lang="en-US" altLang="en-US" dirty="0" smtClean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Key New Methodology:</a:t>
                </a:r>
              </a:p>
              <a:p>
                <a:pPr marL="0" indent="0" algn="l"/>
                <a:r>
                  <a:rPr lang="en-US" altLang="en-US" dirty="0" smtClean="0"/>
                  <a:t>	</a:t>
                </a:r>
                <a:r>
                  <a:rPr lang="en-US" altLang="en-US" dirty="0" err="1" smtClean="0"/>
                  <a:t>Wedin</a:t>
                </a:r>
                <a:r>
                  <a:rPr lang="en-US" altLang="en-US" dirty="0" smtClean="0"/>
                  <a:t> (1972) Generalized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𝑠𝑖𝑛</m:t>
                    </m:r>
                  </m:oMath>
                </a14:m>
                <a:r>
                  <a:rPr lang="en-US" altLang="en-US" dirty="0" smtClean="0"/>
                  <a:t> Thm</a:t>
                </a:r>
              </a:p>
              <a:p>
                <a:pPr marL="0" indent="0" algn="l"/>
                <a:r>
                  <a:rPr lang="en-US" altLang="en-US" dirty="0" smtClean="0">
                    <a:sym typeface="Wingdings" panose="05000000000000000000" pitchFamily="2" charset="2"/>
                  </a:rPr>
                  <a:t>  Fully Automatic Joint Threshold</a:t>
                </a:r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Assuming </a:t>
                </a:r>
                <a:r>
                  <a:rPr lang="en-US" altLang="en-US" i="1" dirty="0" smtClean="0"/>
                  <a:t>Each</a:t>
                </a:r>
                <a:r>
                  <a:rPr lang="en-US" altLang="en-US" dirty="0" smtClean="0"/>
                  <a:t> </a:t>
                </a:r>
                <a:r>
                  <a:rPr lang="en-US" altLang="en-US" dirty="0" err="1" smtClean="0"/>
                  <a:t>Theor</a:t>
                </a:r>
                <a:r>
                  <a:rPr lang="en-US" altLang="en-US" dirty="0" smtClean="0"/>
                  <a:t>. </a:t>
                </a:r>
                <a:r>
                  <a:rPr lang="en-US" altLang="en-US" dirty="0" err="1" smtClean="0"/>
                  <a:t>Resid</a:t>
                </a:r>
                <a:r>
                  <a:rPr lang="en-US" altLang="en-US" dirty="0" smtClean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 smtClean="0"/>
                  <a:t> </a:t>
                </a:r>
                <a:r>
                  <a:rPr lang="en-US" altLang="en-US" u="sng" dirty="0" smtClean="0"/>
                  <a:t>Isotropic</a:t>
                </a:r>
              </a:p>
              <a:p>
                <a:pPr marL="0" indent="0"/>
                <a:r>
                  <a:rPr lang="en-US" altLang="en-US" dirty="0" smtClean="0"/>
                  <a:t>(i.e. homoscedastic in all directions,</a:t>
                </a:r>
              </a:p>
              <a:p>
                <a:pPr marL="0" indent="0"/>
                <a:r>
                  <a:rPr lang="en-US" altLang="en-US" dirty="0"/>
                  <a:t>d</a:t>
                </a:r>
                <a:r>
                  <a:rPr lang="en-US" altLang="en-US" dirty="0" smtClean="0"/>
                  <a:t>on’t need </a:t>
                </a:r>
                <a:r>
                  <a:rPr lang="en-US" altLang="en-US" dirty="0" err="1" smtClean="0"/>
                  <a:t>Gaussianity</a:t>
                </a:r>
                <a:r>
                  <a:rPr lang="en-US" altLang="en-US" dirty="0" smtClean="0"/>
                  <a:t>)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r="-1032" b="-14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625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932" r="27649"/>
          <a:stretch/>
        </p:blipFill>
        <p:spPr bwMode="auto">
          <a:xfrm>
            <a:off x="1237705" y="990600"/>
            <a:ext cx="790629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990" y="1867763"/>
            <a:ext cx="7010400" cy="4914037"/>
            <a:chOff x="-990" y="1867763"/>
            <a:chExt cx="7010400" cy="4914037"/>
          </a:xfrm>
        </p:grpSpPr>
        <p:sp>
          <p:nvSpPr>
            <p:cNvPr id="5" name="TextBox 4"/>
            <p:cNvSpPr txBox="1"/>
            <p:nvPr/>
          </p:nvSpPr>
          <p:spPr>
            <a:xfrm>
              <a:off x="-990" y="3189744"/>
              <a:ext cx="1219200" cy="230832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2b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Basis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Subtr</a:t>
              </a:r>
              <a:r>
                <a:rPr lang="en-US" dirty="0" smtClean="0">
                  <a:solidFill>
                    <a:srgbClr val="FF0000"/>
                  </a:solidFill>
                </a:rPr>
                <a:t>.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For </a:t>
              </a:r>
              <a:r>
                <a:rPr lang="en-US" dirty="0" err="1" smtClean="0">
                  <a:solidFill>
                    <a:srgbClr val="FF0000"/>
                  </a:solidFill>
                </a:rPr>
                <a:t>Ind</a:t>
              </a:r>
              <a:r>
                <a:rPr lang="en-US" dirty="0" smtClean="0">
                  <a:solidFill>
                    <a:srgbClr val="FF0000"/>
                  </a:solidFill>
                </a:rPr>
                <a:t> Row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Basis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524992" y="1867763"/>
              <a:ext cx="3484418" cy="194223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505200" y="4800600"/>
              <a:ext cx="3484418" cy="1981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4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2:     Find </a:t>
                </a:r>
                <a:r>
                  <a:rPr lang="en-US" altLang="en-US" dirty="0" smtClean="0">
                    <a:solidFill>
                      <a:srgbClr val="B1A791"/>
                    </a:solidFill>
                  </a:rPr>
                  <a:t>Joint </a:t>
                </a:r>
                <a:r>
                  <a:rPr lang="en-US" altLang="en-US" dirty="0">
                    <a:solidFill>
                      <a:srgbClr val="B1A791"/>
                    </a:solidFill>
                  </a:rPr>
                  <a:t>&amp;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Indiv</a:t>
                </a:r>
                <a:r>
                  <a:rPr lang="en-US" altLang="en-US" dirty="0"/>
                  <a:t>. Components</a:t>
                </a:r>
                <a:endParaRPr lang="en-US" altLang="en-US" dirty="0" smtClean="0"/>
              </a:p>
              <a:p>
                <a:pPr marL="0" indent="0" algn="l"/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</a:pPr>
                <a:r>
                  <a:rPr lang="en-US" altLang="en-US" dirty="0" smtClean="0"/>
                  <a:t>For Individual Components: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“Basis Subtract”,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𝐼𝑘</m:t>
                        </m:r>
                      </m:sub>
                    </m:sSub>
                    <m:r>
                      <a:rPr lang="en-US" altLang="en-US" b="0" i="0" dirty="0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𝐴𝑘</m:t>
                        </m:r>
                      </m:sub>
                    </m:sSub>
                    <m:r>
                      <a:rPr lang="en-US" altLang="en-US" i="1" dirty="0" smtClean="0">
                        <a:latin typeface="Cambria Math"/>
                        <a:ea typeface="Cambria Math"/>
                      </a:rPr>
                      <m:t>⊖</m:t>
                    </m:r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  <a:ea typeface="Cambria Math"/>
                          </a:rPr>
                          <m:t>𝐽𝑘</m:t>
                        </m:r>
                      </m:sub>
                    </m:sSub>
                  </m:oMath>
                </a14:m>
                <a:endParaRPr lang="en-US" altLang="en-US" dirty="0" smtClean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 </a:t>
                </a:r>
                <a:r>
                  <a:rPr lang="en-US" altLang="en-US" dirty="0" smtClean="0"/>
                  <a:t> “</a:t>
                </a:r>
                <a:r>
                  <a:rPr lang="en-US" altLang="en-US" dirty="0" err="1" smtClean="0"/>
                  <a:t>Reproject</a:t>
                </a:r>
                <a:r>
                  <a:rPr lang="en-US" altLang="en-US" dirty="0" smtClean="0"/>
                  <a:t>” to find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𝐼𝑘</m:t>
                        </m:r>
                      </m:sub>
                    </m:sSub>
                  </m:oMath>
                </a14:m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dirty="0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/>
                          </a:rPr>
                          <m:t>𝐼𝑘</m:t>
                        </m:r>
                      </m:sub>
                    </m:sSub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531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932" r="27649"/>
          <a:stretch/>
        </p:blipFill>
        <p:spPr bwMode="auto">
          <a:xfrm>
            <a:off x="1237705" y="990600"/>
            <a:ext cx="790629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990" y="1066800"/>
            <a:ext cx="8971808" cy="5715000"/>
            <a:chOff x="-990" y="1066800"/>
            <a:chExt cx="8971808" cy="5715000"/>
          </a:xfrm>
        </p:grpSpPr>
        <p:sp>
          <p:nvSpPr>
            <p:cNvPr id="5" name="TextBox 4"/>
            <p:cNvSpPr txBox="1"/>
            <p:nvPr/>
          </p:nvSpPr>
          <p:spPr>
            <a:xfrm>
              <a:off x="-990" y="5112603"/>
              <a:ext cx="1219200" cy="83099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Step 2c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Reproj</a:t>
              </a:r>
              <a:r>
                <a:rPr lang="en-US" dirty="0" smtClean="0">
                  <a:solidFill>
                    <a:srgbClr val="FF0000"/>
                  </a:solidFill>
                </a:rPr>
                <a:t>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6019800" y="1066800"/>
              <a:ext cx="2951018" cy="5715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0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Step 3:     Post-Process </a:t>
            </a:r>
            <a:r>
              <a:rPr lang="en-US" altLang="en-US" dirty="0"/>
              <a:t>Joint-</a:t>
            </a:r>
            <a:r>
              <a:rPr lang="en-US" altLang="en-US" dirty="0" err="1"/>
              <a:t>Indiv</a:t>
            </a:r>
            <a:r>
              <a:rPr lang="en-US" altLang="en-US" dirty="0"/>
              <a:t>. Comps.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Challenge:  After Finding </a:t>
            </a:r>
            <a:r>
              <a:rPr lang="en-US" altLang="en-US" dirty="0"/>
              <a:t>J</a:t>
            </a:r>
            <a:r>
              <a:rPr lang="en-US" altLang="en-US" dirty="0" smtClean="0"/>
              <a:t>oint Space,</a:t>
            </a:r>
          </a:p>
          <a:p>
            <a:pPr marL="0" indent="0" algn="l"/>
            <a:r>
              <a:rPr lang="en-US" altLang="en-US" dirty="0" smtClean="0"/>
              <a:t>Some Blocks </a:t>
            </a:r>
            <a:r>
              <a:rPr lang="en-US" altLang="en-US" dirty="0"/>
              <a:t>M</a:t>
            </a:r>
            <a:r>
              <a:rPr lang="en-US" altLang="en-US" dirty="0" smtClean="0"/>
              <a:t>ight Have Comp. &lt; Thresh.</a:t>
            </a:r>
          </a:p>
          <a:p>
            <a:pPr marL="0" indent="0"/>
            <a:r>
              <a:rPr lang="en-US" altLang="en-US" dirty="0" smtClean="0"/>
              <a:t>(e.g. “Semi-Joint” in Multi-Block)</a:t>
            </a:r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 algn="l"/>
            <a:r>
              <a:rPr lang="en-US" altLang="en-US" dirty="0" smtClean="0"/>
              <a:t>Then Move Comp. to 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 or Error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Similarly for 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 Comp.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14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Organizational Model:</a:t>
            </a:r>
          </a:p>
          <a:p>
            <a:pPr marL="0" indent="0" algn="l"/>
            <a:r>
              <a:rPr lang="en-US" altLang="en-US" dirty="0" smtClean="0"/>
              <a:t> </a:t>
            </a:r>
            <a:r>
              <a:rPr lang="en-US" altLang="en-US" dirty="0"/>
              <a:t>	</a:t>
            </a:r>
            <a:r>
              <a:rPr lang="en-US" altLang="en-US" dirty="0" smtClean="0"/>
              <a:t>Multiple Matrices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	(Data Types, i.e. “Blocks”)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/>
              <a:t>W</a:t>
            </a:r>
            <a:r>
              <a:rPr lang="en-US" altLang="en-US" dirty="0" smtClean="0"/>
              <a:t>ith </a:t>
            </a:r>
            <a:r>
              <a:rPr lang="en-US" altLang="en-US" u="sng" dirty="0" smtClean="0"/>
              <a:t>common</a:t>
            </a:r>
          </a:p>
          <a:p>
            <a:pPr marL="0" indent="0" algn="l"/>
            <a:r>
              <a:rPr lang="en-US" altLang="en-US" dirty="0" smtClean="0"/>
              <a:t>        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</a:t>
            </a:r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6108412"/>
            <a:ext cx="1752600" cy="444788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67600" y="1524000"/>
            <a:ext cx="152400" cy="5029200"/>
            <a:chOff x="7467600" y="1524000"/>
            <a:chExt cx="152400" cy="5029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467600" y="6108412"/>
              <a:ext cx="152400" cy="444788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8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Overview:</a:t>
            </a:r>
          </a:p>
          <a:p>
            <a:pPr marL="0" indent="0" algn="l"/>
            <a:endParaRPr lang="en-US" altLang="en-US" sz="1600" dirty="0"/>
          </a:p>
          <a:p>
            <a:pPr marL="0" indent="0" algn="l"/>
            <a:r>
              <a:rPr lang="en-US" altLang="en-US" dirty="0" smtClean="0"/>
              <a:t>Step 1:     Individual Low Rank SVDs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Step 2:     Find Joint Components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Step 3:     </a:t>
            </a:r>
            <a:r>
              <a:rPr lang="en-US" altLang="en-US" dirty="0" err="1" smtClean="0"/>
              <a:t>Rethreshold</a:t>
            </a:r>
            <a:r>
              <a:rPr lang="en-US" altLang="en-US" dirty="0" smtClean="0"/>
              <a:t> Joint-</a:t>
            </a:r>
            <a:r>
              <a:rPr lang="en-US" altLang="en-US" dirty="0" err="1" smtClean="0"/>
              <a:t>Indiv</a:t>
            </a:r>
            <a:r>
              <a:rPr lang="en-US" altLang="en-US" dirty="0" smtClean="0"/>
              <a:t>. Comps.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Step 4:     Give Needed Output  (3 Options) </a:t>
            </a:r>
          </a:p>
        </p:txBody>
      </p:sp>
    </p:spTree>
    <p:extLst>
      <p:ext uri="{BB962C8B-B14F-4D97-AF65-F5344CB8AC3E}">
        <p14:creationId xmlns:p14="http://schemas.microsoft.com/office/powerpoint/2010/main" val="32646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4:     Give Needed Output </a:t>
                </a:r>
              </a:p>
              <a:p>
                <a:pPr marL="0" indent="0" algn="l"/>
                <a:r>
                  <a:rPr lang="en-US" altLang="en-US" dirty="0" smtClean="0"/>
                  <a:t>User Choice Among 3 Natural Types</a:t>
                </a:r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Understood in SVD terms (both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en-US" dirty="0" smtClean="0"/>
                  <a:t> &amp;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altLang="en-US" dirty="0" smtClean="0"/>
                  <a:t>)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𝑀</m:t>
                      </m:r>
                      <m:r>
                        <a:rPr lang="en-US" altLang="en-US" b="0" i="1" smtClean="0">
                          <a:latin typeface="Cambria Math"/>
                        </a:rPr>
                        <m:t>=</m:t>
                      </m:r>
                      <m:r>
                        <a:rPr lang="en-US" altLang="en-US" b="0" i="1" smtClean="0">
                          <a:latin typeface="Cambria Math"/>
                        </a:rPr>
                        <m:t>𝑈𝑆</m:t>
                      </m:r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0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4:     Give Needed Output </a:t>
                </a:r>
              </a:p>
              <a:p>
                <a:pPr marL="0" indent="0" algn="l"/>
                <a:r>
                  <a:rPr lang="en-US" altLang="en-US" dirty="0" smtClean="0"/>
                  <a:t>User Choice Among 3 Natural Types</a:t>
                </a:r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Understood in SVD terms (both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en-US" dirty="0" smtClean="0"/>
                  <a:t> &amp;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altLang="en-US" dirty="0" smtClean="0"/>
                  <a:t>)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𝑀</m:t>
                      </m:r>
                      <m:r>
                        <a:rPr lang="en-US" altLang="en-US" b="0" i="1" smtClean="0">
                          <a:latin typeface="Cambria Math"/>
                        </a:rPr>
                        <m:t>=</m:t>
                      </m:r>
                      <m:r>
                        <a:rPr lang="en-US" altLang="en-US" b="0" i="1" smtClean="0">
                          <a:latin typeface="Cambria Math"/>
                        </a:rPr>
                        <m:t>𝑈𝑆</m:t>
                      </m:r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en-US" dirty="0" smtClean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>
                    <a:solidFill>
                      <a:srgbClr val="0000FF"/>
                    </a:solidFill>
                  </a:rPr>
                  <a:t>Common Normalized Scores (CNS)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Joint is Same (</a:t>
                </a:r>
                <a:r>
                  <a:rPr lang="en-US" altLang="en-US" dirty="0" err="1" smtClean="0"/>
                  <a:t>Subpace</a:t>
                </a:r>
                <a:r>
                  <a:rPr lang="en-US" altLang="en-US" dirty="0" smtClean="0"/>
                  <a:t>) for All Blocks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Allows Balanced (Over Blocks) Interpretation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Think Correlation (vs. Covariance) PCA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r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 bwMode="auto">
          <a:xfrm>
            <a:off x="5029200" y="3048000"/>
            <a:ext cx="533400" cy="533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932" r="27649"/>
          <a:stretch/>
        </p:blipFill>
        <p:spPr bwMode="auto">
          <a:xfrm>
            <a:off x="1237705" y="990600"/>
            <a:ext cx="790629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192" y="2750403"/>
            <a:ext cx="839190" cy="46166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077200" y="1219200"/>
            <a:ext cx="914400" cy="76200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077200" y="2981235"/>
            <a:ext cx="914400" cy="600165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077200" y="4800600"/>
            <a:ext cx="914400" cy="60960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7200" y="5943600"/>
            <a:ext cx="914400" cy="60960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4:     Give Needed Output </a:t>
                </a:r>
              </a:p>
              <a:p>
                <a:pPr marL="0" indent="0" algn="l"/>
                <a:r>
                  <a:rPr lang="en-US" altLang="en-US" dirty="0" smtClean="0"/>
                  <a:t>User Choice Among 3 Natural Types</a:t>
                </a:r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Understood in SVD terms (both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en-US" dirty="0" smtClean="0"/>
                  <a:t> &amp;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altLang="en-US" dirty="0" smtClean="0"/>
                  <a:t>)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𝑀</m:t>
                      </m:r>
                      <m:r>
                        <a:rPr lang="en-US" altLang="en-US" b="0" i="1" smtClean="0">
                          <a:latin typeface="Cambria Math"/>
                        </a:rPr>
                        <m:t>=</m:t>
                      </m:r>
                      <m:r>
                        <a:rPr lang="en-US" altLang="en-US" b="0" i="1" smtClean="0">
                          <a:latin typeface="Cambria Math"/>
                        </a:rPr>
                        <m:t>𝑈𝑆</m:t>
                      </m:r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en-US" dirty="0" smtClean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Common Normalized Scores (CNS)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>
                    <a:solidFill>
                      <a:srgbClr val="C00000"/>
                    </a:solidFill>
                  </a:rPr>
                  <a:t>Block Specific Scores (BSS)</a:t>
                </a:r>
                <a:endParaRPr lang="en-US" altLang="en-US" dirty="0"/>
              </a:p>
              <a:p>
                <a:pPr marL="0" indent="0">
                  <a:buClrTx/>
                  <a:buSzPct val="100000"/>
                </a:pPr>
                <a:endParaRPr lang="en-US" altLang="en-US" dirty="0" smtClean="0"/>
              </a:p>
              <a:p>
                <a:pPr marL="0" indent="0">
                  <a:buClrTx/>
                  <a:buSzPct val="100000"/>
                </a:pPr>
                <a:r>
                  <a:rPr lang="en-US" altLang="en-US" dirty="0" smtClean="0"/>
                  <a:t>[Re-Rotated in Each Block]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0">
                <a:blip r:embed="rId2"/>
                <a:stretch>
                  <a:fillRect l="-1842" t="-1662" b="-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4876800" y="3048000"/>
            <a:ext cx="685800" cy="5334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4:     Give Needed Output </a:t>
                </a:r>
              </a:p>
              <a:p>
                <a:pPr marL="0" indent="0" algn="l"/>
                <a:r>
                  <a:rPr lang="en-US" altLang="en-US" dirty="0" smtClean="0"/>
                  <a:t>User Choice Among 3 Natural Types</a:t>
                </a:r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Understood in SVD terms (both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en-US" dirty="0" smtClean="0"/>
                  <a:t> &amp;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altLang="en-US" dirty="0" smtClean="0"/>
                  <a:t>)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𝑀</m:t>
                      </m:r>
                      <m:r>
                        <a:rPr lang="en-US" altLang="en-US" b="0" i="1" smtClean="0">
                          <a:latin typeface="Cambria Math"/>
                        </a:rPr>
                        <m:t>=</m:t>
                      </m:r>
                      <m:r>
                        <a:rPr lang="en-US" altLang="en-US" b="0" i="1" smtClean="0">
                          <a:latin typeface="Cambria Math"/>
                        </a:rPr>
                        <m:t>𝑈𝑆</m:t>
                      </m:r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en-US" dirty="0" smtClean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Common Normalized Scores (CNS)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>
                    <a:solidFill>
                      <a:srgbClr val="C00000"/>
                    </a:solidFill>
                  </a:rPr>
                  <a:t>Block Specific Scores (BSS)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Think </a:t>
                </a:r>
                <a:r>
                  <a:rPr lang="en-US" altLang="en-US" dirty="0" smtClean="0"/>
                  <a:t>Covariance PCA (Raw Data Scale)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E.g. Natural for Post-JIVE Classification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Note Compact, Low Rank Representation</a:t>
                </a:r>
                <a:endParaRPr lang="en-US" altLang="en-US" dirty="0"/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b="-7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4876800" y="3048000"/>
            <a:ext cx="685800" cy="5334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932" r="27649"/>
          <a:stretch/>
        </p:blipFill>
        <p:spPr bwMode="auto">
          <a:xfrm>
            <a:off x="1371600" y="1205345"/>
            <a:ext cx="790629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543296" y="1552781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192" y="3500735"/>
            <a:ext cx="742208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BSS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72400" y="1219200"/>
            <a:ext cx="1295400" cy="8382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772400" y="3047999"/>
            <a:ext cx="1295400" cy="683567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772400" y="4876800"/>
            <a:ext cx="1295400" cy="6858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772400" y="6019800"/>
            <a:ext cx="1295400" cy="6858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Step 4:     Give Needed Output </a:t>
                </a:r>
              </a:p>
              <a:p>
                <a:pPr marL="0" indent="0" algn="l"/>
                <a:r>
                  <a:rPr lang="en-US" altLang="en-US" dirty="0" smtClean="0"/>
                  <a:t>User Choice Among 3 Natural Types</a:t>
                </a:r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Understood in SVD terms (both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en-US" dirty="0" smtClean="0"/>
                  <a:t> &amp;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altLang="en-US" dirty="0" smtClean="0"/>
                  <a:t>)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𝑀</m:t>
                      </m:r>
                      <m:r>
                        <a:rPr lang="en-US" altLang="en-US" b="0" i="1" smtClean="0">
                          <a:latin typeface="Cambria Math"/>
                        </a:rPr>
                        <m:t>=</m:t>
                      </m:r>
                      <m:r>
                        <a:rPr lang="en-US" altLang="en-US" b="0" i="1" smtClean="0">
                          <a:latin typeface="Cambria Math"/>
                        </a:rPr>
                        <m:t>𝑈𝑆</m:t>
                      </m:r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en-US" dirty="0" smtClean="0"/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Common Normalized Scores (CNS)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Block Specific Scores (BSS)</a:t>
                </a:r>
              </a:p>
              <a:p>
                <a:pPr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>
                    <a:solidFill>
                      <a:srgbClr val="00B050"/>
                    </a:solidFill>
                  </a:rPr>
                  <a:t>Full Matrix Representation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On Scale of Original Features (</a:t>
                </a:r>
                <a:r>
                  <a:rPr lang="en-US" altLang="en-US" dirty="0"/>
                  <a:t>N</a:t>
                </a:r>
                <a:r>
                  <a:rPr lang="en-US" altLang="en-US" dirty="0" smtClean="0"/>
                  <a:t>ot Compact)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Allows Post-Jive Feature Interpretation</a:t>
                </a:r>
              </a:p>
              <a:p>
                <a:pPr lvl="1" algn="l">
                  <a:buClrTx/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altLang="en-US" dirty="0" smtClean="0"/>
                  <a:t>E.g.  Gene Network Analysis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2"/>
                <a:stretch>
                  <a:fillRect l="-1842" t="-1662" r="-663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4495800" y="3048000"/>
            <a:ext cx="1066800" cy="5334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7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932" r="27649"/>
          <a:stretch/>
        </p:blipFill>
        <p:spPr bwMode="auto">
          <a:xfrm>
            <a:off x="1237705" y="990600"/>
            <a:ext cx="790629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186534"/>
            <a:ext cx="1066800" cy="83099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Full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Matrix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239000" y="990600"/>
            <a:ext cx="1752600" cy="1905000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239000" y="2895600"/>
            <a:ext cx="1752600" cy="1828800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239000" y="4724400"/>
            <a:ext cx="1752600" cy="990600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239000" y="5715000"/>
            <a:ext cx="1752600" cy="1066800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4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Extension to &gt; 2 Blocks: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Replace Principal Angle Analysis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With </a:t>
            </a:r>
            <a:r>
              <a:rPr lang="en-US" altLang="en-US" i="1" dirty="0" smtClean="0"/>
              <a:t>Same</a:t>
            </a:r>
            <a:r>
              <a:rPr lang="en-US" altLang="en-US" dirty="0" smtClean="0"/>
              <a:t>  SVD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Other Aspects Directly Extend</a:t>
            </a:r>
          </a:p>
        </p:txBody>
      </p:sp>
    </p:spTree>
    <p:extLst>
      <p:ext uri="{BB962C8B-B14F-4D97-AF65-F5344CB8AC3E}">
        <p14:creationId xmlns:p14="http://schemas.microsoft.com/office/powerpoint/2010/main" val="74180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Organizational Model:</a:t>
            </a:r>
          </a:p>
          <a:p>
            <a:pPr marL="0" indent="0" algn="l"/>
            <a:r>
              <a:rPr lang="en-US" altLang="en-US" dirty="0" smtClean="0"/>
              <a:t> </a:t>
            </a:r>
            <a:r>
              <a:rPr lang="en-US" altLang="en-US" dirty="0"/>
              <a:t>	</a:t>
            </a:r>
            <a:r>
              <a:rPr lang="en-US" altLang="en-US" dirty="0" smtClean="0"/>
              <a:t>Multiple Matrices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	(Data Types, i.e. “Blocks”)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/>
              <a:t>W</a:t>
            </a:r>
            <a:r>
              <a:rPr lang="en-US" altLang="en-US" dirty="0" smtClean="0"/>
              <a:t>ith </a:t>
            </a:r>
            <a:r>
              <a:rPr lang="en-US" altLang="en-US" u="sng" dirty="0" smtClean="0"/>
              <a:t>common</a:t>
            </a:r>
          </a:p>
          <a:p>
            <a:pPr marL="0" indent="0" algn="l"/>
            <a:r>
              <a:rPr lang="en-US" altLang="en-US" dirty="0" smtClean="0"/>
              <a:t>        </a:t>
            </a:r>
            <a:r>
              <a:rPr lang="en-US" altLang="en-US" dirty="0" smtClean="0">
                <a:solidFill>
                  <a:srgbClr val="3333FF"/>
                </a:solidFill>
              </a:rPr>
              <a:t>Columns</a:t>
            </a:r>
            <a:r>
              <a:rPr lang="en-US" altLang="en-US" dirty="0" smtClean="0"/>
              <a:t> as Data Objects</a:t>
            </a:r>
          </a:p>
          <a:p>
            <a:pPr marL="0" indent="0" algn="l"/>
            <a:endParaRPr lang="en-US" altLang="en-US" dirty="0" smtClean="0"/>
          </a:p>
          <a:p>
            <a:pPr marL="0" indent="0"/>
            <a:r>
              <a:rPr lang="en-US" altLang="en-US" dirty="0" smtClean="0"/>
              <a:t>1st consider only 2 blocks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67600" y="1524000"/>
            <a:ext cx="152400" cy="4166175"/>
            <a:chOff x="7467600" y="1524000"/>
            <a:chExt cx="152400" cy="4166175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4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Revisit Spanish Mortality Data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Data Blocks:</a:t>
            </a:r>
            <a:endParaRPr lang="en-US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1" y="2286000"/>
            <a:ext cx="8077949" cy="4176464"/>
            <a:chOff x="166459" y="2204864"/>
            <a:chExt cx="8077949" cy="4176464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0" t="6863" r="2655" b="13066"/>
            <a:stretch/>
          </p:blipFill>
          <p:spPr bwMode="auto">
            <a:xfrm>
              <a:off x="2267744" y="2204864"/>
              <a:ext cx="3744416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ight Brace 7"/>
            <p:cNvSpPr/>
            <p:nvPr/>
          </p:nvSpPr>
          <p:spPr>
            <a:xfrm>
              <a:off x="5904148" y="2348880"/>
              <a:ext cx="324036" cy="1584176"/>
            </a:xfrm>
            <a:prstGeom prst="rightBrace">
              <a:avLst>
                <a:gd name="adj1" fmla="val 35909"/>
                <a:gd name="adj2" fmla="val 51132"/>
              </a:avLst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Right Brace 8"/>
            <p:cNvSpPr/>
            <p:nvPr/>
          </p:nvSpPr>
          <p:spPr>
            <a:xfrm>
              <a:off x="5940152" y="4653136"/>
              <a:ext cx="324036" cy="1584176"/>
            </a:xfrm>
            <a:prstGeom prst="rightBrace">
              <a:avLst>
                <a:gd name="adj1" fmla="val 35909"/>
                <a:gd name="adj2" fmla="val 51132"/>
              </a:avLst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45088" y="2924944"/>
              <a:ext cx="19784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Age as </a:t>
              </a:r>
              <a:r>
                <a:rPr kumimoji="0" lang="en-US" altLang="zh-C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features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(0 – 95)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5981" y="5301208"/>
              <a:ext cx="1978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Age as features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 rot="5400000" flipH="1">
              <a:off x="3986727" y="2474193"/>
              <a:ext cx="289434" cy="3348372"/>
            </a:xfrm>
            <a:prstGeom prst="leftBrace">
              <a:avLst>
                <a:gd name="adj1" fmla="val 52121"/>
                <a:gd name="adj2" fmla="val 49201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03848" y="4181018"/>
              <a:ext cx="38352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Years as </a:t>
              </a:r>
              <a:r>
                <a:rPr kumimoji="0" lang="en-US" altLang="zh-C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Subjects (1908 - 2002)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659" y="2940913"/>
              <a:ext cx="19649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Spanish </a:t>
              </a:r>
              <a:r>
                <a:rPr kumimoji="0" lang="en-US" altLang="zh-C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Males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459" y="5245169"/>
              <a:ext cx="2190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Spanish </a:t>
              </a:r>
              <a:r>
                <a:rPr kumimoji="0" lang="en-US" altLang="zh-C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Females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39646" y="2348880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16917" y="2339549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4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JIVE Organizational Model:</a:t>
            </a:r>
          </a:p>
          <a:p>
            <a:pPr marL="0" indent="0" algn="l"/>
            <a:r>
              <a:rPr lang="en-US" altLang="en-US" dirty="0" smtClean="0"/>
              <a:t> </a:t>
            </a:r>
            <a:r>
              <a:rPr lang="en-US" altLang="en-US" dirty="0"/>
              <a:t>	</a:t>
            </a:r>
            <a:r>
              <a:rPr lang="en-US" altLang="en-US" dirty="0" smtClean="0"/>
              <a:t>Multiple Matrices: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05600" y="3505200"/>
                <a:ext cx="491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505200"/>
                <a:ext cx="491866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3429000"/>
                <a:ext cx="5289077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32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= </m:t>
                    </m:r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number of variables</a:t>
                </a:r>
              </a:p>
              <a:p>
                <a:r>
                  <a:rPr lang="en-US" sz="3200" dirty="0">
                    <a:solidFill>
                      <a:srgbClr val="00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            (i.e. features)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429000"/>
                <a:ext cx="5289077" cy="1077218"/>
              </a:xfrm>
              <a:prstGeom prst="rect">
                <a:avLst/>
              </a:prstGeom>
              <a:blipFill rotWithShape="1">
                <a:blip r:embed="rId3"/>
                <a:stretch>
                  <a:fillRect t="-7955" r="-1961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05600" y="5345668"/>
                <a:ext cx="497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345668"/>
                <a:ext cx="49718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533400" y="3743251"/>
            <a:ext cx="8474360" cy="2372618"/>
            <a:chOff x="533400" y="3733800"/>
            <a:chExt cx="8474360" cy="23726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33400" y="5029200"/>
                  <a:ext cx="5529078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 smtClean="0">
                      <a:solidFill>
                        <a:srgbClr val="000000"/>
                      </a:solidFill>
                    </a:rPr>
                    <a:t>number of cases </a:t>
                  </a:r>
                </a:p>
                <a:p>
                  <a:r>
                    <a:rPr lang="en-US" sz="3200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3200" dirty="0" smtClean="0">
                      <a:solidFill>
                        <a:srgbClr val="000000"/>
                      </a:solidFill>
                    </a:rPr>
                    <a:t>     (i.e. subjects or samples)</a:t>
                  </a:r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5029200"/>
                  <a:ext cx="5529078" cy="107721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7910" r="-1874" b="-17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610600" y="5574268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0600" y="5574268"/>
                  <a:ext cx="397160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605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Special Cases of OODA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 bwMode="auto">
              <a:xfrm>
                <a:off x="381000" y="1479550"/>
                <a:ext cx="8458200" cy="4997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l">
                  <a:buClrTx/>
                  <a:buSzPct val="100000"/>
                </a:pPr>
                <a:r>
                  <a:rPr lang="en-US" kern="0" dirty="0" smtClean="0"/>
                  <a:t>Data Object Types: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Curves (Functional Data Analysis)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Spectra (Non-Negative!)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Images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Shapes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Trees (Graph Theory – Networks))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Movies (</a:t>
                </a:r>
                <a:r>
                  <a:rPr lang="en-US" kern="0" dirty="0" err="1" smtClean="0"/>
                  <a:t>Neurosci</a:t>
                </a:r>
                <a:r>
                  <a:rPr lang="en-US" kern="0" dirty="0" smtClean="0"/>
                  <a:t>. - Functional MRI)</a:t>
                </a:r>
              </a:p>
              <a:p>
                <a:pPr algn="l">
                  <a:buClrTx/>
                  <a:buSzPct val="100000"/>
                  <a:buFont typeface="Wingdings" pitchFamily="2" charset="2"/>
                  <a:buChar char="Ø"/>
                </a:pPr>
                <a:r>
                  <a:rPr lang="en-US" kern="0" dirty="0" smtClean="0"/>
                  <a:t>Sounds (Aston Group)</a:t>
                </a:r>
              </a:p>
              <a:p>
                <a:pPr marL="0" indent="0" algn="l">
                  <a:lnSpc>
                    <a:spcPct val="150000"/>
                  </a:lnSpc>
                  <a:buClrTx/>
                  <a:buSzPct val="100000"/>
                </a:pPr>
                <a:r>
                  <a:rPr lang="en-US" kern="0" dirty="0" smtClean="0"/>
                  <a:t>	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en-US" kern="0" dirty="0" smtClean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Char char="Ø"/>
                </a:pPr>
                <a:endParaRPr lang="en-US" kern="0" dirty="0" smtClean="0"/>
              </a:p>
              <a:p>
                <a:pPr marL="609600" indent="-609600" algn="l">
                  <a:lnSpc>
                    <a:spcPct val="200000"/>
                  </a:lnSpc>
                </a:pPr>
                <a:endParaRPr lang="en-US" kern="0" dirty="0" smtClean="0"/>
              </a:p>
              <a:p>
                <a:pPr marL="609600" indent="-609600" algn="l">
                  <a:lnSpc>
                    <a:spcPct val="200000"/>
                  </a:lnSpc>
                  <a:buFont typeface="Wingdings" pitchFamily="2" charset="2"/>
                  <a:buChar char="n"/>
                </a:pPr>
                <a:endParaRPr lang="en-US" kern="0" dirty="0" smtClean="0"/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479550"/>
                <a:ext cx="8458200" cy="4997450"/>
              </a:xfrm>
              <a:prstGeom prst="rect">
                <a:avLst/>
              </a:prstGeom>
              <a:blipFill rotWithShape="1">
                <a:blip r:embed="rId3"/>
                <a:stretch>
                  <a:fillRect l="-1875" t="-1585" b="-56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6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Explore &amp; Quantify </a:t>
            </a:r>
            <a:r>
              <a:rPr lang="en-US" altLang="en-US" u="sng" dirty="0" smtClean="0"/>
              <a:t>Variation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In spirit of PCA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(Principal Component Analysis)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505200" y="2133600"/>
            <a:ext cx="4508626" cy="2561303"/>
            <a:chOff x="3581400" y="2163097"/>
            <a:chExt cx="4508626" cy="2561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581400" y="4114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4114800"/>
                  <a:ext cx="397160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479640" y="43550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9640" y="4355068"/>
                  <a:ext cx="370871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7696200" y="2819400"/>
                  <a:ext cx="3938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200" y="2819400"/>
                  <a:ext cx="39382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715000" y="28310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0" y="2831068"/>
                  <a:ext cx="37087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876800" y="2590800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2590800"/>
                  <a:ext cx="37087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029929" y="26024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9929" y="2602468"/>
                  <a:ext cx="37087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ectangle 52"/>
            <p:cNvSpPr/>
            <p:nvPr/>
          </p:nvSpPr>
          <p:spPr bwMode="auto">
            <a:xfrm>
              <a:off x="3974618" y="2163097"/>
              <a:ext cx="818705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324600" y="2163097"/>
              <a:ext cx="1752600" cy="76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137113" y="2163097"/>
              <a:ext cx="818705" cy="76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Underpinnings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For </a:t>
            </a:r>
            <a:r>
              <a:rPr lang="en-US" altLang="en-US" dirty="0" smtClean="0"/>
              <a:t>Col. Object Mean </a:t>
            </a:r>
            <a:r>
              <a:rPr lang="en-US" altLang="en-US" dirty="0" smtClean="0"/>
              <a:t>Centered Data Matrix: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 </a:t>
            </a:r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Apply </a:t>
            </a:r>
            <a:r>
              <a:rPr lang="en-US" altLang="en-US" i="1" dirty="0" smtClean="0"/>
              <a:t>Singular Value Decomposition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0" y="2133600"/>
            <a:ext cx="1752600" cy="2290916"/>
            <a:chOff x="7086600" y="1524000"/>
            <a:chExt cx="1752600" cy="2290916"/>
          </a:xfrm>
        </p:grpSpPr>
        <p:sp>
          <p:nvSpPr>
            <p:cNvPr id="9" name="Rectangle 8"/>
            <p:cNvSpPr/>
            <p:nvPr/>
          </p:nvSpPr>
          <p:spPr bwMode="auto">
            <a:xfrm>
              <a:off x="7086600" y="1528916"/>
              <a:ext cx="1752600" cy="2286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7086600" y="1524000"/>
              <a:ext cx="1752600" cy="2286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5B5249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9600" y="4126468"/>
                <a:ext cx="3971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26468"/>
                <a:ext cx="3971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22240" y="4355068"/>
                <a:ext cx="393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240" y="4355068"/>
                <a:ext cx="3938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984018" y="2895600"/>
                <a:ext cx="6735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018" y="2895600"/>
                <a:ext cx="673582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 bwMode="auto">
          <a:xfrm>
            <a:off x="1447800" y="4160448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53638" name="Group 453637"/>
          <p:cNvGrpSpPr/>
          <p:nvPr/>
        </p:nvGrpSpPr>
        <p:grpSpPr>
          <a:xfrm>
            <a:off x="1769510" y="2133600"/>
            <a:ext cx="2497690" cy="4180820"/>
            <a:chOff x="1769510" y="2133600"/>
            <a:chExt cx="2497690" cy="4180820"/>
          </a:xfrm>
        </p:grpSpPr>
        <p:sp>
          <p:nvSpPr>
            <p:cNvPr id="8" name="TextBox 7"/>
            <p:cNvSpPr txBox="1"/>
            <p:nvPr/>
          </p:nvSpPr>
          <p:spPr>
            <a:xfrm>
              <a:off x="1769510" y="5791200"/>
              <a:ext cx="1811714" cy="5232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Loadings 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4114800" y="21336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0" name="Straight Connector 29"/>
            <p:cNvCxnSpPr>
              <a:endCxn id="32" idx="2"/>
            </p:cNvCxnSpPr>
            <p:nvPr/>
          </p:nvCxnSpPr>
          <p:spPr bwMode="auto">
            <a:xfrm flipV="1">
              <a:off x="3352800" y="4419600"/>
              <a:ext cx="838200" cy="16764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9" name="Group 453638"/>
          <p:cNvGrpSpPr/>
          <p:nvPr/>
        </p:nvGrpSpPr>
        <p:grpSpPr>
          <a:xfrm>
            <a:off x="5267929" y="2286000"/>
            <a:ext cx="2745289" cy="4038600"/>
            <a:chOff x="5267929" y="2286000"/>
            <a:chExt cx="2745289" cy="4038600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5267929" y="2286000"/>
              <a:ext cx="142271" cy="13083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6258529" y="2286000"/>
              <a:ext cx="1754689" cy="13083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453637" name="Group 453636"/>
            <p:cNvGrpSpPr/>
            <p:nvPr/>
          </p:nvGrpSpPr>
          <p:grpSpPr>
            <a:xfrm>
              <a:off x="5339065" y="2416830"/>
              <a:ext cx="2074298" cy="3907770"/>
              <a:chOff x="5339065" y="2416830"/>
              <a:chExt cx="2074298" cy="390777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562600" y="5801380"/>
                <a:ext cx="1850763" cy="52322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x  Scores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7" name="Straight Connector 36"/>
              <p:cNvCxnSpPr>
                <a:endCxn id="34" idx="2"/>
              </p:cNvCxnSpPr>
              <p:nvPr/>
            </p:nvCxnSpPr>
            <p:spPr bwMode="auto">
              <a:xfrm flipV="1">
                <a:off x="6172376" y="2416830"/>
                <a:ext cx="963498" cy="367917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>
                <a:endCxn id="33" idx="2"/>
              </p:cNvCxnSpPr>
              <p:nvPr/>
            </p:nvCxnSpPr>
            <p:spPr bwMode="auto">
              <a:xfrm flipH="1" flipV="1">
                <a:off x="5339065" y="2416830"/>
                <a:ext cx="435225" cy="367917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60470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Toy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-  Functional Data Analysis</a:t>
            </a:r>
          </a:p>
        </p:txBody>
      </p:sp>
      <p:pic>
        <p:nvPicPr>
          <p:cNvPr id="9216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2936"/>
          <a:stretch>
            <a:fillRect/>
          </a:stretch>
        </p:blipFill>
        <p:spPr>
          <a:xfrm>
            <a:off x="381000" y="1600200"/>
            <a:ext cx="8675688" cy="10696575"/>
          </a:xfrm>
          <a:noFill/>
        </p:spPr>
      </p:pic>
      <p:grpSp>
        <p:nvGrpSpPr>
          <p:cNvPr id="9" name="Group 8"/>
          <p:cNvGrpSpPr/>
          <p:nvPr/>
        </p:nvGrpSpPr>
        <p:grpSpPr>
          <a:xfrm>
            <a:off x="76200" y="4724400"/>
            <a:ext cx="2057400" cy="1729263"/>
            <a:chOff x="76200" y="4724400"/>
            <a:chExt cx="2057400" cy="1729263"/>
          </a:xfrm>
        </p:grpSpPr>
        <p:sp>
          <p:nvSpPr>
            <p:cNvPr id="4" name="TextBox 3"/>
            <p:cNvSpPr txBox="1"/>
            <p:nvPr/>
          </p:nvSpPr>
          <p:spPr>
            <a:xfrm>
              <a:off x="76200" y="4884003"/>
              <a:ext cx="124906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Loading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Vectors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    x 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Scores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V="1">
              <a:off x="1447800" y="4724400"/>
              <a:ext cx="685800" cy="609600"/>
            </a:xfrm>
            <a:prstGeom prst="straightConnector1">
              <a:avLst/>
            </a:prstGeom>
            <a:noFill/>
            <a:ln w="635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1463118" y="5334000"/>
              <a:ext cx="670482" cy="609600"/>
            </a:xfrm>
            <a:prstGeom prst="straightConnector1">
              <a:avLst/>
            </a:prstGeom>
            <a:noFill/>
            <a:ln w="635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5334000" y="4343400"/>
            <a:ext cx="1981200" cy="1676400"/>
            <a:chOff x="76200" y="4343400"/>
            <a:chExt cx="2057400" cy="1600200"/>
          </a:xfrm>
        </p:grpSpPr>
        <p:sp>
          <p:nvSpPr>
            <p:cNvPr id="13" name="TextBox 12"/>
            <p:cNvSpPr txBox="1"/>
            <p:nvPr/>
          </p:nvSpPr>
          <p:spPr>
            <a:xfrm>
              <a:off x="76200" y="4884003"/>
              <a:ext cx="1075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33FF"/>
                  </a:solidFill>
                </a:rPr>
                <a:t>Scores</a:t>
              </a:r>
              <a:endParaRPr lang="en-US" dirty="0">
                <a:solidFill>
                  <a:srgbClr val="3333FF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1295400" y="4343400"/>
              <a:ext cx="679939" cy="762000"/>
            </a:xfrm>
            <a:prstGeom prst="straightConnector1">
              <a:avLst/>
            </a:prstGeom>
            <a:noFill/>
            <a:ln w="635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295400" y="5105400"/>
              <a:ext cx="838200" cy="838200"/>
            </a:xfrm>
            <a:prstGeom prst="straightConnector1">
              <a:avLst/>
            </a:prstGeom>
            <a:noFill/>
            <a:ln w="635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228600" y="1676400"/>
            <a:ext cx="2057400" cy="1569660"/>
            <a:chOff x="76200" y="4884003"/>
            <a:chExt cx="2057400" cy="156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76200" y="4884003"/>
                  <a:ext cx="1332288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=50, </m:t>
                      </m:r>
                    </m:oMath>
                  </a14:m>
                  <a:endParaRPr lang="en-US" i="1" dirty="0" smtClean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r>
                    <a:rPr lang="en-US" dirty="0" smtClean="0">
                      <a:solidFill>
                        <a:srgbClr val="FFC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</m:oMath>
                  </a14:m>
                  <a:endParaRPr lang="en-US" dirty="0" smtClean="0">
                    <a:solidFill>
                      <a:srgbClr val="FFC000"/>
                    </a:solidFill>
                  </a:endParaRPr>
                </a:p>
                <a:p>
                  <a:r>
                    <a:rPr lang="en-US" dirty="0" smtClean="0">
                      <a:solidFill>
                        <a:srgbClr val="FFC000"/>
                      </a:solidFill>
                    </a:rPr>
                    <a:t>Data</a:t>
                  </a:r>
                </a:p>
                <a:p>
                  <a:r>
                    <a:rPr lang="en-US" dirty="0" smtClean="0">
                      <a:solidFill>
                        <a:srgbClr val="FFC000"/>
                      </a:solidFill>
                    </a:rPr>
                    <a:t>Vectors</a:t>
                  </a:r>
                  <a:endParaRPr 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4884003"/>
                  <a:ext cx="1332288" cy="1569660"/>
                </a:xfrm>
                <a:prstGeom prst="rect">
                  <a:avLst/>
                </a:prstGeom>
                <a:blipFill>
                  <a:blip r:embed="rId4"/>
                  <a:stretch>
                    <a:fillRect l="-7339" b="-81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 bwMode="auto">
            <a:xfrm>
              <a:off x="1172860" y="5646003"/>
              <a:ext cx="960740" cy="297597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2667000" y="4038600"/>
            <a:ext cx="2679089" cy="1569660"/>
            <a:chOff x="-762000" y="4884003"/>
            <a:chExt cx="2679089" cy="1569660"/>
          </a:xfrm>
        </p:grpSpPr>
        <p:sp>
          <p:nvSpPr>
            <p:cNvPr id="21" name="TextBox 20"/>
            <p:cNvSpPr txBox="1"/>
            <p:nvPr/>
          </p:nvSpPr>
          <p:spPr>
            <a:xfrm>
              <a:off x="76200" y="4884003"/>
              <a:ext cx="184088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</a:rPr>
                <a:t>Note Mode</a:t>
              </a:r>
            </a:p>
            <a:p>
              <a:r>
                <a:rPr lang="en-US" dirty="0">
                  <a:solidFill>
                    <a:srgbClr val="FF00FF"/>
                  </a:solidFill>
                </a:rPr>
                <a:t>o</a:t>
              </a:r>
              <a:r>
                <a:rPr lang="en-US" dirty="0" smtClean="0">
                  <a:solidFill>
                    <a:srgbClr val="FF00FF"/>
                  </a:solidFill>
                </a:rPr>
                <a:t>f Variation:</a:t>
              </a:r>
            </a:p>
            <a:p>
              <a:r>
                <a:rPr lang="en-US" dirty="0" smtClean="0">
                  <a:solidFill>
                    <a:srgbClr val="FF00FF"/>
                  </a:solidFill>
                </a:rPr>
                <a:t>All Up vs.</a:t>
              </a:r>
            </a:p>
            <a:p>
              <a:r>
                <a:rPr lang="en-US" dirty="0" smtClean="0">
                  <a:solidFill>
                    <a:srgbClr val="FF00FF"/>
                  </a:solidFill>
                </a:rPr>
                <a:t>All Down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-762000" y="5265003"/>
              <a:ext cx="838200" cy="381000"/>
            </a:xfrm>
            <a:prstGeom prst="straightConnector1">
              <a:avLst/>
            </a:prstGeom>
            <a:noFill/>
            <a:ln w="635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946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Analysis, 10-d Toy EG 1</a:t>
            </a:r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3713"/>
          <a:stretch>
            <a:fillRect/>
          </a:stretch>
        </p:blipFill>
        <p:spPr>
          <a:xfrm>
            <a:off x="304800" y="1295400"/>
            <a:ext cx="8675688" cy="6915150"/>
          </a:xfrm>
          <a:noFill/>
        </p:spPr>
      </p:pic>
    </p:spTree>
    <p:extLst>
      <p:ext uri="{BB962C8B-B14F-4D97-AF65-F5344CB8AC3E}">
        <p14:creationId xmlns:p14="http://schemas.microsoft.com/office/powerpoint/2010/main" val="36525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50-d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 EG 2</a:t>
            </a:r>
          </a:p>
        </p:txBody>
      </p:sp>
      <p:pic>
        <p:nvPicPr>
          <p:cNvPr id="9421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2936"/>
          <a:stretch>
            <a:fillRect/>
          </a:stretch>
        </p:blipFill>
        <p:spPr>
          <a:xfrm>
            <a:off x="228600" y="1371600"/>
            <a:ext cx="8675688" cy="10696575"/>
          </a:xfrm>
          <a:noFill/>
        </p:spPr>
      </p:pic>
    </p:spTree>
    <p:extLst>
      <p:ext uri="{BB962C8B-B14F-4D97-AF65-F5344CB8AC3E}">
        <p14:creationId xmlns:p14="http://schemas.microsoft.com/office/powerpoint/2010/main" val="4132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Analysis, 50-d Toy EG 2</a:t>
            </a:r>
          </a:p>
        </p:txBody>
      </p:sp>
      <p:pic>
        <p:nvPicPr>
          <p:cNvPr id="9523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813" t="6316"/>
          <a:stretch>
            <a:fillRect/>
          </a:stretch>
        </p:blipFill>
        <p:spPr>
          <a:xfrm>
            <a:off x="304800" y="1447800"/>
            <a:ext cx="11080750" cy="81280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09800" y="2438400"/>
            <a:ext cx="2518638" cy="2062103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Scores Show</a:t>
            </a:r>
          </a:p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Relations</a:t>
            </a:r>
          </a:p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Between</a:t>
            </a:r>
          </a:p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Data Objects</a:t>
            </a:r>
            <a:endParaRPr lang="en-US" sz="3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50-d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 EG 2</a:t>
            </a:r>
          </a:p>
        </p:txBody>
      </p:sp>
      <p:pic>
        <p:nvPicPr>
          <p:cNvPr id="9421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2936"/>
          <a:stretch>
            <a:fillRect/>
          </a:stretch>
        </p:blipFill>
        <p:spPr>
          <a:xfrm>
            <a:off x="228600" y="1371600"/>
            <a:ext cx="8675688" cy="10696575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3886200" y="5059740"/>
            <a:ext cx="4360104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Note:  Clean Directions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Are a Consequence of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Separated Eigenvalues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19400" y="4419600"/>
            <a:ext cx="2286000" cy="1524000"/>
            <a:chOff x="2819400" y="4419600"/>
            <a:chExt cx="2286000" cy="1524000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2819400" y="4419600"/>
              <a:ext cx="2286000" cy="9906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2819400" y="5410200"/>
              <a:ext cx="2286000" cy="5334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5943600" y="2209800"/>
            <a:ext cx="1066800" cy="4084260"/>
            <a:chOff x="5943600" y="2209800"/>
            <a:chExt cx="1066800" cy="408426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V="1">
              <a:off x="5943600" y="2209800"/>
              <a:ext cx="914400" cy="408426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5943600" y="2659440"/>
              <a:ext cx="1066800" cy="363462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962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 noChangeAspect="1"/>
          </p:cNvPicPr>
          <p:nvPr/>
        </p:nvPicPr>
        <p:blipFill rotWithShape="1">
          <a:blip r:embed="rId3"/>
          <a:srcRect t="12250" b="40740"/>
          <a:stretch/>
        </p:blipFill>
        <p:spPr>
          <a:xfrm>
            <a:off x="834183" y="1325922"/>
            <a:ext cx="8309817" cy="5532078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Data Analysis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50-d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 EG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79550"/>
            <a:ext cx="8094663" cy="476885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B050"/>
                </a:solidFill>
              </a:rPr>
              <a:t>Related</a:t>
            </a:r>
          </a:p>
          <a:p>
            <a:pPr algn="l"/>
            <a:r>
              <a:rPr lang="en-US" dirty="0" smtClean="0">
                <a:solidFill>
                  <a:srgbClr val="00B050"/>
                </a:solidFill>
              </a:rPr>
              <a:t>Example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57600" y="1161871"/>
            <a:ext cx="3657600" cy="1200329"/>
            <a:chOff x="3657600" y="1161871"/>
            <a:chExt cx="3657600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3657600" y="1161871"/>
              <a:ext cx="1780744" cy="1200329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First 2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Eigenvalues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Now Similar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3"/>
            </p:cNvCxnSpPr>
            <p:nvPr/>
          </p:nvCxnSpPr>
          <p:spPr bwMode="auto">
            <a:xfrm>
              <a:off x="5438344" y="1762036"/>
              <a:ext cx="1876856" cy="523964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3581400" y="4248425"/>
            <a:ext cx="4267200" cy="1591427"/>
            <a:chOff x="3581400" y="4248425"/>
            <a:chExt cx="4267200" cy="1591427"/>
          </a:xfrm>
        </p:grpSpPr>
        <p:grpSp>
          <p:nvGrpSpPr>
            <p:cNvPr id="11" name="Group 10"/>
            <p:cNvGrpSpPr/>
            <p:nvPr/>
          </p:nvGrpSpPr>
          <p:grpSpPr>
            <a:xfrm>
              <a:off x="3581400" y="4724400"/>
              <a:ext cx="4191000" cy="1115452"/>
              <a:chOff x="3429000" y="1295400"/>
              <a:chExt cx="4191000" cy="111545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429000" y="1295400"/>
                <a:ext cx="3347904" cy="461665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Gives Random Rotation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3" name="Straight Arrow Connector 12"/>
              <p:cNvCxnSpPr>
                <a:stCxn id="12" idx="3"/>
              </p:cNvCxnSpPr>
              <p:nvPr/>
            </p:nvCxnSpPr>
            <p:spPr bwMode="auto">
              <a:xfrm>
                <a:off x="6776904" y="1526233"/>
                <a:ext cx="843096" cy="88461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" name="Straight Arrow Connector 14"/>
            <p:cNvCxnSpPr/>
            <p:nvPr/>
          </p:nvCxnSpPr>
          <p:spPr bwMode="auto">
            <a:xfrm flipV="1">
              <a:off x="6929304" y="4248425"/>
              <a:ext cx="919296" cy="706807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/>
          <p:cNvGrpSpPr/>
          <p:nvPr/>
        </p:nvGrpSpPr>
        <p:grpSpPr>
          <a:xfrm>
            <a:off x="112292" y="3763516"/>
            <a:ext cx="2626012" cy="2308324"/>
            <a:chOff x="3617492" y="4201941"/>
            <a:chExt cx="2626012" cy="2308324"/>
          </a:xfrm>
        </p:grpSpPr>
        <p:grpSp>
          <p:nvGrpSpPr>
            <p:cNvPr id="20" name="Group 19"/>
            <p:cNvGrpSpPr/>
            <p:nvPr/>
          </p:nvGrpSpPr>
          <p:grpSpPr>
            <a:xfrm>
              <a:off x="3617492" y="4201941"/>
              <a:ext cx="2626012" cy="2308324"/>
              <a:chOff x="3465092" y="772941"/>
              <a:chExt cx="2626012" cy="2308324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465092" y="772941"/>
                <a:ext cx="1526508" cy="2308324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Rotated</a:t>
                </a:r>
              </a:p>
              <a:p>
                <a:r>
                  <a:rPr lang="en-US" dirty="0" smtClean="0">
                    <a:solidFill>
                      <a:srgbClr val="00B050"/>
                    </a:solidFill>
                  </a:rPr>
                  <a:t>(Linear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 Combo)</a:t>
                </a:r>
              </a:p>
              <a:p>
                <a:r>
                  <a:rPr lang="en-US" dirty="0" smtClean="0">
                    <a:solidFill>
                      <a:srgbClr val="00B050"/>
                    </a:solidFill>
                  </a:rPr>
                  <a:t>Directions</a:t>
                </a:r>
              </a:p>
              <a:p>
                <a:r>
                  <a:rPr lang="en-US" dirty="0" smtClean="0">
                    <a:solidFill>
                      <a:srgbClr val="00B050"/>
                    </a:solidFill>
                  </a:rPr>
                  <a:t>Hard to</a:t>
                </a:r>
              </a:p>
              <a:p>
                <a:r>
                  <a:rPr lang="en-US" dirty="0" smtClean="0">
                    <a:solidFill>
                      <a:srgbClr val="00B050"/>
                    </a:solidFill>
                  </a:rPr>
                  <a:t>Interpret</a:t>
                </a:r>
              </a:p>
            </p:txBody>
          </p:sp>
          <p:cxnSp>
            <p:nvCxnSpPr>
              <p:cNvPr id="23" name="Straight Arrow Connector 22"/>
              <p:cNvCxnSpPr>
                <a:stCxn id="22" idx="3"/>
              </p:cNvCxnSpPr>
              <p:nvPr/>
            </p:nvCxnSpPr>
            <p:spPr bwMode="auto">
              <a:xfrm>
                <a:off x="4991600" y="1927103"/>
                <a:ext cx="1099504" cy="6449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" name="Straight Arrow Connector 20"/>
            <p:cNvCxnSpPr/>
            <p:nvPr/>
          </p:nvCxnSpPr>
          <p:spPr bwMode="auto">
            <a:xfrm flipV="1">
              <a:off x="5176704" y="4814401"/>
              <a:ext cx="649079" cy="521832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482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Context:  Single Data Set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Fun Example: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err="1" smtClean="0"/>
              <a:t>RNAseq</a:t>
            </a:r>
            <a:r>
              <a:rPr lang="en-US" altLang="en-US" dirty="0" smtClean="0"/>
              <a:t> Lung Cancer Data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35569" y="4900517"/>
            <a:ext cx="4915257" cy="1576483"/>
            <a:chOff x="2435569" y="4900517"/>
            <a:chExt cx="4915257" cy="1576483"/>
          </a:xfrm>
        </p:grpSpPr>
        <p:sp>
          <p:nvSpPr>
            <p:cNvPr id="3" name="TextBox 2"/>
            <p:cNvSpPr txBox="1"/>
            <p:nvPr/>
          </p:nvSpPr>
          <p:spPr>
            <a:xfrm>
              <a:off x="2435569" y="5341203"/>
              <a:ext cx="35403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800" dirty="0">
                  <a:solidFill>
                    <a:srgbClr val="000000"/>
                  </a:solidFill>
                </a:rPr>
                <a:t>Thanks to:   </a:t>
              </a:r>
              <a:r>
                <a:rPr lang="es-ES" altLang="en-US" sz="1800" dirty="0" smtClean="0">
                  <a:solidFill>
                    <a:srgbClr val="000000"/>
                  </a:solidFill>
                </a:rPr>
                <a:t>D. Neil Hayes</a:t>
              </a:r>
              <a:endParaRPr lang="es-ES" altLang="en-US" sz="1800" dirty="0">
                <a:solidFill>
                  <a:srgbClr val="000000"/>
                </a:solidFill>
              </a:endParaRPr>
            </a:p>
            <a:p>
              <a:r>
                <a:rPr lang="es-ES" altLang="en-US" sz="1800" dirty="0">
                  <a:solidFill>
                    <a:srgbClr val="000000"/>
                  </a:solidFill>
                </a:rPr>
                <a:t>		</a:t>
              </a:r>
              <a:r>
                <a:rPr lang="es-ES" altLang="en-US" sz="1800" dirty="0" err="1" smtClean="0">
                  <a:solidFill>
                    <a:srgbClr val="000000"/>
                  </a:solidFill>
                </a:rPr>
                <a:t>Oncology</a:t>
              </a:r>
              <a:r>
                <a:rPr lang="es-ES" altLang="en-US" sz="1800" dirty="0" smtClean="0">
                  <a:solidFill>
                    <a:srgbClr val="000000"/>
                  </a:solidFill>
                </a:rPr>
                <a:t>, UNC</a:t>
              </a:r>
              <a:endParaRPr lang="es-ES" altLang="en-US" sz="1800" dirty="0">
                <a:solidFill>
                  <a:srgbClr val="000000"/>
                </a:solidFill>
              </a:endParaRPr>
            </a:p>
          </p:txBody>
        </p:sp>
        <p:pic>
          <p:nvPicPr>
            <p:cNvPr id="417794" name="Picture 2" descr="http://www.onclive.com/_media/_upload_image/Neil-Haye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3" r="5555" b="16409"/>
            <a:stretch/>
          </p:blipFill>
          <p:spPr bwMode="auto">
            <a:xfrm>
              <a:off x="6172200" y="4900517"/>
              <a:ext cx="1178626" cy="1576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86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Interesting Real Data Example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smtClean="0"/>
              <a:t>Genetics (Cancer Research)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err="1" smtClean="0"/>
              <a:t>RNAseq</a:t>
            </a:r>
            <a:r>
              <a:rPr lang="en-US" kern="0" dirty="0" smtClean="0"/>
              <a:t> (Next </a:t>
            </a:r>
            <a:r>
              <a:rPr lang="en-US" kern="0" dirty="0" err="1" smtClean="0"/>
              <a:t>Gener’n</a:t>
            </a:r>
            <a:r>
              <a:rPr lang="en-US" kern="0" dirty="0" smtClean="0"/>
              <a:t> </a:t>
            </a:r>
            <a:r>
              <a:rPr lang="en-US" kern="0" dirty="0" err="1" smtClean="0"/>
              <a:t>Sequen’g</a:t>
            </a:r>
            <a:r>
              <a:rPr lang="en-US" kern="0" dirty="0" smtClean="0"/>
              <a:t>)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smtClean="0"/>
              <a:t>Deep look at “gene expression”</a:t>
            </a:r>
          </a:p>
          <a:p>
            <a:pPr marL="0" indent="0" algn="l">
              <a:buClrTx/>
              <a:buSzPct val="100000"/>
            </a:pPr>
            <a:endParaRPr lang="en-US" kern="0" dirty="0" smtClean="0"/>
          </a:p>
          <a:p>
            <a:pPr marL="0" indent="0" algn="l">
              <a:buClrTx/>
              <a:buSzPct val="100000"/>
            </a:pPr>
            <a:endParaRPr lang="en-US" kern="0" dirty="0" smtClean="0"/>
          </a:p>
          <a:p>
            <a:pPr marL="0" indent="0" algn="l">
              <a:buClrTx/>
              <a:buSzPct val="100000"/>
            </a:pPr>
            <a:r>
              <a:rPr lang="en-US" kern="0" dirty="0" smtClean="0"/>
              <a:t>Microarrays:    Single number (per gene)</a:t>
            </a:r>
          </a:p>
          <a:p>
            <a:pPr marL="0" indent="0" algn="l">
              <a:buClrTx/>
              <a:buSzPct val="100000"/>
            </a:pPr>
            <a:r>
              <a:rPr lang="en-US" kern="0" dirty="0" err="1" smtClean="0"/>
              <a:t>RNAseq</a:t>
            </a:r>
            <a:r>
              <a:rPr lang="en-US" kern="0" dirty="0" smtClean="0"/>
              <a:t>:      Thousands of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654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Curves as Data Objects  (FDA)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Generally Euclidean:    Use standard methods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72" y="3352800"/>
            <a:ext cx="454012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 b="6052"/>
          <a:stretch>
            <a:fillRect/>
          </a:stretch>
        </p:blipFill>
        <p:spPr bwMode="auto">
          <a:xfrm>
            <a:off x="0" y="3429000"/>
            <a:ext cx="4580881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44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Interesting Real Data Example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smtClean="0"/>
              <a:t>Genetics (Cancer Research)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err="1" smtClean="0"/>
              <a:t>RNAseq</a:t>
            </a:r>
            <a:r>
              <a:rPr lang="en-US" kern="0" dirty="0" smtClean="0"/>
              <a:t> (Next </a:t>
            </a:r>
            <a:r>
              <a:rPr lang="en-US" kern="0" dirty="0" err="1" smtClean="0"/>
              <a:t>Gener’n</a:t>
            </a:r>
            <a:r>
              <a:rPr lang="en-US" kern="0" dirty="0" smtClean="0"/>
              <a:t> </a:t>
            </a:r>
            <a:r>
              <a:rPr lang="en-US" kern="0" dirty="0" err="1" smtClean="0"/>
              <a:t>Sequen’g</a:t>
            </a:r>
            <a:r>
              <a:rPr lang="en-US" kern="0" dirty="0" smtClean="0"/>
              <a:t>)</a:t>
            </a:r>
          </a:p>
          <a:p>
            <a:pPr algn="l">
              <a:buClrTx/>
              <a:buSzPct val="100000"/>
              <a:buFont typeface="Arial" pitchFamily="34" charset="0"/>
              <a:buChar char="•"/>
            </a:pPr>
            <a:r>
              <a:rPr lang="en-US" kern="0" dirty="0" smtClean="0"/>
              <a:t>Deep look at “gene expression”</a:t>
            </a:r>
          </a:p>
          <a:p>
            <a:pPr marL="0" indent="0" algn="l">
              <a:buClrTx/>
              <a:buSzPct val="100000"/>
            </a:pPr>
            <a:endParaRPr lang="en-US" kern="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4213" t="2081" r="3404" b="92255"/>
          <a:stretch>
            <a:fillRect/>
          </a:stretch>
        </p:blipFill>
        <p:spPr bwMode="auto">
          <a:xfrm>
            <a:off x="457200" y="4678362"/>
            <a:ext cx="3006725" cy="1493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534" t="48415" r="37616" b="5447"/>
          <a:stretch>
            <a:fillRect/>
          </a:stretch>
        </p:blipFill>
        <p:spPr bwMode="auto">
          <a:xfrm>
            <a:off x="5257800" y="4233862"/>
            <a:ext cx="3070225" cy="2090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6" name="Straight Arrow Connector 4"/>
          <p:cNvCxnSpPr>
            <a:cxnSpLocks noChangeShapeType="1"/>
          </p:cNvCxnSpPr>
          <p:nvPr/>
        </p:nvCxnSpPr>
        <p:spPr bwMode="auto">
          <a:xfrm flipV="1">
            <a:off x="2743200" y="5281612"/>
            <a:ext cx="2514600" cy="52388"/>
          </a:xfrm>
          <a:prstGeom prst="straightConnector1">
            <a:avLst/>
          </a:prstGeom>
          <a:noFill/>
          <a:ln w="31750" algn="ctr">
            <a:solidFill>
              <a:srgbClr val="0000FF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0790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/>
              <p:cNvSpPr txBox="1">
                <a:spLocks noChangeArrowheads="1"/>
              </p:cNvSpPr>
              <p:nvPr/>
            </p:nvSpPr>
            <p:spPr bwMode="auto">
              <a:xfrm>
                <a:off x="457201" y="1479550"/>
                <a:ext cx="8269288" cy="5226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457200" indent="-457200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1027113" indent="-455613" algn="ctr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defRPr sz="2800">
                    <a:solidFill>
                      <a:srgbClr val="000000"/>
                    </a:solidFill>
                    <a:latin typeface="+mn-lt"/>
                  </a:defRPr>
                </a:lvl2pPr>
                <a:lvl3pPr marL="13700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666699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712913" indent="-228600" algn="l" rtl="0" fontAlgn="base"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algn="l"/>
                <a:r>
                  <a:rPr lang="en-US" kern="0" dirty="0" smtClean="0"/>
                  <a:t>Interesting Real Data Example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kern="0" dirty="0" smtClean="0"/>
                  <a:t>Genetics (Cancer Research)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kern="0" dirty="0" err="1" smtClean="0"/>
                  <a:t>RNAseq</a:t>
                </a:r>
                <a:r>
                  <a:rPr lang="en-US" kern="0" dirty="0" smtClean="0"/>
                  <a:t> (Next </a:t>
                </a:r>
                <a:r>
                  <a:rPr lang="en-US" kern="0" dirty="0" err="1" smtClean="0"/>
                  <a:t>Gener’n</a:t>
                </a:r>
                <a:r>
                  <a:rPr lang="en-US" kern="0" dirty="0" smtClean="0"/>
                  <a:t> </a:t>
                </a:r>
                <a:r>
                  <a:rPr lang="en-US" kern="0" dirty="0" err="1" smtClean="0"/>
                  <a:t>Sequen’g</a:t>
                </a:r>
                <a:r>
                  <a:rPr lang="en-US" kern="0" dirty="0" smtClean="0"/>
                  <a:t>)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kern="0" dirty="0" smtClean="0"/>
                  <a:t>Deep look at “gene expression”</a:t>
                </a:r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/>
                  <a:t>Gene studied here:    CDKN2A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/>
                  <a:t>Goal:  </a:t>
                </a:r>
                <a:r>
                  <a:rPr lang="en-US" i="1" dirty="0"/>
                  <a:t>Study Alternate Splicing</a:t>
                </a:r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/>
                  <a:t>Sample Size,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𝑛</m:t>
                    </m:r>
                    <m:r>
                      <a:rPr lang="en-US" i="1" dirty="0" smtClean="0">
                        <a:latin typeface="Cambria Math"/>
                      </a:rPr>
                      <m:t> = 180</m:t>
                    </m:r>
                  </m:oMath>
                </a14:m>
                <a:endParaRPr lang="en-US" dirty="0"/>
              </a:p>
              <a:p>
                <a:pPr algn="l">
                  <a:buClrTx/>
                  <a:buSzPct val="100000"/>
                  <a:buFont typeface="Arial" pitchFamily="34" charset="0"/>
                  <a:buChar char="•"/>
                </a:pPr>
                <a:r>
                  <a:rPr lang="en-US" dirty="0"/>
                  <a:t>Dimension,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𝑑</m:t>
                    </m:r>
                    <m:r>
                      <a:rPr lang="en-US" i="1" dirty="0" smtClean="0">
                        <a:latin typeface="Cambria Math"/>
                      </a:rPr>
                      <m:t> = ~1700</m:t>
                    </m:r>
                  </m:oMath>
                </a14:m>
                <a:endParaRPr lang="en-US" dirty="0"/>
              </a:p>
              <a:p>
                <a:pPr marL="0" indent="0" algn="l">
                  <a:buClrTx/>
                  <a:buSzPct val="100000"/>
                </a:pPr>
                <a:endParaRPr lang="en-US" kern="0" dirty="0" smtClean="0"/>
              </a:p>
            </p:txBody>
          </p:sp>
        </mc:Choice>
        <mc:Fallback xmlns="">
          <p:sp>
            <p:nvSpPr>
              <p:cNvPr id="8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1" y="1479550"/>
                <a:ext cx="8269288" cy="5226050"/>
              </a:xfrm>
              <a:prstGeom prst="rect">
                <a:avLst/>
              </a:prstGeom>
              <a:blipFill rotWithShape="1">
                <a:blip r:embed="rId2"/>
                <a:stretch>
                  <a:fillRect l="-1842" t="-1517" b="-44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smtClean="0"/>
              <a:t>Simple</a:t>
            </a:r>
          </a:p>
          <a:p>
            <a:pPr algn="l"/>
            <a:r>
              <a:rPr lang="en-US" kern="0" smtClean="0"/>
              <a:t>1</a:t>
            </a:r>
            <a:r>
              <a:rPr lang="en-US" kern="0" baseline="30000" smtClean="0"/>
              <a:t>st</a:t>
            </a:r>
            <a:endParaRPr lang="en-US" kern="0" smtClean="0"/>
          </a:p>
          <a:p>
            <a:pPr algn="l"/>
            <a:r>
              <a:rPr lang="en-US" kern="0" smtClean="0"/>
              <a:t>View:</a:t>
            </a:r>
          </a:p>
          <a:p>
            <a:pPr algn="l"/>
            <a:r>
              <a:rPr lang="en-US" kern="0" smtClean="0"/>
              <a:t>Curve</a:t>
            </a:r>
          </a:p>
          <a:p>
            <a:pPr algn="l"/>
            <a:r>
              <a:rPr lang="en-US" kern="0" smtClean="0"/>
              <a:t>Overlay</a:t>
            </a:r>
          </a:p>
          <a:p>
            <a:pPr algn="l"/>
            <a:endParaRPr lang="en-US" sz="1800" kern="0" smtClean="0"/>
          </a:p>
          <a:p>
            <a:pPr algn="l"/>
            <a:r>
              <a:rPr lang="en-US" kern="0" smtClean="0"/>
              <a:t>(log</a:t>
            </a:r>
          </a:p>
          <a:p>
            <a:pPr algn="l"/>
            <a:r>
              <a:rPr lang="en-US" kern="0" smtClean="0"/>
              <a:t> scale)</a:t>
            </a:r>
          </a:p>
          <a:p>
            <a:pPr algn="l"/>
            <a:endParaRPr lang="en-US" sz="1400" kern="0" smtClean="0"/>
          </a:p>
          <a:p>
            <a:pPr algn="l"/>
            <a:r>
              <a:rPr lang="en-US" sz="1400" kern="0" smtClean="0"/>
              <a:t>Thanks to</a:t>
            </a:r>
          </a:p>
          <a:p>
            <a:pPr algn="l"/>
            <a:r>
              <a:rPr lang="en-US" sz="1400" kern="0" smtClean="0"/>
              <a:t>Matt Wilkerson</a:t>
            </a:r>
            <a:endParaRPr lang="en-US" sz="1400" kern="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21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endParaRPr lang="en-US" kern="0" dirty="0" smtClean="0"/>
          </a:p>
          <a:p>
            <a:pPr algn="l"/>
            <a:r>
              <a:rPr lang="en-US" kern="0" dirty="0" smtClean="0"/>
              <a:t>Often </a:t>
            </a:r>
          </a:p>
          <a:p>
            <a:pPr algn="l"/>
            <a:r>
              <a:rPr lang="en-US" kern="0" dirty="0" smtClean="0"/>
              <a:t>Useful</a:t>
            </a:r>
          </a:p>
          <a:p>
            <a:pPr algn="l"/>
            <a:r>
              <a:rPr lang="en-US" kern="0" dirty="0" smtClean="0"/>
              <a:t>Population</a:t>
            </a:r>
          </a:p>
          <a:p>
            <a:pPr algn="l"/>
            <a:r>
              <a:rPr lang="en-US" kern="0" dirty="0" smtClean="0"/>
              <a:t>View:</a:t>
            </a:r>
          </a:p>
          <a:p>
            <a:pPr algn="l"/>
            <a:endParaRPr lang="en-US" kern="0" dirty="0" smtClean="0"/>
          </a:p>
          <a:p>
            <a:pPr algn="l"/>
            <a:r>
              <a:rPr lang="en-US" kern="0" dirty="0" smtClean="0">
                <a:solidFill>
                  <a:srgbClr val="FF0000"/>
                </a:solidFill>
              </a:rPr>
              <a:t>PCA</a:t>
            </a:r>
          </a:p>
          <a:p>
            <a:pPr algn="l"/>
            <a:r>
              <a:rPr lang="en-US" kern="0" dirty="0" smtClean="0">
                <a:solidFill>
                  <a:srgbClr val="FF0000"/>
                </a:solidFill>
              </a:rPr>
              <a:t>Scores</a:t>
            </a:r>
          </a:p>
        </p:txBody>
      </p:sp>
    </p:spTree>
    <p:extLst>
      <p:ext uri="{BB962C8B-B14F-4D97-AF65-F5344CB8AC3E}">
        <p14:creationId xmlns:p14="http://schemas.microsoft.com/office/powerpoint/2010/main" val="21333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Suggestion</a:t>
            </a:r>
          </a:p>
          <a:p>
            <a:pPr algn="l"/>
            <a:r>
              <a:rPr lang="en-US" kern="0" dirty="0" smtClean="0"/>
              <a:t>Of</a:t>
            </a:r>
          </a:p>
          <a:p>
            <a:pPr algn="l"/>
            <a:r>
              <a:rPr lang="en-US" kern="0" dirty="0" smtClean="0"/>
              <a:t>Clusters</a:t>
            </a:r>
          </a:p>
          <a:p>
            <a:pPr algn="l"/>
            <a:r>
              <a:rPr lang="en-US" kern="0" dirty="0" smtClean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97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smtClean="0"/>
              <a:t>Suggestion</a:t>
            </a:r>
          </a:p>
          <a:p>
            <a:pPr algn="l"/>
            <a:r>
              <a:rPr lang="en-US" kern="0" smtClean="0"/>
              <a:t>Of</a:t>
            </a:r>
          </a:p>
          <a:p>
            <a:pPr algn="l"/>
            <a:r>
              <a:rPr lang="en-US" kern="0" smtClean="0"/>
              <a:t>Clusters</a:t>
            </a:r>
          </a:p>
          <a:p>
            <a:pPr algn="l"/>
            <a:endParaRPr lang="en-US" kern="0" smtClean="0"/>
          </a:p>
          <a:p>
            <a:pPr algn="l"/>
            <a:r>
              <a:rPr lang="en-US" kern="0" smtClean="0"/>
              <a:t>Which </a:t>
            </a:r>
          </a:p>
          <a:p>
            <a:pPr algn="l"/>
            <a:r>
              <a:rPr lang="en-US" kern="0" smtClean="0"/>
              <a:t>Are</a:t>
            </a:r>
          </a:p>
          <a:p>
            <a:pPr algn="l"/>
            <a:r>
              <a:rPr lang="en-US" kern="0" smtClean="0"/>
              <a:t>These?</a:t>
            </a:r>
            <a:endParaRPr lang="en-US" kern="0" dirty="0" smtClean="0"/>
          </a:p>
        </p:txBody>
      </p:sp>
      <p:sp>
        <p:nvSpPr>
          <p:cNvPr id="5" name="Oval 4"/>
          <p:cNvSpPr/>
          <p:nvPr/>
        </p:nvSpPr>
        <p:spPr>
          <a:xfrm>
            <a:off x="4191000" y="1752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48200" y="2133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038600" y="22860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 b="6052"/>
          <a:stretch>
            <a:fillRect/>
          </a:stretch>
        </p:blipFill>
        <p:spPr bwMode="auto">
          <a:xfrm>
            <a:off x="2047875" y="1546225"/>
            <a:ext cx="7096125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endParaRPr lang="en-US" kern="0" smtClean="0"/>
          </a:p>
          <a:p>
            <a:pPr algn="l"/>
            <a:endParaRPr lang="en-US" kern="0" smtClean="0"/>
          </a:p>
          <a:p>
            <a:pPr algn="l"/>
            <a:r>
              <a:rPr lang="en-US" kern="0" smtClean="0"/>
              <a:t>Manually</a:t>
            </a:r>
          </a:p>
          <a:p>
            <a:pPr algn="l"/>
            <a:r>
              <a:rPr lang="en-US" kern="0" smtClean="0"/>
              <a:t>Brush</a:t>
            </a:r>
          </a:p>
          <a:p>
            <a:pPr algn="l"/>
            <a:r>
              <a:rPr lang="en-US" kern="0" smtClean="0"/>
              <a:t>Clusters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3578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546" t="6052" r="8546"/>
          <a:stretch>
            <a:fillRect/>
          </a:stretch>
        </p:blipFill>
        <p:spPr bwMode="auto">
          <a:xfrm>
            <a:off x="2047875" y="1179513"/>
            <a:ext cx="7096125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1" y="121920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Manually</a:t>
            </a:r>
          </a:p>
          <a:p>
            <a:pPr algn="l"/>
            <a:r>
              <a:rPr lang="en-US" kern="0" dirty="0" smtClean="0"/>
              <a:t>Brush</a:t>
            </a:r>
          </a:p>
          <a:p>
            <a:pPr algn="l"/>
            <a:r>
              <a:rPr lang="en-US" kern="0" dirty="0" smtClean="0"/>
              <a:t>Clusters</a:t>
            </a:r>
          </a:p>
          <a:p>
            <a:pPr algn="l"/>
            <a:endParaRPr lang="en-US" sz="2800" kern="0" dirty="0" smtClean="0"/>
          </a:p>
          <a:p>
            <a:pPr algn="l"/>
            <a:r>
              <a:rPr lang="en-US" kern="0" dirty="0" smtClean="0"/>
              <a:t>Clear</a:t>
            </a:r>
          </a:p>
          <a:p>
            <a:pPr algn="l"/>
            <a:r>
              <a:rPr lang="en-US" kern="0" dirty="0" smtClean="0"/>
              <a:t>Alternate</a:t>
            </a:r>
          </a:p>
          <a:p>
            <a:pPr algn="l"/>
            <a:r>
              <a:rPr lang="en-US" kern="0" dirty="0" smtClean="0"/>
              <a:t>Splicing</a:t>
            </a:r>
          </a:p>
        </p:txBody>
      </p:sp>
    </p:spTree>
    <p:extLst>
      <p:ext uri="{BB962C8B-B14F-4D97-AF65-F5344CB8AC3E}">
        <p14:creationId xmlns:p14="http://schemas.microsoft.com/office/powerpoint/2010/main" val="23859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1" y="1479550"/>
            <a:ext cx="82692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 smtClean="0"/>
              <a:t>Consequences of this Visualization:</a:t>
            </a:r>
          </a:p>
          <a:p>
            <a:pPr algn="l">
              <a:buClrTx/>
              <a:buSzPct val="100000"/>
              <a:buFont typeface="Wingdings" pitchFamily="2" charset="2"/>
              <a:buChar char="ü"/>
            </a:pPr>
            <a:r>
              <a:rPr lang="en-US" kern="0" dirty="0" smtClean="0"/>
              <a:t>  Lead to Full Genome Screening Method</a:t>
            </a:r>
          </a:p>
          <a:p>
            <a:pPr marL="0" indent="0">
              <a:buClrTx/>
              <a:buSzPct val="100000"/>
            </a:pPr>
            <a:r>
              <a:rPr lang="en-US" kern="0" dirty="0" err="1" smtClean="0"/>
              <a:t>SigFuge</a:t>
            </a:r>
            <a:endParaRPr lang="en-US" kern="0" dirty="0" smtClean="0"/>
          </a:p>
          <a:p>
            <a:pPr algn="l">
              <a:buClrTx/>
              <a:buSzPct val="100000"/>
              <a:buFont typeface="Wingdings" pitchFamily="2" charset="2"/>
              <a:buChar char="ü"/>
            </a:pPr>
            <a:r>
              <a:rPr lang="en-US" kern="0" dirty="0" smtClean="0"/>
              <a:t>  Important Component:  </a:t>
            </a:r>
            <a:r>
              <a:rPr lang="en-US" u="sng" kern="0" dirty="0" err="1" smtClean="0"/>
              <a:t>SigClust</a:t>
            </a:r>
            <a:endParaRPr lang="en-US" u="sng" kern="0" dirty="0" smtClean="0"/>
          </a:p>
          <a:p>
            <a:pPr marL="0" indent="0">
              <a:buClrTx/>
              <a:buSzPct val="100000"/>
            </a:pPr>
            <a:r>
              <a:rPr lang="en-US" kern="0" dirty="0" smtClean="0"/>
              <a:t>(Which Clusters are </a:t>
            </a:r>
            <a:r>
              <a:rPr lang="en-US" i="1" kern="0" dirty="0" smtClean="0"/>
              <a:t>Really There</a:t>
            </a:r>
            <a:r>
              <a:rPr lang="en-US" kern="0" dirty="0" smtClean="0"/>
              <a:t>?)</a:t>
            </a:r>
          </a:p>
          <a:p>
            <a:pPr algn="l">
              <a:buClrTx/>
              <a:buSzPct val="100000"/>
              <a:buFont typeface="Wingdings" pitchFamily="2" charset="2"/>
              <a:buChar char="ü"/>
            </a:pPr>
            <a:r>
              <a:rPr lang="en-US" kern="0" dirty="0" smtClean="0"/>
              <a:t>   Found New Splices</a:t>
            </a:r>
          </a:p>
          <a:p>
            <a:pPr marL="0" indent="0">
              <a:buClrTx/>
              <a:buSzPct val="100000"/>
            </a:pPr>
            <a:r>
              <a:rPr lang="en-US" kern="0" dirty="0" smtClean="0"/>
              <a:t>(Now Been Biologically Verified)</a:t>
            </a:r>
          </a:p>
          <a:p>
            <a:pPr algn="l"/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76625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Context:  Single Data Set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Fun Example: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Spanish Male Mortality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35569" y="5029200"/>
            <a:ext cx="5794031" cy="1504951"/>
            <a:chOff x="2435569" y="5029200"/>
            <a:chExt cx="5794031" cy="1504951"/>
          </a:xfrm>
        </p:grpSpPr>
        <p:sp>
          <p:nvSpPr>
            <p:cNvPr id="3" name="TextBox 2"/>
            <p:cNvSpPr txBox="1"/>
            <p:nvPr/>
          </p:nvSpPr>
          <p:spPr>
            <a:xfrm>
              <a:off x="2435569" y="5341203"/>
              <a:ext cx="4113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800" dirty="0">
                  <a:solidFill>
                    <a:srgbClr val="000000"/>
                  </a:solidFill>
                </a:rPr>
                <a:t>Thanks to:   </a:t>
              </a:r>
              <a:r>
                <a:rPr lang="es-ES" altLang="en-US" sz="1800" dirty="0">
                  <a:solidFill>
                    <a:srgbClr val="000000"/>
                  </a:solidFill>
                </a:rPr>
                <a:t>Andrés M. Alonso</a:t>
              </a:r>
            </a:p>
            <a:p>
              <a:r>
                <a:rPr lang="es-ES" altLang="en-US" sz="1800" dirty="0">
                  <a:solidFill>
                    <a:srgbClr val="000000"/>
                  </a:solidFill>
                </a:rPr>
                <a:t>		U. Carlos III, </a:t>
              </a:r>
              <a:r>
                <a:rPr lang="es-ES" altLang="en-US" sz="1800" dirty="0" smtClean="0">
                  <a:solidFill>
                    <a:srgbClr val="000000"/>
                  </a:solidFill>
                </a:rPr>
                <a:t>Madrid</a:t>
              </a:r>
              <a:endParaRPr lang="es-ES" altLang="en-US" sz="1800" dirty="0">
                <a:solidFill>
                  <a:srgbClr val="000000"/>
                </a:solidFill>
              </a:endParaRPr>
            </a:p>
          </p:txBody>
        </p:sp>
        <p:pic>
          <p:nvPicPr>
            <p:cNvPr id="417794" name="Picture 2" descr="http://www.est.uc3m.es/seminarios/photos/AndresAlons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5029200"/>
              <a:ext cx="1143000" cy="1504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40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High Dimension, Low Sample Size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3" descr="BladderProstateRectumRawCT.JPG"/>
          <p:cNvPicPr>
            <a:picLocks noChangeAspect="1"/>
          </p:cNvPicPr>
          <p:nvPr/>
        </p:nvPicPr>
        <p:blipFill>
          <a:blip r:embed="rId3" cstate="print"/>
          <a:srcRect l="1566" t="17091" r="1566" b="17091"/>
          <a:stretch>
            <a:fillRect/>
          </a:stretch>
        </p:blipFill>
        <p:spPr bwMode="auto">
          <a:xfrm>
            <a:off x="5833537" y="3733800"/>
            <a:ext cx="3310464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358" y="3789045"/>
            <a:ext cx="2291715" cy="2383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58" y="3425190"/>
            <a:ext cx="2260283" cy="30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Context:  Single Data Set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Fun Example: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Spanish Male Mortality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Data Objects: </a:t>
            </a:r>
          </a:p>
          <a:p>
            <a:pPr marL="0" indent="0"/>
            <a:r>
              <a:rPr lang="en-US" altLang="en-US" dirty="0" smtClean="0">
                <a:solidFill>
                  <a:srgbClr val="0000FF"/>
                </a:solidFill>
              </a:rPr>
              <a:t>Mortality(age) = log(# of age died / # age)</a:t>
            </a:r>
          </a:p>
          <a:p>
            <a:pPr marL="0" indent="0" algn="l"/>
            <a:endParaRPr lang="en-US" altLang="en-US" dirty="0">
              <a:solidFill>
                <a:srgbClr val="FF0000"/>
              </a:solidFill>
            </a:endParaRPr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3124200" y="2655277"/>
            <a:ext cx="4343400" cy="23622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479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PCA Data Exploration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Context:  Single Data Set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Fun Example: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Spanish Male Mortality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Data Objects: </a:t>
            </a:r>
          </a:p>
          <a:p>
            <a:pPr marL="0" indent="0"/>
            <a:r>
              <a:rPr lang="en-US" altLang="en-US" dirty="0" smtClean="0">
                <a:solidFill>
                  <a:srgbClr val="0000FF"/>
                </a:solidFill>
              </a:rPr>
              <a:t>Mortality(age) = log(# of age died / # age)</a:t>
            </a:r>
          </a:p>
          <a:p>
            <a:pPr marL="0" indent="0"/>
            <a:r>
              <a:rPr lang="en-US" altLang="en-US" dirty="0" smtClean="0">
                <a:solidFill>
                  <a:srgbClr val="FF0000"/>
                </a:solidFill>
              </a:rPr>
              <a:t>Over years (1908 - 2002)</a:t>
            </a:r>
          </a:p>
          <a:p>
            <a:pPr marL="0" indent="0" algn="l"/>
            <a:endParaRPr lang="en-US" altLang="en-US" dirty="0">
              <a:solidFill>
                <a:srgbClr val="FF0000"/>
              </a:solidFill>
            </a:endParaRPr>
          </a:p>
          <a:p>
            <a:pPr marL="0" indent="0" algn="l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16200000">
            <a:off x="7772400" y="3124200"/>
            <a:ext cx="381000" cy="1752600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 bwMode="auto">
          <a:xfrm flipH="1">
            <a:off x="3886200" y="4191000"/>
            <a:ext cx="4076700" cy="13716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22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52400" y="1676400"/>
            <a:ext cx="25146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Conventional</a:t>
            </a:r>
          </a:p>
          <a:p>
            <a:r>
              <a:rPr lang="en-US" sz="2800" dirty="0">
                <a:solidFill>
                  <a:srgbClr val="000000"/>
                </a:solidFill>
              </a:rPr>
              <a:t>Coloring: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Rotate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Through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 (7) Colors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Hard to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See Time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Structure</a:t>
            </a: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1676400"/>
            <a:ext cx="25146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Improved</a:t>
            </a:r>
          </a:p>
          <a:p>
            <a:r>
              <a:rPr lang="en-US" sz="2800" dirty="0">
                <a:solidFill>
                  <a:srgbClr val="000000"/>
                </a:solidFill>
              </a:rPr>
              <a:t>Coloring: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Rainbow</a:t>
            </a:r>
          </a:p>
          <a:p>
            <a:r>
              <a:rPr lang="en-US" sz="2800" dirty="0">
                <a:solidFill>
                  <a:srgbClr val="000000"/>
                </a:solidFill>
              </a:rPr>
              <a:t>Representing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Year: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FF00FF"/>
                </a:solidFill>
              </a:rPr>
              <a:t>Magenta</a:t>
            </a:r>
          </a:p>
          <a:p>
            <a:r>
              <a:rPr lang="en-US" sz="2800" dirty="0">
                <a:solidFill>
                  <a:srgbClr val="FF00FF"/>
                </a:solidFill>
              </a:rPr>
              <a:t>    =  1908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Red  =  2002</a:t>
            </a:r>
          </a:p>
        </p:txBody>
      </p:sp>
    </p:spTree>
    <p:extLst>
      <p:ext uri="{BB962C8B-B14F-4D97-AF65-F5344CB8AC3E}">
        <p14:creationId xmlns:p14="http://schemas.microsoft.com/office/powerpoint/2010/main" val="197505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t="18461" r="7153" b="2417"/>
          <a:stretch/>
        </p:blipFill>
        <p:spPr bwMode="auto">
          <a:xfrm>
            <a:off x="2590800" y="990600"/>
            <a:ext cx="621792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1" y="1219200"/>
            <a:ext cx="2971800" cy="54102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 Code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(Years)</a:t>
            </a: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7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33066" y="1894344"/>
            <a:ext cx="2514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Find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Population Center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(Mean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Vector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676400"/>
            <a:ext cx="25146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Blips Appear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At Decades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Since Ages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Not Precise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(in Spain)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Reported as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“about 50”,</a:t>
            </a:r>
          </a:p>
          <a:p>
            <a:r>
              <a:rPr lang="en-US" sz="2800" dirty="0">
                <a:solidFill>
                  <a:srgbClr val="000000"/>
                </a:solidFill>
              </a:rPr>
              <a:t>Etc.</a:t>
            </a:r>
          </a:p>
        </p:txBody>
      </p:sp>
      <p:cxnSp>
        <p:nvCxnSpPr>
          <p:cNvPr id="5" name="Straight Arrow Connector 10"/>
          <p:cNvCxnSpPr>
            <a:cxnSpLocks noChangeShapeType="1"/>
          </p:cNvCxnSpPr>
          <p:nvPr/>
        </p:nvCxnSpPr>
        <p:spPr bwMode="auto">
          <a:xfrm>
            <a:off x="2057400" y="2438400"/>
            <a:ext cx="3581400" cy="11430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" name="Straight Arrow Connector 7"/>
          <p:cNvCxnSpPr>
            <a:cxnSpLocks noChangeShapeType="1"/>
          </p:cNvCxnSpPr>
          <p:nvPr/>
        </p:nvCxnSpPr>
        <p:spPr bwMode="auto">
          <a:xfrm>
            <a:off x="2057400" y="2438400"/>
            <a:ext cx="2971800" cy="150663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33127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902559"/>
            <a:ext cx="2514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Mean</a:t>
            </a:r>
          </a:p>
          <a:p>
            <a:r>
              <a:rPr lang="en-US" sz="2800" dirty="0">
                <a:solidFill>
                  <a:srgbClr val="000000"/>
                </a:solidFill>
              </a:rPr>
              <a:t>Residual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View </a:t>
            </a:r>
            <a:r>
              <a:rPr lang="en-US" sz="2800" dirty="0">
                <a:solidFill>
                  <a:srgbClr val="000000"/>
                </a:solidFill>
              </a:rPr>
              <a:t>of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Shifting Data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To </a:t>
            </a:r>
            <a:r>
              <a:rPr lang="en-US" sz="2800" dirty="0" smtClean="0">
                <a:solidFill>
                  <a:srgbClr val="000000"/>
                </a:solidFill>
              </a:rPr>
              <a:t>Origin</a:t>
            </a:r>
          </a:p>
        </p:txBody>
      </p:sp>
    </p:spTree>
    <p:extLst>
      <p:ext uri="{BB962C8B-B14F-4D97-AF65-F5344CB8AC3E}">
        <p14:creationId xmlns:p14="http://schemas.microsoft.com/office/powerpoint/2010/main" val="244279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902559"/>
            <a:ext cx="25146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Shows: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Main Age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Effects in</a:t>
            </a:r>
          </a:p>
          <a:p>
            <a:r>
              <a:rPr lang="en-US" sz="2800" dirty="0">
                <a:solidFill>
                  <a:srgbClr val="000000"/>
                </a:solidFill>
              </a:rPr>
              <a:t>Mean, Not</a:t>
            </a:r>
          </a:p>
          <a:p>
            <a:r>
              <a:rPr lang="en-US" sz="2800" dirty="0">
                <a:solidFill>
                  <a:srgbClr val="000000"/>
                </a:solidFill>
              </a:rPr>
              <a:t>Variation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About Mean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8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676400"/>
            <a:ext cx="2514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Projections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Onto PC1</a:t>
            </a:r>
          </a:p>
          <a:p>
            <a:r>
              <a:rPr lang="en-US" sz="2800" dirty="0">
                <a:solidFill>
                  <a:srgbClr val="000000"/>
                </a:solidFill>
              </a:rPr>
              <a:t>Direction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Main Mode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Of Variation:</a:t>
            </a:r>
          </a:p>
          <a:p>
            <a:r>
              <a:rPr lang="en-US" sz="2800" dirty="0">
                <a:solidFill>
                  <a:srgbClr val="000000"/>
                </a:solidFill>
              </a:rPr>
              <a:t>Constant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Across 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2052935"/>
            <a:ext cx="39624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Loading Vector x Scores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Data Lie in (Curved) Manifold</a:t>
            </a:r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352800"/>
            <a:ext cx="2746375" cy="3070225"/>
          </a:xfrm>
        </p:spPr>
      </p:pic>
      <p:pic>
        <p:nvPicPr>
          <p:cNvPr id="4" name="Picture 4" descr="BladderProstateRectumHandSegment.JPG"/>
          <p:cNvPicPr>
            <a:picLocks noChangeAspect="1"/>
          </p:cNvPicPr>
          <p:nvPr/>
        </p:nvPicPr>
        <p:blipFill>
          <a:blip r:embed="rId4" cstate="print"/>
          <a:srcRect l="34454" t="18517" r="1566" b="7121"/>
          <a:stretch>
            <a:fillRect/>
          </a:stretch>
        </p:blipFill>
        <p:spPr bwMode="auto">
          <a:xfrm>
            <a:off x="228600" y="3352800"/>
            <a:ext cx="238508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10620" t="22137" r="8850" b="9488"/>
          <a:stretch>
            <a:fillRect/>
          </a:stretch>
        </p:blipFill>
        <p:spPr bwMode="auto">
          <a:xfrm>
            <a:off x="6172200" y="3505200"/>
            <a:ext cx="3004480" cy="285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676400"/>
            <a:ext cx="2514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Shows </a:t>
            </a:r>
            <a:r>
              <a:rPr lang="en-US" sz="2800" i="1" dirty="0">
                <a:solidFill>
                  <a:srgbClr val="000000"/>
                </a:solidFill>
              </a:rPr>
              <a:t>Major</a:t>
            </a:r>
          </a:p>
          <a:p>
            <a:r>
              <a:rPr lang="en-US" sz="2800" dirty="0">
                <a:solidFill>
                  <a:srgbClr val="000000"/>
                </a:solidFill>
              </a:rPr>
              <a:t>Improvement</a:t>
            </a:r>
          </a:p>
          <a:p>
            <a:r>
              <a:rPr lang="en-US" sz="2800" dirty="0">
                <a:solidFill>
                  <a:srgbClr val="000000"/>
                </a:solidFill>
              </a:rPr>
              <a:t>Over Time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(medical technology,</a:t>
            </a:r>
          </a:p>
          <a:p>
            <a:r>
              <a:rPr lang="en-US" sz="2800" dirty="0">
                <a:solidFill>
                  <a:srgbClr val="000000"/>
                </a:solidFill>
              </a:rPr>
              <a:t>etc</a:t>
            </a:r>
            <a:r>
              <a:rPr lang="en-US" sz="2800" dirty="0" smtClean="0">
                <a:solidFill>
                  <a:srgbClr val="000000"/>
                </a:solidFill>
              </a:rPr>
              <a:t>.)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676400"/>
            <a:ext cx="25146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Shows </a:t>
            </a:r>
            <a:r>
              <a:rPr lang="en-US" sz="2800" i="1" dirty="0">
                <a:solidFill>
                  <a:srgbClr val="000000"/>
                </a:solidFill>
              </a:rPr>
              <a:t>Major</a:t>
            </a:r>
          </a:p>
          <a:p>
            <a:r>
              <a:rPr lang="en-US" sz="2800" dirty="0">
                <a:solidFill>
                  <a:srgbClr val="000000"/>
                </a:solidFill>
              </a:rPr>
              <a:t>Improvement</a:t>
            </a:r>
          </a:p>
          <a:p>
            <a:r>
              <a:rPr lang="en-US" sz="2800" dirty="0">
                <a:solidFill>
                  <a:srgbClr val="000000"/>
                </a:solidFill>
              </a:rPr>
              <a:t>Over Time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(medical </a:t>
            </a:r>
            <a:r>
              <a:rPr lang="en-US" sz="2800" dirty="0" smtClean="0">
                <a:solidFill>
                  <a:srgbClr val="000000"/>
                </a:solidFill>
              </a:rPr>
              <a:t>technology</a:t>
            </a:r>
            <a:r>
              <a:rPr lang="en-US" sz="2800" dirty="0">
                <a:solidFill>
                  <a:srgbClr val="000000"/>
                </a:solidFill>
              </a:rPr>
              <a:t>,</a:t>
            </a:r>
          </a:p>
          <a:p>
            <a:r>
              <a:rPr lang="en-US" sz="2800" dirty="0">
                <a:solidFill>
                  <a:srgbClr val="000000"/>
                </a:solidFill>
              </a:rPr>
              <a:t>etc.)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And Change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In Age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Rounding Blips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590800" y="4648200"/>
            <a:ext cx="2971800" cy="15240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257800" y="1752600"/>
            <a:ext cx="2754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Mode of Variation: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All Up vs. All Down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0" y="1676400"/>
            <a:ext cx="2819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Corresponding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PC 1 </a:t>
            </a:r>
            <a:r>
              <a:rPr lang="en-US" sz="2800" dirty="0">
                <a:solidFill>
                  <a:srgbClr val="FF0000"/>
                </a:solidFill>
              </a:rPr>
              <a:t>Scores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Again Shows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Overall</a:t>
            </a:r>
          </a:p>
          <a:p>
            <a:r>
              <a:rPr lang="en-US" sz="2800" dirty="0">
                <a:solidFill>
                  <a:srgbClr val="000000"/>
                </a:solidFill>
              </a:rPr>
              <a:t>Improvement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8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0" y="1676400"/>
            <a:ext cx="28194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Corresponding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PC 1 </a:t>
            </a:r>
            <a:r>
              <a:rPr lang="en-US" sz="2800" dirty="0">
                <a:solidFill>
                  <a:srgbClr val="FF0000"/>
                </a:solidFill>
              </a:rPr>
              <a:t>Scores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Again Shows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Overall</a:t>
            </a:r>
          </a:p>
          <a:p>
            <a:r>
              <a:rPr lang="en-US" sz="2800" dirty="0">
                <a:solidFill>
                  <a:srgbClr val="000000"/>
                </a:solidFill>
              </a:rPr>
              <a:t>Improvement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FF00FF"/>
                </a:solidFill>
              </a:rPr>
              <a:t>High Mortality</a:t>
            </a:r>
          </a:p>
          <a:p>
            <a:r>
              <a:rPr lang="en-US" sz="2800" dirty="0">
                <a:solidFill>
                  <a:srgbClr val="FF00FF"/>
                </a:solidFill>
              </a:rPr>
              <a:t>Early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9"/>
          <p:cNvCxnSpPr>
            <a:cxnSpLocks noChangeShapeType="1"/>
          </p:cNvCxnSpPr>
          <p:nvPr/>
        </p:nvCxnSpPr>
        <p:spPr bwMode="auto">
          <a:xfrm flipV="1">
            <a:off x="1066800" y="3886200"/>
            <a:ext cx="5715000" cy="1447800"/>
          </a:xfrm>
          <a:prstGeom prst="straightConnector1">
            <a:avLst/>
          </a:prstGeom>
          <a:noFill/>
          <a:ln w="19050" algn="ctr">
            <a:solidFill>
              <a:srgbClr val="FF00FF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5438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0" y="1676400"/>
            <a:ext cx="2819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Corresponding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PC 1 </a:t>
            </a:r>
            <a:r>
              <a:rPr lang="en-US" sz="2800" dirty="0">
                <a:solidFill>
                  <a:srgbClr val="FF0000"/>
                </a:solidFill>
              </a:rPr>
              <a:t>Scores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Again Shows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Overall</a:t>
            </a:r>
          </a:p>
          <a:p>
            <a:r>
              <a:rPr lang="en-US" sz="2800" dirty="0">
                <a:solidFill>
                  <a:srgbClr val="000000"/>
                </a:solidFill>
              </a:rPr>
              <a:t>Improvement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FF00FF"/>
                </a:solidFill>
              </a:rPr>
              <a:t>High Mortality</a:t>
            </a:r>
          </a:p>
          <a:p>
            <a:r>
              <a:rPr lang="en-US" sz="2800" dirty="0">
                <a:solidFill>
                  <a:srgbClr val="FF00FF"/>
                </a:solidFill>
              </a:rPr>
              <a:t>Early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Lower Later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9"/>
          <p:cNvCxnSpPr>
            <a:cxnSpLocks noChangeShapeType="1"/>
          </p:cNvCxnSpPr>
          <p:nvPr/>
        </p:nvCxnSpPr>
        <p:spPr bwMode="auto">
          <a:xfrm flipV="1">
            <a:off x="1066800" y="3886200"/>
            <a:ext cx="5715000" cy="1447800"/>
          </a:xfrm>
          <a:prstGeom prst="straightConnector1">
            <a:avLst/>
          </a:prstGeom>
          <a:noFill/>
          <a:ln w="19050" algn="ctr">
            <a:solidFill>
              <a:srgbClr val="FF00FF"/>
            </a:solidFill>
            <a:round/>
            <a:headEnd/>
            <a:tailEnd type="arrow" w="med" len="med"/>
          </a:ln>
        </p:spPr>
      </p:cxnSp>
      <p:cxnSp>
        <p:nvCxnSpPr>
          <p:cNvPr id="6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1219200" y="4495800"/>
            <a:ext cx="2743200" cy="7620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grpSp>
        <p:nvGrpSpPr>
          <p:cNvPr id="7" name="Group 6"/>
          <p:cNvGrpSpPr/>
          <p:nvPr/>
        </p:nvGrpSpPr>
        <p:grpSpPr>
          <a:xfrm>
            <a:off x="3924300" y="5410200"/>
            <a:ext cx="3973973" cy="1375549"/>
            <a:chOff x="3924300" y="5410200"/>
            <a:chExt cx="3973973" cy="1375549"/>
          </a:xfrm>
        </p:grpSpPr>
        <p:sp>
          <p:nvSpPr>
            <p:cNvPr id="8" name="TextBox 7"/>
            <p:cNvSpPr txBox="1"/>
            <p:nvPr/>
          </p:nvSpPr>
          <p:spPr>
            <a:xfrm>
              <a:off x="3924300" y="6324084"/>
              <a:ext cx="3973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Transformation Fairly Rapid</a:t>
              </a:r>
              <a:endParaRPr lang="en-US" sz="24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924300" y="5410200"/>
              <a:ext cx="1181100" cy="1144716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13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447800"/>
            <a:ext cx="2514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Outliers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1918 Global</a:t>
            </a:r>
          </a:p>
          <a:p>
            <a:r>
              <a:rPr lang="en-US" sz="2800" dirty="0">
                <a:solidFill>
                  <a:srgbClr val="000000"/>
                </a:solidFill>
              </a:rPr>
              <a:t>Flu Pandemic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1936-1939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Spanish</a:t>
            </a:r>
          </a:p>
          <a:p>
            <a:r>
              <a:rPr lang="en-US" sz="2800" dirty="0">
                <a:solidFill>
                  <a:srgbClr val="000000"/>
                </a:solidFill>
              </a:rPr>
              <a:t>Civil War</a:t>
            </a:r>
          </a:p>
        </p:txBody>
      </p:sp>
      <p:cxnSp>
        <p:nvCxnSpPr>
          <p:cNvPr id="5" name="Straight Arrow Connector 5"/>
          <p:cNvCxnSpPr>
            <a:cxnSpLocks noChangeShapeType="1"/>
          </p:cNvCxnSpPr>
          <p:nvPr/>
        </p:nvCxnSpPr>
        <p:spPr bwMode="auto">
          <a:xfrm>
            <a:off x="2286000" y="2590800"/>
            <a:ext cx="5638800" cy="1219200"/>
          </a:xfrm>
          <a:prstGeom prst="straightConnector1">
            <a:avLst/>
          </a:prstGeom>
          <a:noFill/>
          <a:ln w="19050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6" name="Straight Arrow Connector 8"/>
          <p:cNvCxnSpPr>
            <a:cxnSpLocks noChangeShapeType="1"/>
          </p:cNvCxnSpPr>
          <p:nvPr/>
        </p:nvCxnSpPr>
        <p:spPr bwMode="auto">
          <a:xfrm flipV="1">
            <a:off x="1752600" y="3733800"/>
            <a:ext cx="5257800" cy="1828800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0798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644650"/>
            <a:ext cx="2819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Projections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Onto PC2</a:t>
            </a:r>
          </a:p>
          <a:p>
            <a:r>
              <a:rPr lang="en-US" sz="2800" dirty="0">
                <a:solidFill>
                  <a:srgbClr val="000000"/>
                </a:solidFill>
              </a:rPr>
              <a:t>Direction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5177135"/>
            <a:ext cx="39624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Loading Vector x Scores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644650"/>
            <a:ext cx="2819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Projections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Onto PC2</a:t>
            </a:r>
          </a:p>
          <a:p>
            <a:r>
              <a:rPr lang="en-US" sz="2800" dirty="0">
                <a:solidFill>
                  <a:srgbClr val="000000"/>
                </a:solidFill>
              </a:rPr>
              <a:t>Direction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2nd Mode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Of Variation:</a:t>
            </a:r>
          </a:p>
          <a:p>
            <a:r>
              <a:rPr lang="en-US" sz="2800" dirty="0">
                <a:solidFill>
                  <a:srgbClr val="000000"/>
                </a:solidFill>
              </a:rPr>
              <a:t>Difference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Between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20-45 &amp; Rest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581400" y="3581400"/>
            <a:ext cx="762000" cy="163740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4343400" y="3581400"/>
            <a:ext cx="1447800" cy="160020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10800000" flipV="1">
            <a:off x="1143000" y="5181600"/>
            <a:ext cx="3200400" cy="91440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6891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52400" y="1676400"/>
            <a:ext cx="2514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Explain Using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PC 2 </a:t>
            </a:r>
            <a:r>
              <a:rPr lang="en-US" sz="2800" dirty="0">
                <a:solidFill>
                  <a:srgbClr val="FF0000"/>
                </a:solidFill>
              </a:rPr>
              <a:t>Scores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52400" y="1676400"/>
            <a:ext cx="2514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Explain Using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PC 2 Scores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Pandemic Hit Relatively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Hardest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V="1">
            <a:off x="1905000" y="3810000"/>
            <a:ext cx="6019800" cy="1143000"/>
          </a:xfrm>
          <a:prstGeom prst="straightConnector1">
            <a:avLst/>
          </a:prstGeom>
          <a:noFill/>
          <a:ln w="19050" algn="ctr">
            <a:solidFill>
              <a:srgbClr val="7030A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0517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Data Lie in (Curved) Manifold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Important General Development: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b="1" dirty="0" smtClean="0"/>
              <a:t>Backwards PCA</a:t>
            </a:r>
            <a:endParaRPr lang="en-US" b="1" dirty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69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6"/>
          <p:cNvCxnSpPr>
            <a:cxnSpLocks noChangeShapeType="1"/>
          </p:cNvCxnSpPr>
          <p:nvPr/>
        </p:nvCxnSpPr>
        <p:spPr bwMode="auto">
          <a:xfrm flipV="1">
            <a:off x="1524000" y="3733800"/>
            <a:ext cx="5867400" cy="80010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52400" y="1668462"/>
            <a:ext cx="2514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Explain Using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PC 2 Scores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Spanish </a:t>
            </a:r>
            <a:r>
              <a:rPr lang="en-US" sz="2800" dirty="0">
                <a:solidFill>
                  <a:srgbClr val="000000"/>
                </a:solidFill>
              </a:rPr>
              <a:t>Civil War Hit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Hardest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Steady</a:t>
            </a:r>
          </a:p>
          <a:p>
            <a:r>
              <a:rPr lang="en-US" sz="2800" dirty="0">
                <a:solidFill>
                  <a:srgbClr val="000000"/>
                </a:solidFill>
              </a:rPr>
              <a:t>Improvement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To mid-50s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9"/>
          <p:cNvCxnSpPr>
            <a:cxnSpLocks noChangeShapeType="1"/>
          </p:cNvCxnSpPr>
          <p:nvPr/>
        </p:nvCxnSpPr>
        <p:spPr bwMode="auto">
          <a:xfrm flipV="1">
            <a:off x="1828800" y="3657600"/>
            <a:ext cx="1295400" cy="2438400"/>
          </a:xfrm>
          <a:prstGeom prst="straightConnector1">
            <a:avLst/>
          </a:prstGeom>
          <a:noFill/>
          <a:ln w="19050" algn="ctr">
            <a:solidFill>
              <a:srgbClr val="00FF99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1275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644650"/>
            <a:ext cx="25146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Explain Using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PC 2 Scores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Increasing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Automotive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Death </a:t>
            </a:r>
            <a:r>
              <a:rPr lang="en-US" sz="2800" dirty="0" smtClean="0">
                <a:solidFill>
                  <a:srgbClr val="000000"/>
                </a:solidFill>
              </a:rPr>
              <a:t>Rate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Corner Finally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Turned by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Safer Cars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&amp; </a:t>
            </a:r>
            <a:r>
              <a:rPr lang="en-US" sz="2800" dirty="0" smtClean="0">
                <a:solidFill>
                  <a:srgbClr val="000000"/>
                </a:solidFill>
              </a:rPr>
              <a:t>Roads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6"/>
          <p:cNvCxnSpPr>
            <a:cxnSpLocks noChangeShapeType="1"/>
          </p:cNvCxnSpPr>
          <p:nvPr/>
        </p:nvCxnSpPr>
        <p:spPr bwMode="auto">
          <a:xfrm flipV="1">
            <a:off x="2057400" y="3505200"/>
            <a:ext cx="3581400" cy="555496"/>
          </a:xfrm>
          <a:prstGeom prst="straightConnector1">
            <a:avLst/>
          </a:prstGeom>
          <a:noFill/>
          <a:ln w="190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V="1">
            <a:off x="1600200" y="3429000"/>
            <a:ext cx="4724400" cy="27432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98919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52400" y="3292257"/>
            <a:ext cx="2514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Future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Swings?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Texting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    &amp;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Driving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   ???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613" y="1027113"/>
            <a:ext cx="7545387" cy="58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721108"/>
            <a:ext cx="2514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Scatterplot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Matrix View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Scores</a:t>
            </a:r>
            <a:r>
              <a:rPr lang="en-US" sz="2800" dirty="0">
                <a:solidFill>
                  <a:srgbClr val="000000"/>
                </a:solidFill>
              </a:rPr>
              <a:t> Plot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Connecting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Lines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Highlight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Time Order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613" y="1027113"/>
            <a:ext cx="7545387" cy="58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721108"/>
            <a:ext cx="25146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Scatterplot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Matrix View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Scores</a:t>
            </a:r>
            <a:r>
              <a:rPr lang="en-US" sz="2800" dirty="0">
                <a:solidFill>
                  <a:srgbClr val="000000"/>
                </a:solidFill>
              </a:rPr>
              <a:t> Plot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Common 1</a:t>
            </a:r>
            <a:r>
              <a:rPr lang="en-US" sz="2800" baseline="30000" dirty="0" smtClean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 Graphic in Exploratory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Analysis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6248400"/>
            <a:ext cx="8217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Reveals </a:t>
            </a:r>
            <a:r>
              <a:rPr lang="en-US" sz="3200" u="sng" dirty="0" smtClean="0">
                <a:solidFill>
                  <a:srgbClr val="000000"/>
                </a:solidFill>
              </a:rPr>
              <a:t>Relationships</a:t>
            </a:r>
            <a:r>
              <a:rPr lang="en-US" sz="3200" dirty="0" smtClean="0">
                <a:solidFill>
                  <a:srgbClr val="000000"/>
                </a:solidFill>
              </a:rPr>
              <a:t> Between Data Objects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Exploration of Spanish Mortality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24" y="1032061"/>
            <a:ext cx="7546076" cy="58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644650"/>
            <a:ext cx="28194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Common </a:t>
            </a:r>
            <a:r>
              <a:rPr lang="en-US" sz="2800" dirty="0" smtClean="0">
                <a:solidFill>
                  <a:srgbClr val="000000"/>
                </a:solidFill>
              </a:rPr>
              <a:t>2</a:t>
            </a:r>
            <a:r>
              <a:rPr lang="en-US" sz="2800" baseline="30000" dirty="0" smtClean="0">
                <a:solidFill>
                  <a:srgbClr val="000000"/>
                </a:solidFill>
              </a:rPr>
              <a:t>nd</a:t>
            </a:r>
            <a:r>
              <a:rPr lang="en-US" sz="2800" dirty="0" smtClean="0">
                <a:solidFill>
                  <a:srgbClr val="000000"/>
                </a:solidFill>
              </a:rPr>
              <a:t>   </a:t>
            </a:r>
            <a:r>
              <a:rPr lang="en-US" sz="2800" dirty="0">
                <a:solidFill>
                  <a:srgbClr val="000000"/>
                </a:solidFill>
              </a:rPr>
              <a:t>Graphic in Exploratory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Analysis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Shows </a:t>
            </a:r>
          </a:p>
          <a:p>
            <a:r>
              <a:rPr lang="en-US" sz="2800" u="sng" dirty="0" smtClean="0">
                <a:solidFill>
                  <a:srgbClr val="000000"/>
                </a:solidFill>
              </a:rPr>
              <a:t>Driver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Of PC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Direction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Via Vector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Entries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2209800"/>
            <a:ext cx="23079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Loadings Plot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371600" y="2971800"/>
            <a:ext cx="1600200" cy="32766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71600" y="3945030"/>
            <a:ext cx="2438400" cy="230337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371600" y="3276600"/>
            <a:ext cx="6019800" cy="29718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1451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Explore &amp; Quantify </a:t>
            </a:r>
            <a:r>
              <a:rPr lang="en-US" altLang="en-US" u="sng" dirty="0" smtClean="0"/>
              <a:t>Variation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In spirit of PCA</a:t>
            </a:r>
          </a:p>
          <a:p>
            <a:pPr marL="0" indent="0" algn="l"/>
            <a:r>
              <a:rPr lang="en-US" altLang="en-US" dirty="0"/>
              <a:t>	</a:t>
            </a:r>
            <a:r>
              <a:rPr lang="en-US" altLang="en-US" dirty="0" smtClean="0"/>
              <a:t>(Principal Component Analysis)</a:t>
            </a:r>
          </a:p>
          <a:p>
            <a:pPr marL="0" indent="0" algn="l"/>
            <a:r>
              <a:rPr lang="en-US" altLang="en-US" dirty="0" smtClean="0"/>
              <a:t>For 2+ Data Blocks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2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39736"/>
            <a:ext cx="7148513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Explore &amp; Quantify </a:t>
            </a:r>
            <a:r>
              <a:rPr lang="en-US" altLang="en-US" u="sng" dirty="0" smtClean="0"/>
              <a:t>Variation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Through </a:t>
            </a:r>
            <a:r>
              <a:rPr lang="en-US" altLang="en-US" dirty="0" smtClean="0">
                <a:solidFill>
                  <a:srgbClr val="0000FF"/>
                </a:solidFill>
              </a:rPr>
              <a:t>Joint Variation</a:t>
            </a:r>
          </a:p>
          <a:p>
            <a:pPr marL="0" indent="0" algn="l"/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smtClean="0">
                <a:solidFill>
                  <a:srgbClr val="0000FF"/>
                </a:solidFill>
              </a:rPr>
              <a:t>  via </a:t>
            </a:r>
            <a:r>
              <a:rPr lang="en-US" altLang="en-US" u="sng" dirty="0" smtClean="0">
                <a:solidFill>
                  <a:srgbClr val="0000FF"/>
                </a:solidFill>
              </a:rPr>
              <a:t>Common Scores</a:t>
            </a:r>
          </a:p>
          <a:p>
            <a:pPr marL="0" indent="0" algn="l"/>
            <a:r>
              <a:rPr lang="en-US" altLang="en-US" dirty="0" smtClean="0"/>
              <a:t>(</a:t>
            </a:r>
            <a:r>
              <a:rPr lang="en-US" altLang="en-US" i="1" dirty="0" smtClean="0"/>
              <a:t>Signatures Among Cases</a:t>
            </a:r>
            <a:r>
              <a:rPr lang="en-US" altLang="en-US" dirty="0" smtClean="0"/>
              <a:t>)</a:t>
            </a:r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086600" y="4191001"/>
            <a:ext cx="1752600" cy="152399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" name="Straight Connector 3"/>
          <p:cNvCxnSpPr>
            <a:stCxn id="5" idx="1"/>
          </p:cNvCxnSpPr>
          <p:nvPr/>
        </p:nvCxnSpPr>
        <p:spPr bwMode="auto">
          <a:xfrm flipH="1">
            <a:off x="4591845" y="1600200"/>
            <a:ext cx="2494756" cy="18288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13" idx="1"/>
          </p:cNvCxnSpPr>
          <p:nvPr/>
        </p:nvCxnSpPr>
        <p:spPr bwMode="auto">
          <a:xfrm flipH="1" flipV="1">
            <a:off x="4591846" y="3429001"/>
            <a:ext cx="2494754" cy="8382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71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39736"/>
            <a:ext cx="7148513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Explore &amp; Quantify </a:t>
            </a:r>
            <a:r>
              <a:rPr lang="en-US" altLang="en-US" u="sng" dirty="0" smtClean="0"/>
              <a:t>Variation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Through Joint Variation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via </a:t>
            </a:r>
            <a:r>
              <a:rPr lang="en-US" altLang="en-US" u="sng" dirty="0" smtClean="0"/>
              <a:t>Common Scores</a:t>
            </a:r>
          </a:p>
          <a:p>
            <a:pPr marL="0" indent="0" algn="l"/>
            <a:r>
              <a:rPr lang="en-US" altLang="en-US" dirty="0" smtClean="0"/>
              <a:t>(</a:t>
            </a:r>
            <a:r>
              <a:rPr lang="en-US" altLang="en-US" i="1" dirty="0" smtClean="0"/>
              <a:t>Signatures Among Cases</a:t>
            </a:r>
            <a:r>
              <a:rPr lang="en-US" altLang="en-US" dirty="0" smtClean="0"/>
              <a:t>)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And </a:t>
            </a:r>
            <a:r>
              <a:rPr lang="en-US" altLang="en-US" dirty="0">
                <a:solidFill>
                  <a:srgbClr val="FFC000"/>
                </a:solidFill>
              </a:rPr>
              <a:t>Individual Variation</a:t>
            </a:r>
          </a:p>
          <a:p>
            <a:pPr marL="0" indent="0" algn="l"/>
            <a:r>
              <a:rPr lang="en-US" altLang="en-US" dirty="0" smtClean="0"/>
              <a:t>(Ortho to Joint &amp; Not </a:t>
            </a:r>
            <a:r>
              <a:rPr lang="en-US" altLang="en-US" dirty="0" err="1" smtClean="0"/>
              <a:t>Colinear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1" name="Straight Connector 10"/>
          <p:cNvCxnSpPr>
            <a:stCxn id="14" idx="1"/>
          </p:cNvCxnSpPr>
          <p:nvPr/>
        </p:nvCxnSpPr>
        <p:spPr bwMode="auto">
          <a:xfrm flipH="1">
            <a:off x="4953000" y="1600200"/>
            <a:ext cx="2133601" cy="36576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ounded Rectangle 13"/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086600" y="4191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7" name="Straight Connector 16"/>
          <p:cNvCxnSpPr>
            <a:stCxn id="15" idx="1"/>
          </p:cNvCxnSpPr>
          <p:nvPr/>
        </p:nvCxnSpPr>
        <p:spPr bwMode="auto">
          <a:xfrm flipH="1">
            <a:off x="4953000" y="4267200"/>
            <a:ext cx="2133600" cy="99060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597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Understand Drivers 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 Using </a:t>
            </a:r>
            <a:r>
              <a:rPr lang="en-US" altLang="en-US" u="sng" dirty="0" smtClean="0"/>
              <a:t>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>
                <a:solidFill>
                  <a:srgbClr val="0000FF"/>
                </a:solidFill>
              </a:rPr>
              <a:t>Joint Loadings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86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086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8" name="Straight Connector 7"/>
          <p:cNvCxnSpPr>
            <a:stCxn id="5" idx="1"/>
          </p:cNvCxnSpPr>
          <p:nvPr/>
        </p:nvCxnSpPr>
        <p:spPr bwMode="auto">
          <a:xfrm flipH="1">
            <a:off x="3200400" y="2667000"/>
            <a:ext cx="3886200" cy="13716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7" idx="1"/>
          </p:cNvCxnSpPr>
          <p:nvPr/>
        </p:nvCxnSpPr>
        <p:spPr bwMode="auto">
          <a:xfrm flipH="1" flipV="1">
            <a:off x="3200400" y="4038600"/>
            <a:ext cx="3886200" cy="901987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730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  More Complicated Data Space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i="1" dirty="0" smtClean="0"/>
              <a:t>Manifold Stratified Space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dirty="0" smtClean="0"/>
          </a:p>
          <a:p>
            <a:pPr marL="609600" indent="-609600" algn="l" eaLnBrk="1" hangingPunct="1">
              <a:lnSpc>
                <a:spcPct val="200000"/>
              </a:lnSpc>
              <a:buFont typeface="Wingdings" pitchFamily="2" charset="2"/>
              <a:buChar char="n"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741362" y="3581400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1968" t="19302" r="21968" b="12869"/>
          <a:stretch>
            <a:fillRect/>
          </a:stretch>
        </p:blipFill>
        <p:spPr bwMode="auto">
          <a:xfrm>
            <a:off x="5562600" y="3567404"/>
            <a:ext cx="2762250" cy="285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94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Understand Drivers </a:t>
            </a:r>
          </a:p>
          <a:p>
            <a:pPr marL="0" indent="0" algn="l"/>
            <a:r>
              <a:rPr lang="en-US" altLang="en-US" dirty="0"/>
              <a:t> </a:t>
            </a:r>
            <a:r>
              <a:rPr lang="en-US" altLang="en-US" dirty="0" smtClean="0"/>
              <a:t>   Using </a:t>
            </a:r>
            <a:r>
              <a:rPr lang="en-US" altLang="en-US" u="sng" dirty="0" smtClean="0"/>
              <a:t>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Joint Loadings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>
                <a:solidFill>
                  <a:srgbClr val="FFC000"/>
                </a:solidFill>
              </a:rPr>
              <a:t>Individual Loadings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086600" y="1524000"/>
            <a:ext cx="152400" cy="2286000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086600" y="4191000"/>
            <a:ext cx="152400" cy="1499175"/>
          </a:xfrm>
          <a:prstGeom prst="round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1" name="Straight Connector 10"/>
          <p:cNvCxnSpPr>
            <a:stCxn id="9" idx="1"/>
          </p:cNvCxnSpPr>
          <p:nvPr/>
        </p:nvCxnSpPr>
        <p:spPr bwMode="auto">
          <a:xfrm flipH="1">
            <a:off x="4114800" y="2667000"/>
            <a:ext cx="2971800" cy="25908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stCxn id="10" idx="1"/>
          </p:cNvCxnSpPr>
          <p:nvPr/>
        </p:nvCxnSpPr>
        <p:spPr bwMode="auto">
          <a:xfrm flipH="1">
            <a:off x="4114800" y="4940588"/>
            <a:ext cx="2971800" cy="317212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23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Algorithm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Overview of Steps</a:t>
            </a:r>
          </a:p>
          <a:p>
            <a:pPr marL="514350" indent="-514350" algn="l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Low Rank Reduction (SVD)</a:t>
            </a:r>
          </a:p>
          <a:p>
            <a:pPr marL="514350" indent="-514350" algn="l">
              <a:lnSpc>
                <a:spcPct val="150000"/>
              </a:lnSpc>
              <a:buClrTx/>
              <a:buSzPct val="100000"/>
              <a:buFont typeface="+mj-lt"/>
              <a:buAutoNum type="arabicPeriod"/>
            </a:pPr>
            <a:r>
              <a:rPr lang="en-US" altLang="en-US" dirty="0" smtClean="0"/>
              <a:t>Principal Angle Analysis  &amp;  Threshold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lang="en-US" altLang="en-US" dirty="0" smtClean="0">
                <a:sym typeface="Wingdings" panose="05000000000000000000" pitchFamily="2" charset="2"/>
              </a:rPr>
              <a:t>  </a:t>
            </a:r>
            <a:r>
              <a:rPr lang="en-US" altLang="en-US" dirty="0" smtClean="0"/>
              <a:t>Common Normalized </a:t>
            </a:r>
            <a:r>
              <a:rPr lang="en-US" altLang="en-US" u="sng" dirty="0" smtClean="0"/>
              <a:t>Scores</a:t>
            </a:r>
          </a:p>
          <a:p>
            <a:pPr marL="514350" indent="-514350" algn="l">
              <a:lnSpc>
                <a:spcPct val="150000"/>
              </a:lnSpc>
              <a:buClrTx/>
              <a:buSzPct val="100000"/>
              <a:buFont typeface="+mj-lt"/>
              <a:buAutoNum type="arabicPeriod" startAt="3"/>
            </a:pPr>
            <a:r>
              <a:rPr lang="en-US" altLang="en-US" dirty="0" smtClean="0"/>
              <a:t>Projections to get Decompositions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Joint &amp; Individual Scores and Loadings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838200" y="3200400"/>
            <a:ext cx="4648200" cy="5334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 rot="18839585">
            <a:off x="4023945" y="3917567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Parallelogram 5"/>
          <p:cNvSpPr/>
          <p:nvPr/>
        </p:nvSpPr>
        <p:spPr bwMode="auto">
          <a:xfrm>
            <a:off x="2362200" y="3352800"/>
            <a:ext cx="4419600" cy="1524000"/>
          </a:xfrm>
          <a:prstGeom prst="parallelogram">
            <a:avLst>
              <a:gd name="adj" fmla="val 95769"/>
            </a:avLst>
          </a:prstGeom>
          <a:solidFill>
            <a:srgbClr val="FF0000">
              <a:alpha val="3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8839585">
            <a:off x="3062655" y="3009851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Angle Analysis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</a:pPr>
                <a:r>
                  <a:rPr lang="en-US" altLang="en-US" dirty="0" smtClean="0"/>
                  <a:t>Idea:    Relate Subspaces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solidFill>
                              <a:srgbClr val="FF99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FF99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FF99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 smtClean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 smtClean="0"/>
                  <a:t> </a:t>
                </a:r>
              </a:p>
              <a:p>
                <a:pPr marL="0" indent="0" algn="l">
                  <a:lnSpc>
                    <a:spcPct val="150000"/>
                  </a:lnSpc>
                </a:pP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</a:pPr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</a:pPr>
                <a:endParaRPr lang="en-US" altLang="en-US" dirty="0"/>
              </a:p>
              <a:p>
                <a:pPr marL="0" indent="0" algn="l">
                  <a:lnSpc>
                    <a:spcPct val="150000"/>
                  </a:lnSpc>
                </a:pPr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</a:pPr>
                <a:endParaRPr lang="en-US" altLang="en-US" dirty="0" smtClean="0"/>
              </a:p>
              <a:p>
                <a:pPr marL="0" indent="0" algn="l">
                  <a:lnSpc>
                    <a:spcPct val="150000"/>
                  </a:lnSpc>
                </a:pPr>
                <a:endParaRPr lang="en-US" altLang="en-US" dirty="0" smtClean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>
                <a:blip r:embed="rId2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 bwMode="auto">
          <a:xfrm flipV="1">
            <a:off x="3657600" y="3048000"/>
            <a:ext cx="1905000" cy="2057400"/>
          </a:xfrm>
          <a:prstGeom prst="line">
            <a:avLst/>
          </a:prstGeom>
          <a:noFill/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3657600" y="3581400"/>
            <a:ext cx="913796" cy="540480"/>
            <a:chOff x="3657600" y="3581400"/>
            <a:chExt cx="913796" cy="540480"/>
          </a:xfrm>
        </p:grpSpPr>
        <p:cxnSp>
          <p:nvCxnSpPr>
            <p:cNvPr id="10" name="Straight Arrow Connector 9"/>
            <p:cNvCxnSpPr>
              <a:stCxn id="7" idx="0"/>
            </p:cNvCxnSpPr>
            <p:nvPr/>
          </p:nvCxnSpPr>
          <p:spPr bwMode="auto">
            <a:xfrm flipH="1" flipV="1">
              <a:off x="3733800" y="4114800"/>
              <a:ext cx="837596" cy="7079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3962400" y="3581400"/>
              <a:ext cx="608996" cy="5404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/>
          <p:cNvSpPr txBox="1"/>
          <p:nvPr/>
        </p:nvSpPr>
        <p:spPr>
          <a:xfrm>
            <a:off x="4783337" y="2205335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Using Minimal Angles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181600"/>
            <a:ext cx="354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And Iterate Orthogonally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00800" y="1905000"/>
            <a:ext cx="2633478" cy="3867329"/>
            <a:chOff x="6400800" y="1905000"/>
            <a:chExt cx="2633478" cy="3867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Key JIVE concept:</a:t>
                  </a:r>
                </a:p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Linear Algebra In</a:t>
                  </a:r>
                </a:p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dirty="0" smtClean="0">
                      <a:solidFill>
                        <a:srgbClr val="FF0000"/>
                      </a:solidFill>
                    </a:rPr>
                    <a:t> - Space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3472" t="-4061" r="-2546" b="-10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/>
            <p:cNvCxnSpPr>
              <a:stCxn id="19" idx="0"/>
            </p:cNvCxnSpPr>
            <p:nvPr/>
          </p:nvCxnSpPr>
          <p:spPr bwMode="auto">
            <a:xfrm flipH="1" flipV="1">
              <a:off x="7315200" y="1905000"/>
              <a:ext cx="402339" cy="2667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673809" y="6015335"/>
            <a:ext cx="5717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PAA Computation:  ~Concatenate &amp; SVD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2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Approach:</a:t>
            </a:r>
            <a:endParaRPr lang="en-US" altLang="en-US" dirty="0"/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 smtClean="0"/>
              <a:t> Measure “Brain Activity”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/>
              <a:t> </a:t>
            </a:r>
            <a:r>
              <a:rPr lang="en-US" altLang="en-US" dirty="0" smtClean="0"/>
              <a:t>Over </a:t>
            </a:r>
            <a:r>
              <a:rPr lang="en-US" altLang="en-US" i="1" dirty="0" smtClean="0"/>
              <a:t>Both</a:t>
            </a:r>
            <a:r>
              <a:rPr lang="en-US" altLang="en-US" dirty="0" smtClean="0"/>
              <a:t>  Location &amp; Time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/>
              <a:t> </a:t>
            </a:r>
            <a:r>
              <a:rPr lang="en-US" altLang="en-US" dirty="0" smtClean="0"/>
              <a:t>Via Blood Flow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dirty="0"/>
              <a:t> </a:t>
            </a:r>
            <a:r>
              <a:rPr lang="en-US" altLang="en-US" dirty="0" smtClean="0"/>
              <a:t>Data Objects???</a:t>
            </a:r>
          </a:p>
        </p:txBody>
      </p:sp>
    </p:spTree>
    <p:extLst>
      <p:ext uri="{BB962C8B-B14F-4D97-AF65-F5344CB8AC3E}">
        <p14:creationId xmlns:p14="http://schemas.microsoft.com/office/powerpoint/2010/main" val="20708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2015 SAMSI Program</a:t>
            </a:r>
            <a:endParaRPr lang="en-US" altLang="en-US" dirty="0"/>
          </a:p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On Neuroscience</a:t>
            </a:r>
          </a:p>
          <a:p>
            <a:pPr marL="0" indent="0" algn="l">
              <a:lnSpc>
                <a:spcPct val="150000"/>
              </a:lnSpc>
            </a:pPr>
            <a:endParaRPr lang="en-US" altLang="en-US" dirty="0"/>
          </a:p>
          <a:p>
            <a:pPr marL="0" indent="0" algn="l">
              <a:lnSpc>
                <a:spcPct val="150000"/>
              </a:lnSpc>
            </a:pPr>
            <a:endParaRPr lang="en-US" altLang="en-US" dirty="0" smtClean="0"/>
          </a:p>
          <a:p>
            <a:pPr marL="0" indent="0" algn="l">
              <a:lnSpc>
                <a:spcPct val="150000"/>
              </a:lnSpc>
            </a:pPr>
            <a:endParaRPr lang="en-US" altLang="en-US" dirty="0" smtClean="0"/>
          </a:p>
          <a:p>
            <a:pPr marL="0" indent="0" algn="l">
              <a:lnSpc>
                <a:spcPct val="150000"/>
              </a:lnSpc>
            </a:pPr>
            <a:r>
              <a:rPr lang="en-US" altLang="en-US" sz="2400" dirty="0" err="1" smtClean="0"/>
              <a:t>Qunqun</a:t>
            </a:r>
            <a:r>
              <a:rPr lang="en-US" altLang="en-US" sz="2400" dirty="0" smtClean="0"/>
              <a:t> Yu</a:t>
            </a:r>
            <a:r>
              <a:rPr lang="en-US" altLang="en-US" dirty="0" smtClean="0"/>
              <a:t>                          Benjamin Risk</a:t>
            </a:r>
          </a:p>
        </p:txBody>
      </p:sp>
      <p:pic>
        <p:nvPicPr>
          <p:cNvPr id="4" name="Picture 3" descr="samsi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9980" y="1447800"/>
            <a:ext cx="385572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8" name="Picture 2" descr="photo 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8" y="3962400"/>
            <a:ext cx="163173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820" name="Picture 4" descr="https://i1.rgstatic.net/ii/profile.image/AS%3A279596466491397@1443672400913_l/Benjamin_Risk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4" t="4009" r="7743" b="28386"/>
          <a:stretch/>
        </p:blipFill>
        <p:spPr bwMode="auto">
          <a:xfrm>
            <a:off x="5807222" y="3886200"/>
            <a:ext cx="15841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 descr="http://fmri.ucsd.edu/images/BOLDSig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6781800" cy="50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5372102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Data </a:t>
            </a:r>
          </a:p>
          <a:p>
            <a:pPr marL="0" indent="0" algn="l"/>
            <a:r>
              <a:rPr lang="en-US" altLang="en-US" dirty="0" smtClean="0"/>
              <a:t>Objects?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3d- Movie?</a:t>
            </a:r>
            <a:endParaRPr lang="en-US" altLang="en-US" dirty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Time Series</a:t>
            </a:r>
          </a:p>
          <a:p>
            <a:pPr marL="0" indent="0" algn="l"/>
            <a:r>
              <a:rPr lang="en-US" altLang="en-US" dirty="0" smtClean="0"/>
              <a:t>At Voxels?</a:t>
            </a:r>
          </a:p>
          <a:p>
            <a:pPr marL="0" indent="0" algn="l">
              <a:lnSpc>
                <a:spcPct val="150000"/>
              </a:lnSpc>
            </a:pPr>
            <a:endParaRPr lang="en-US" altLang="en-US" sz="1600" dirty="0" smtClean="0"/>
          </a:p>
          <a:p>
            <a:pPr marL="0" indent="0" algn="l">
              <a:lnSpc>
                <a:spcPct val="150000"/>
              </a:lnSpc>
            </a:pPr>
            <a:endParaRPr lang="en-US" altLang="en-US" sz="1600" dirty="0" smtClean="0"/>
          </a:p>
          <a:p>
            <a:pPr marL="0" indent="0" algn="l">
              <a:lnSpc>
                <a:spcPct val="150000"/>
              </a:lnSpc>
            </a:pPr>
            <a:r>
              <a:rPr lang="en-US" altLang="en-US" sz="1600" dirty="0" smtClean="0"/>
              <a:t>                                                                  Thanks to fmri.ucsd.edu</a:t>
            </a:r>
            <a:endParaRPr lang="en-US" altLang="en-US" sz="1600" dirty="0"/>
          </a:p>
          <a:p>
            <a:pPr marL="0" indent="0" algn="l">
              <a:lnSpc>
                <a:spcPct val="150000"/>
              </a:lnSpc>
            </a:pPr>
            <a:endParaRPr lang="en-US" alt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17060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endParaRPr lang="en-US" altLang="en-US" sz="1800" dirty="0" smtClean="0"/>
          </a:p>
          <a:p>
            <a:pPr marL="0" indent="0" algn="l"/>
            <a:r>
              <a:rPr lang="en-US" altLang="en-US" dirty="0" smtClean="0"/>
              <a:t>Study Data From:</a:t>
            </a:r>
          </a:p>
        </p:txBody>
      </p:sp>
      <p:pic>
        <p:nvPicPr>
          <p:cNvPr id="420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8" r="7248" b="12931"/>
          <a:stretch/>
        </p:blipFill>
        <p:spPr bwMode="auto">
          <a:xfrm>
            <a:off x="0" y="2819142"/>
            <a:ext cx="4419600" cy="17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04" t="12508" r="3614" b="1188"/>
          <a:stretch/>
        </p:blipFill>
        <p:spPr>
          <a:xfrm>
            <a:off x="4520098" y="2819400"/>
            <a:ext cx="4623902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</p:spPr>
            <p:txBody>
              <a:bodyPr/>
              <a:lstStyle/>
              <a:p>
                <a:pPr marL="0" indent="0" algn="l"/>
                <a:r>
                  <a:rPr lang="en-US" altLang="en-US" dirty="0" smtClean="0"/>
                  <a:t>Data Objects:       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𝑛</m:t>
                    </m:r>
                    <m:r>
                      <a:rPr lang="en-US" altLang="en-US" b="0" i="1" smtClean="0">
                        <a:latin typeface="Cambria Math"/>
                      </a:rPr>
                      <m:t>=491</m:t>
                    </m:r>
                  </m:oMath>
                </a14:m>
                <a:endParaRPr lang="en-US" altLang="en-US" dirty="0"/>
              </a:p>
              <a:p>
                <a:pPr marL="0" indent="0" algn="l"/>
                <a:endParaRPr lang="en-US" altLang="en-US" dirty="0" smtClean="0"/>
              </a:p>
              <a:p>
                <a:pPr marL="0" indent="0" algn="l"/>
                <a:r>
                  <a:rPr lang="en-US" altLang="en-US" dirty="0" smtClean="0"/>
                  <a:t>X:      Behavioral Features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𝑑</m:t>
                      </m:r>
                      <m:r>
                        <a:rPr lang="en-US" altLang="en-US" b="0" i="1" smtClean="0">
                          <a:latin typeface="Cambria Math"/>
                        </a:rPr>
                        <m:t>=139</m:t>
                      </m:r>
                    </m:oMath>
                  </m:oMathPara>
                </a14:m>
                <a:endParaRPr lang="en-US" altLang="en-US" dirty="0" smtClean="0"/>
              </a:p>
              <a:p>
                <a:pPr marL="0" indent="0" algn="l"/>
                <a:endParaRPr lang="en-US" altLang="en-US" dirty="0"/>
              </a:p>
              <a:p>
                <a:pPr marL="0" indent="0" algn="l"/>
                <a:r>
                  <a:rPr lang="en-US" altLang="en-US" dirty="0" smtClean="0"/>
                  <a:t>Y:      3-d Voxel Summaries of </a:t>
                </a:r>
                <a:r>
                  <a:rPr lang="en-US" altLang="en-US" i="1" dirty="0" smtClean="0"/>
                  <a:t>Task</a:t>
                </a:r>
              </a:p>
              <a:p>
                <a:pPr marL="0" indent="0"/>
                <a:r>
                  <a:rPr lang="en-US" altLang="en-US" dirty="0" smtClean="0"/>
                  <a:t>(</a:t>
                </a:r>
                <a:r>
                  <a:rPr lang="en-US" altLang="en-US" dirty="0"/>
                  <a:t>C</a:t>
                </a:r>
                <a:r>
                  <a:rPr lang="en-US" altLang="en-US" dirty="0" smtClean="0"/>
                  <a:t>ondense </a:t>
                </a:r>
                <a:r>
                  <a:rPr lang="en-US" altLang="en-US" dirty="0"/>
                  <a:t>T</a:t>
                </a:r>
                <a:r>
                  <a:rPr lang="en-US" altLang="en-US" dirty="0" smtClean="0"/>
                  <a:t>ime Series to Single #s)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/>
                        </a:rPr>
                        <m:t>𝑑</m:t>
                      </m:r>
                      <m:r>
                        <a:rPr lang="en-US" altLang="en-US" b="0" i="1" smtClean="0">
                          <a:latin typeface="Cambria Math"/>
                        </a:rPr>
                        <m:t>=91282</m:t>
                      </m:r>
                    </m:oMath>
                  </m:oMathPara>
                </a14:m>
                <a:endParaRPr lang="en-US" altLang="en-US" dirty="0" smtClean="0"/>
              </a:p>
              <a:p>
                <a:pPr marL="0" indent="0"/>
                <a:r>
                  <a:rPr lang="en-US" altLang="en-US" dirty="0" smtClean="0"/>
                  <a:t>(Registered Voxels Along Cerebral Cortex)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4768850"/>
              </a:xfrm>
              <a:blipFill rotWithShape="1">
                <a:blip r:embed="rId3"/>
                <a:stretch>
                  <a:fillRect l="-1842" t="-1790" b="-10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</a:pPr>
            <a:r>
              <a:rPr lang="en-US" altLang="en-US" dirty="0" smtClean="0"/>
              <a:t>Focus of Analysis:     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Loadings (Drivers)</a:t>
            </a:r>
          </a:p>
          <a:p>
            <a:pPr lvl="1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Behavioral Features</a:t>
            </a:r>
          </a:p>
          <a:p>
            <a:pPr lvl="1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 smtClean="0"/>
              <a:t>Lit Up Brain Regions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dirty="0" smtClean="0"/>
              <a:t>Since Scores All Gaussian</a:t>
            </a: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lang="en-US" altLang="en-US" dirty="0" smtClean="0"/>
              <a:t>(Normal Population)</a:t>
            </a:r>
          </a:p>
          <a:p>
            <a:pPr marL="0" indent="0" algn="l">
              <a:lnSpc>
                <a:spcPct val="150000"/>
              </a:lnSpc>
            </a:pP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114800" y="299950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724400" y="2750403"/>
            <a:ext cx="2954522" cy="1440597"/>
            <a:chOff x="4724400" y="2750403"/>
            <a:chExt cx="2954522" cy="1440597"/>
          </a:xfrm>
        </p:grpSpPr>
        <p:sp>
          <p:nvSpPr>
            <p:cNvPr id="3" name="TextBox 2"/>
            <p:cNvSpPr txBox="1"/>
            <p:nvPr/>
          </p:nvSpPr>
          <p:spPr>
            <a:xfrm>
              <a:off x="5867400" y="27504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Which Work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Together?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5" name="Straight Connector 4"/>
            <p:cNvCxnSpPr>
              <a:endCxn id="3" idx="1"/>
            </p:cNvCxnSpPr>
            <p:nvPr/>
          </p:nvCxnSpPr>
          <p:spPr bwMode="auto">
            <a:xfrm flipV="1">
              <a:off x="4724400" y="3165902"/>
              <a:ext cx="1143000" cy="263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>
              <a:endCxn id="3" idx="1"/>
            </p:cNvCxnSpPr>
            <p:nvPr/>
          </p:nvCxnSpPr>
          <p:spPr bwMode="auto">
            <a:xfrm flipV="1">
              <a:off x="4800600" y="3165902"/>
              <a:ext cx="1066800" cy="1025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724400" y="3429000"/>
            <a:ext cx="3657600" cy="1371600"/>
            <a:chOff x="4724400" y="3429000"/>
            <a:chExt cx="3657600" cy="1371600"/>
          </a:xfrm>
        </p:grpSpPr>
        <p:sp>
          <p:nvSpPr>
            <p:cNvPr id="6" name="TextBox 5"/>
            <p:cNvSpPr txBox="1"/>
            <p:nvPr/>
          </p:nvSpPr>
          <p:spPr>
            <a:xfrm>
              <a:off x="6570478" y="39696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Which Work</a:t>
              </a:r>
            </a:p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Separately?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2" name="Straight Connector 11"/>
            <p:cNvCxnSpPr>
              <a:endCxn id="6" idx="1"/>
            </p:cNvCxnSpPr>
            <p:nvPr/>
          </p:nvCxnSpPr>
          <p:spPr bwMode="auto">
            <a:xfrm>
              <a:off x="4724400" y="3429000"/>
              <a:ext cx="1846078" cy="956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>
              <a:endCxn id="6" idx="1"/>
            </p:cNvCxnSpPr>
            <p:nvPr/>
          </p:nvCxnSpPr>
          <p:spPr bwMode="auto">
            <a:xfrm>
              <a:off x="4800600" y="4191000"/>
              <a:ext cx="1769878" cy="194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8383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u="sng" dirty="0" smtClean="0"/>
              <a:t>Separate</a:t>
            </a:r>
          </a:p>
          <a:p>
            <a:pPr marL="0" indent="0" algn="l"/>
            <a:r>
              <a:rPr lang="en-US" altLang="en-US" dirty="0" smtClean="0"/>
              <a:t>PC1 of </a:t>
            </a:r>
          </a:p>
          <a:p>
            <a:pPr marL="0" indent="0" algn="l"/>
            <a:r>
              <a:rPr lang="en-US" altLang="en-US" dirty="0" smtClean="0"/>
              <a:t>Behavior</a:t>
            </a:r>
          </a:p>
          <a:p>
            <a:pPr marL="0" indent="0" algn="l"/>
            <a:r>
              <a:rPr lang="en-US" altLang="en-US" dirty="0" smtClean="0"/>
              <a:t>Feature</a:t>
            </a:r>
          </a:p>
          <a:p>
            <a:pPr marL="0" indent="0" algn="l"/>
            <a:r>
              <a:rPr lang="en-US" altLang="en-US" dirty="0" smtClean="0"/>
              <a:t>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Important</a:t>
            </a:r>
          </a:p>
          <a:p>
            <a:pPr marL="0" indent="0" algn="l"/>
            <a:r>
              <a:rPr lang="en-US" altLang="en-US" dirty="0" smtClean="0"/>
              <a:t>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914400"/>
            <a:ext cx="1905000" cy="70788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View Entries of Eigenvectors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 as Data Objects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smtClean="0"/>
              <a:t>Challenge:    More Complicated Data Space</a:t>
            </a:r>
          </a:p>
          <a:p>
            <a:pPr marL="0" indent="0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i="1" dirty="0" smtClean="0"/>
              <a:t>Manifold Stratified Space</a:t>
            </a:r>
          </a:p>
          <a:p>
            <a:pPr marL="609600" indent="-609600"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Surprisingly (?!?) Useful Approach: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Topological Data Analysis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Persistent Homology</a:t>
            </a:r>
          </a:p>
          <a:p>
            <a:pPr marL="0" indent="0" algn="l" eaLnBrk="1" hangingPunct="1">
              <a:lnSpc>
                <a:spcPct val="20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924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u="sng" dirty="0" smtClean="0"/>
              <a:t>Separate</a:t>
            </a:r>
            <a:r>
              <a:rPr lang="en-US" altLang="en-US" dirty="0" smtClean="0"/>
              <a:t> PC1 of Image 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All Up </a:t>
            </a:r>
          </a:p>
          <a:p>
            <a:pPr marL="0" indent="0" algn="l"/>
            <a:r>
              <a:rPr lang="en-US" altLang="en-US" dirty="0" smtClean="0"/>
              <a:t>&amp; Down</a:t>
            </a:r>
          </a:p>
          <a:p>
            <a:pPr marL="0" indent="0" algn="l"/>
            <a:r>
              <a:rPr lang="en-US" altLang="en-US" dirty="0" smtClean="0"/>
              <a:t>Together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2400" y="2971800"/>
            <a:ext cx="4419600" cy="3116997"/>
            <a:chOff x="152400" y="2971800"/>
            <a:chExt cx="4419600" cy="3116997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5257800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Also Some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Hot Spots?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 bwMode="auto">
            <a:xfrm flipV="1">
              <a:off x="1805417" y="2971800"/>
              <a:ext cx="1318783" cy="27014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>
              <a:stCxn id="2" idx="3"/>
            </p:cNvCxnSpPr>
            <p:nvPr/>
          </p:nvCxnSpPr>
          <p:spPr bwMode="auto">
            <a:xfrm flipV="1">
              <a:off x="1805417" y="4648200"/>
              <a:ext cx="13187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>
              <a:stCxn id="2" idx="3"/>
            </p:cNvCxnSpPr>
            <p:nvPr/>
          </p:nvCxnSpPr>
          <p:spPr bwMode="auto">
            <a:xfrm flipV="1">
              <a:off x="1805417" y="4648200"/>
              <a:ext cx="27665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6553200" y="1295400"/>
            <a:ext cx="1905000" cy="70788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View Entries of Eigenvectors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u="sng" dirty="0" smtClean="0"/>
              <a:t>Separate</a:t>
            </a:r>
            <a:r>
              <a:rPr lang="en-US" altLang="en-US" dirty="0" smtClean="0"/>
              <a:t> PC2 of Image Loadings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 smtClean="0"/>
              <a:t>Interesting</a:t>
            </a:r>
          </a:p>
          <a:p>
            <a:pPr marL="0" indent="0" algn="l"/>
            <a:r>
              <a:rPr lang="en-US" altLang="en-US" dirty="0" smtClean="0"/>
              <a:t>Structure</a:t>
            </a:r>
          </a:p>
          <a:p>
            <a:pPr marL="0" indent="0" algn="l"/>
            <a:r>
              <a:rPr lang="en-US" altLang="en-US" dirty="0" smtClean="0"/>
              <a:t>???</a:t>
            </a:r>
          </a:p>
          <a:p>
            <a:pPr marL="0" indent="0" algn="l"/>
            <a:endParaRPr lang="en-US" altLang="en-US" dirty="0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" y="2971800"/>
            <a:ext cx="4419600" cy="3116997"/>
            <a:chOff x="152400" y="2971800"/>
            <a:chExt cx="4419600" cy="3116997"/>
          </a:xfrm>
        </p:grpSpPr>
        <p:sp>
          <p:nvSpPr>
            <p:cNvPr id="8" name="TextBox 7"/>
            <p:cNvSpPr txBox="1"/>
            <p:nvPr/>
          </p:nvSpPr>
          <p:spPr>
            <a:xfrm>
              <a:off x="152400" y="5257800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And </a:t>
              </a:r>
              <a:r>
                <a:rPr lang="en-US" u="sng" dirty="0" smtClean="0">
                  <a:solidFill>
                    <a:srgbClr val="000000"/>
                  </a:solidFill>
                </a:rPr>
                <a:t>Same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Hot Spots?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8" idx="3"/>
            </p:cNvCxnSpPr>
            <p:nvPr/>
          </p:nvCxnSpPr>
          <p:spPr bwMode="auto">
            <a:xfrm flipV="1">
              <a:off x="1805417" y="2971800"/>
              <a:ext cx="1318783" cy="27014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>
              <a:stCxn id="8" idx="3"/>
            </p:cNvCxnSpPr>
            <p:nvPr/>
          </p:nvCxnSpPr>
          <p:spPr bwMode="auto">
            <a:xfrm flipV="1">
              <a:off x="1805417" y="4648200"/>
              <a:ext cx="13187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>
              <a:stCxn id="8" idx="3"/>
            </p:cNvCxnSpPr>
            <p:nvPr/>
          </p:nvCxnSpPr>
          <p:spPr bwMode="auto">
            <a:xfrm flipV="1">
              <a:off x="1805417" y="4648200"/>
              <a:ext cx="27665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22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Previous Mapping of </a:t>
            </a:r>
            <a:r>
              <a:rPr lang="en-US" altLang="en-US" i="1" dirty="0" smtClean="0"/>
              <a:t>Regions of Interest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2667000"/>
            <a:ext cx="6705600" cy="3351788"/>
            <a:chOff x="152400" y="2667000"/>
            <a:chExt cx="6705600" cy="3351788"/>
          </a:xfrm>
        </p:grpSpPr>
        <p:cxnSp>
          <p:nvCxnSpPr>
            <p:cNvPr id="3" name="Straight Arrow Connector 2"/>
            <p:cNvCxnSpPr/>
            <p:nvPr/>
          </p:nvCxnSpPr>
          <p:spPr bwMode="auto">
            <a:xfrm>
              <a:off x="1371600" y="4038600"/>
              <a:ext cx="3124200" cy="5334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1371600" y="2667000"/>
              <a:ext cx="5486400" cy="13716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TextBox 1"/>
            <p:cNvSpPr txBox="1"/>
            <p:nvPr/>
          </p:nvSpPr>
          <p:spPr>
            <a:xfrm>
              <a:off x="152400" y="2971800"/>
              <a:ext cx="19511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Hot Spots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Are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Working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Memory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Related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05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u="sng" dirty="0" smtClean="0"/>
              <a:t>Joint</a:t>
            </a:r>
            <a:r>
              <a:rPr lang="en-US" altLang="en-US" dirty="0" smtClean="0"/>
              <a:t> PC1 of Image Loadings</a:t>
            </a:r>
          </a:p>
          <a:p>
            <a:pPr marL="0" indent="0" algn="l"/>
            <a:r>
              <a:rPr lang="en-US" altLang="en-US" dirty="0" smtClean="0"/>
              <a:t>Using</a:t>
            </a:r>
          </a:p>
          <a:p>
            <a:pPr marL="0" indent="0" algn="l"/>
            <a:r>
              <a:rPr lang="en-US" altLang="en-US" dirty="0" smtClean="0"/>
              <a:t>Behavior</a:t>
            </a:r>
          </a:p>
          <a:p>
            <a:pPr marL="0" indent="0" algn="l"/>
            <a:r>
              <a:rPr lang="en-US" altLang="en-US" i="1" dirty="0" smtClean="0"/>
              <a:t>Combines</a:t>
            </a:r>
          </a:p>
          <a:p>
            <a:pPr marL="0" indent="0" algn="l"/>
            <a:r>
              <a:rPr lang="en-US" altLang="en-US" i="1" dirty="0" smtClean="0"/>
              <a:t>Hot Spots</a:t>
            </a:r>
          </a:p>
          <a:p>
            <a:pPr marL="0" indent="0" algn="l"/>
            <a:r>
              <a:rPr lang="en-US" altLang="en-US" dirty="0" smtClean="0"/>
              <a:t>From</a:t>
            </a:r>
          </a:p>
          <a:p>
            <a:pPr marL="0" indent="0" algn="l"/>
            <a:r>
              <a:rPr lang="en-US" altLang="en-US" dirty="0" smtClean="0"/>
              <a:t>Separate</a:t>
            </a:r>
          </a:p>
          <a:p>
            <a:pPr marL="0" indent="0" algn="l"/>
            <a:r>
              <a:rPr lang="en-US" altLang="en-US" dirty="0" smtClean="0"/>
              <a:t>PC1 &amp; 2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Overall</a:t>
            </a:r>
          </a:p>
          <a:p>
            <a:pPr marL="0" indent="0" algn="l"/>
            <a:r>
              <a:rPr lang="en-US" altLang="en-US" dirty="0" smtClean="0"/>
              <a:t>Comparison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6200" y="2057400"/>
            <a:ext cx="6096000" cy="1592997"/>
            <a:chOff x="76200" y="2057400"/>
            <a:chExt cx="6096000" cy="1592997"/>
          </a:xfrm>
        </p:grpSpPr>
        <p:sp>
          <p:nvSpPr>
            <p:cNvPr id="2" name="TextBox 1"/>
            <p:cNvSpPr txBox="1"/>
            <p:nvPr/>
          </p:nvSpPr>
          <p:spPr>
            <a:xfrm>
              <a:off x="76200" y="2819400"/>
              <a:ext cx="25101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Sep. </a:t>
              </a:r>
              <a:r>
                <a:rPr lang="en-US" dirty="0" err="1" smtClean="0">
                  <a:solidFill>
                    <a:srgbClr val="0000FF"/>
                  </a:solidFill>
                </a:rPr>
                <a:t>Beh</a:t>
              </a:r>
              <a:r>
                <a:rPr lang="en-US" dirty="0" smtClean="0">
                  <a:solidFill>
                    <a:srgbClr val="0000FF"/>
                  </a:solidFill>
                </a:rPr>
                <a:t>. PC1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Assoc. w. Image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>
              <a:off x="4572000" y="2057400"/>
              <a:ext cx="16002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>
              <a:endCxn id="2" idx="3"/>
            </p:cNvCxnSpPr>
            <p:nvPr/>
          </p:nvCxnSpPr>
          <p:spPr bwMode="auto">
            <a:xfrm flipH="1">
              <a:off x="2586374" y="2057400"/>
              <a:ext cx="2785726" cy="1177499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7" name="Group 453636"/>
          <p:cNvGrpSpPr/>
          <p:nvPr/>
        </p:nvGrpSpPr>
        <p:grpSpPr>
          <a:xfrm>
            <a:off x="76200" y="3623608"/>
            <a:ext cx="5791201" cy="2700992"/>
            <a:chOff x="76200" y="3623608"/>
            <a:chExt cx="5791201" cy="2700992"/>
          </a:xfrm>
        </p:grpSpPr>
        <p:sp>
          <p:nvSpPr>
            <p:cNvPr id="19" name="TextBox 18"/>
            <p:cNvSpPr txBox="1"/>
            <p:nvPr/>
          </p:nvSpPr>
          <p:spPr>
            <a:xfrm>
              <a:off x="76200" y="4385608"/>
              <a:ext cx="21202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Joint </a:t>
              </a:r>
              <a:r>
                <a:rPr lang="en-US" dirty="0" err="1" smtClean="0">
                  <a:solidFill>
                    <a:srgbClr val="00B050"/>
                  </a:solidFill>
                </a:rPr>
                <a:t>Im</a:t>
              </a:r>
              <a:r>
                <a:rPr lang="en-US" dirty="0" smtClean="0">
                  <a:solidFill>
                    <a:srgbClr val="00B050"/>
                  </a:solidFill>
                </a:rPr>
                <a:t>. PC1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Concentrates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Relevant Parts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Of Sep. </a:t>
              </a:r>
              <a:endParaRPr lang="en-US" dirty="0">
                <a:solidFill>
                  <a:srgbClr val="00B050"/>
                </a:solidFill>
              </a:endParaRPr>
            </a:p>
            <a:p>
              <a:r>
                <a:rPr lang="en-US" dirty="0" smtClean="0">
                  <a:solidFill>
                    <a:srgbClr val="00B050"/>
                  </a:solidFill>
                </a:rPr>
                <a:t>PC1 &amp; PC2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4953001" y="3623608"/>
              <a:ext cx="76199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 bwMode="auto">
            <a:xfrm flipH="1">
              <a:off x="2196460" y="3623608"/>
              <a:ext cx="3175642" cy="1731496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2196460" y="4851654"/>
              <a:ext cx="3289941" cy="50345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5105401" y="4064508"/>
              <a:ext cx="762000" cy="1574292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62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620000" cy="492125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Magnetic Resonance Imaging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 smtClean="0"/>
              <a:t>Overall</a:t>
            </a:r>
          </a:p>
          <a:p>
            <a:pPr marL="0" indent="0" algn="l"/>
            <a:r>
              <a:rPr lang="en-US" altLang="en-US" dirty="0" smtClean="0"/>
              <a:t>Comparison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4300" y="3581400"/>
            <a:ext cx="7467600" cy="1752600"/>
            <a:chOff x="76200" y="2659797"/>
            <a:chExt cx="7467600" cy="1752600"/>
          </a:xfrm>
        </p:grpSpPr>
        <p:sp>
          <p:nvSpPr>
            <p:cNvPr id="2" name="TextBox 1"/>
            <p:cNvSpPr txBox="1"/>
            <p:nvPr/>
          </p:nvSpPr>
          <p:spPr>
            <a:xfrm>
              <a:off x="76200" y="2842737"/>
              <a:ext cx="185621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</a:rPr>
                <a:t>Overall Heat</a:t>
              </a:r>
            </a:p>
            <a:p>
              <a:r>
                <a:rPr lang="en-US" dirty="0" err="1" smtClean="0">
                  <a:solidFill>
                    <a:srgbClr val="FF00FF"/>
                  </a:solidFill>
                </a:rPr>
                <a:t>Var’n</a:t>
              </a:r>
              <a:r>
                <a:rPr lang="en-US" dirty="0" smtClean="0">
                  <a:solidFill>
                    <a:srgbClr val="FF00FF"/>
                  </a:solidFill>
                </a:rPr>
                <a:t> </a:t>
              </a:r>
              <a:r>
                <a:rPr lang="en-US" u="sng" dirty="0" smtClean="0">
                  <a:solidFill>
                    <a:srgbClr val="FF00FF"/>
                  </a:solidFill>
                </a:rPr>
                <a:t>not</a:t>
              </a:r>
            </a:p>
            <a:p>
              <a:r>
                <a:rPr lang="en-US" dirty="0" smtClean="0">
                  <a:solidFill>
                    <a:srgbClr val="FF00FF"/>
                  </a:solidFill>
                </a:rPr>
                <a:t>Assoc. w/</a:t>
              </a:r>
            </a:p>
            <a:p>
              <a:r>
                <a:rPr lang="en-US" dirty="0" smtClean="0">
                  <a:solidFill>
                    <a:srgbClr val="FF00FF"/>
                  </a:solidFill>
                </a:rPr>
                <a:t>Behavior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>
              <a:off x="5029200" y="2659797"/>
              <a:ext cx="25146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>
              <a:endCxn id="2" idx="3"/>
            </p:cNvCxnSpPr>
            <p:nvPr/>
          </p:nvCxnSpPr>
          <p:spPr bwMode="auto">
            <a:xfrm flipH="1">
              <a:off x="1932414" y="2659797"/>
              <a:ext cx="4354086" cy="967770"/>
            </a:xfrm>
            <a:prstGeom prst="line">
              <a:avLst/>
            </a:pr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88075" y="5105400"/>
            <a:ext cx="6236525" cy="1059597"/>
            <a:chOff x="88075" y="2126397"/>
            <a:chExt cx="6236525" cy="1059597"/>
          </a:xfrm>
        </p:grpSpPr>
        <p:sp>
          <p:nvSpPr>
            <p:cNvPr id="23" name="TextBox 22"/>
            <p:cNvSpPr txBox="1"/>
            <p:nvPr/>
          </p:nvSpPr>
          <p:spPr>
            <a:xfrm>
              <a:off x="88075" y="2354997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New 2</a:t>
              </a:r>
              <a:r>
                <a:rPr lang="en-US" baseline="30000" dirty="0" smtClean="0">
                  <a:solidFill>
                    <a:srgbClr val="00B0F0"/>
                  </a:solidFill>
                </a:rPr>
                <a:t>nd</a:t>
              </a:r>
              <a:r>
                <a:rPr lang="en-US" dirty="0" smtClean="0">
                  <a:solidFill>
                    <a:srgbClr val="00B0F0"/>
                  </a:solidFill>
                </a:rPr>
                <a:t> Mode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Of Joint </a:t>
              </a:r>
              <a:r>
                <a:rPr lang="en-US" dirty="0" err="1" smtClean="0">
                  <a:solidFill>
                    <a:srgbClr val="00B0F0"/>
                  </a:solidFill>
                </a:rPr>
                <a:t>Var’n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6324600" y="2126397"/>
              <a:ext cx="0" cy="693004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>
              <a:endCxn id="23" idx="3"/>
            </p:cNvCxnSpPr>
            <p:nvPr/>
          </p:nvCxnSpPr>
          <p:spPr bwMode="auto">
            <a:xfrm flipH="1">
              <a:off x="2193138" y="2472899"/>
              <a:ext cx="4131462" cy="297597"/>
            </a:xfrm>
            <a:prstGeom prst="lin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152400" y="4953000"/>
            <a:ext cx="5867400" cy="1973997"/>
            <a:chOff x="152400" y="4953000"/>
            <a:chExt cx="5867400" cy="1973997"/>
          </a:xfrm>
        </p:grpSpPr>
        <p:sp>
          <p:nvSpPr>
            <p:cNvPr id="16" name="TextBox 15"/>
            <p:cNvSpPr txBox="1"/>
            <p:nvPr/>
          </p:nvSpPr>
          <p:spPr>
            <a:xfrm>
              <a:off x="152400" y="6096000"/>
              <a:ext cx="1718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Behavior</a:t>
              </a:r>
            </a:p>
            <a:p>
              <a:r>
                <a:rPr lang="en-US" dirty="0" smtClean="0">
                  <a:solidFill>
                    <a:srgbClr val="00B0F0"/>
                  </a:solidFill>
                </a:rPr>
                <a:t>~ Sep. PC2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4147557" y="4953000"/>
              <a:ext cx="1872243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>
              <a:endCxn id="16" idx="3"/>
            </p:cNvCxnSpPr>
            <p:nvPr/>
          </p:nvCxnSpPr>
          <p:spPr bwMode="auto">
            <a:xfrm flipH="1">
              <a:off x="1870627" y="4953000"/>
              <a:ext cx="3196673" cy="1558499"/>
            </a:xfrm>
            <a:prstGeom prst="lin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5006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 rotWithShape="1">
          <a:blip r:embed="rId3"/>
          <a:srcRect l="2114" t="24781" r="3769" b="5519"/>
          <a:stretch/>
        </p:blipFill>
        <p:spPr>
          <a:xfrm>
            <a:off x="72470" y="1371600"/>
            <a:ext cx="8995330" cy="3345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048071"/>
            <a:ext cx="5672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Thanks to:    Iain Carmichael  (Deep Learning, AJIVE)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Melissa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Troester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(Head, CBCS)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Joseph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Geradts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(Pathology)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Katie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Hoadley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Chuck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Perou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(Genetics)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3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Analysis Goal: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Understand How Images &amp; Genetics</a:t>
            </a:r>
          </a:p>
          <a:p>
            <a:pPr marL="571500" indent="-571500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 smtClean="0">
                <a:ea typeface="굴림" pitchFamily="50" charset="-127"/>
              </a:rPr>
              <a:t>Work Together</a:t>
            </a:r>
          </a:p>
          <a:p>
            <a:pPr marL="571500" indent="-571500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 smtClean="0">
                <a:ea typeface="굴림" pitchFamily="50" charset="-127"/>
              </a:rPr>
              <a:t>Work Separately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 smtClean="0">
                <a:ea typeface="굴림" pitchFamily="50" charset="-127"/>
              </a:rPr>
              <a:t>Approach:    AJIVE</a:t>
            </a: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2" name="TextBox 1"/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>
              <a:stCxn id="2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9" name="TextBox 8"/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>
              <a:stCxn id="9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2884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868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Clinical Diagnosis of Cancer: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Pathologist Views Tissue Under Microscope,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Tissue Stained with </a:t>
            </a:r>
            <a:r>
              <a:rPr lang="en-US" altLang="ko-KR" dirty="0">
                <a:solidFill>
                  <a:srgbClr val="7030A0"/>
                </a:solidFill>
                <a:ea typeface="굴림" pitchFamily="50" charset="-127"/>
              </a:rPr>
              <a:t>Hematoxylin</a:t>
            </a: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&amp; </a:t>
            </a:r>
            <a:r>
              <a:rPr lang="en-US" altLang="ko-KR" dirty="0" smtClean="0">
                <a:solidFill>
                  <a:srgbClr val="FF99CC"/>
                </a:solidFill>
                <a:ea typeface="굴림" pitchFamily="50" charset="-127"/>
              </a:rPr>
              <a:t>Eosin</a:t>
            </a:r>
            <a:r>
              <a:rPr lang="en-US" altLang="ko-KR" dirty="0" smtClean="0">
                <a:solidFill>
                  <a:srgbClr val="7030A0"/>
                </a:solidFill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(H&amp;E)</a:t>
            </a:r>
          </a:p>
          <a:p>
            <a:pPr algn="l">
              <a:lnSpc>
                <a:spcPct val="150000"/>
              </a:lnSpc>
            </a:pPr>
            <a:endParaRPr lang="en-US" altLang="ko-KR" sz="12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                             </a:t>
            </a:r>
            <a:r>
              <a:rPr lang="en-US" altLang="ko-KR" sz="1200" dirty="0" smtClean="0">
                <a:ea typeface="굴림" pitchFamily="50" charset="-127"/>
              </a:rPr>
              <a:t>Thanks to BBC.CO.UK</a:t>
            </a:r>
          </a:p>
          <a:p>
            <a:pPr algn="l">
              <a:lnSpc>
                <a:spcPct val="150000"/>
              </a:lnSpc>
            </a:pPr>
            <a:r>
              <a:rPr lang="en-US" altLang="ko-KR" sz="1200" dirty="0">
                <a:ea typeface="굴림" pitchFamily="50" charset="-127"/>
              </a:rPr>
              <a:t> </a:t>
            </a:r>
            <a:r>
              <a:rPr lang="en-US" altLang="ko-KR" sz="1200" dirty="0" smtClean="0">
                <a:ea typeface="굴림" pitchFamily="50" charset="-127"/>
              </a:rPr>
              <a:t>                                                                             and  Reseachgate.net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485"/>
            <a:ext cx="3886200" cy="2184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62167" r="1059" b="2852"/>
          <a:stretch/>
        </p:blipFill>
        <p:spPr>
          <a:xfrm>
            <a:off x="6009697" y="4673485"/>
            <a:ext cx="3134304" cy="21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5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Tissue Micro Array Data: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Extract Small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(1mm diam.)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“Cores”</a:t>
            </a: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 smtClean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dirty="0" smtClean="0">
                <a:ea typeface="굴림" pitchFamily="50" charset="-127"/>
              </a:rPr>
              <a:t>                    Thanks to SPIE.ORG</a:t>
            </a:r>
            <a:endParaRPr lang="en-US" altLang="ko-KR" sz="1200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56992"/>
            <a:ext cx="6019800" cy="3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ature">
  <a:themeElements>
    <a:clrScheme name="1_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1_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33681</TotalTime>
  <Words>5762</Words>
  <Application>Microsoft Office PowerPoint</Application>
  <PresentationFormat>On-screen Show (4:3)</PresentationFormat>
  <Paragraphs>2119</Paragraphs>
  <Slides>280</Slides>
  <Notes>69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280</vt:i4>
      </vt:variant>
    </vt:vector>
  </HeadingPairs>
  <TitlesOfParts>
    <vt:vector size="292" baseType="lpstr">
      <vt:lpstr>Arial Unicode MS</vt:lpstr>
      <vt:lpstr>Arial</vt:lpstr>
      <vt:lpstr>Calibri</vt:lpstr>
      <vt:lpstr>Cambria Math</vt:lpstr>
      <vt:lpstr>Courier New</vt:lpstr>
      <vt:lpstr>굴림</vt:lpstr>
      <vt:lpstr>Tahoma</vt:lpstr>
      <vt:lpstr>Times New Roman</vt:lpstr>
      <vt:lpstr>Wingdings</vt:lpstr>
      <vt:lpstr>Nature</vt:lpstr>
      <vt:lpstr>1_Nature</vt:lpstr>
      <vt:lpstr>Image File</vt:lpstr>
      <vt:lpstr>Place Name???</vt:lpstr>
      <vt:lpstr>Object Oriented Data Analysis</vt:lpstr>
      <vt:lpstr>Some Special Cases of OODA</vt:lpstr>
      <vt:lpstr>Curves as Data Objects  (FDA)</vt:lpstr>
      <vt:lpstr>Images as Data Objects</vt:lpstr>
      <vt:lpstr>Shapes as Data Objects</vt:lpstr>
      <vt:lpstr>Shapes as Data Objects</vt:lpstr>
      <vt:lpstr>Trees as Data Objects</vt:lpstr>
      <vt:lpstr>Trees as Data Objects</vt:lpstr>
      <vt:lpstr>Object Oriented Data Analysis</vt:lpstr>
      <vt:lpstr>Object Oriented Data Analysis</vt:lpstr>
      <vt:lpstr>Object Oriented Data Analysis</vt:lpstr>
      <vt:lpstr>DIVAS Motivation</vt:lpstr>
      <vt:lpstr>Multi – Block Synonyms</vt:lpstr>
      <vt:lpstr>DIVAS Motivation</vt:lpstr>
      <vt:lpstr>DIVAS Motivation</vt:lpstr>
      <vt:lpstr>DIVAS Motivation</vt:lpstr>
      <vt:lpstr>DIVAS Motivation</vt:lpstr>
      <vt:lpstr>DIVAS Motivation</vt:lpstr>
      <vt:lpstr>DIVAS Motivation</vt:lpstr>
      <vt:lpstr>DIVAS:  Important Pre-cursor</vt:lpstr>
      <vt:lpstr>JIVE Collaborators</vt:lpstr>
      <vt:lpstr>JIVE Data Structure</vt:lpstr>
      <vt:lpstr>JIVE Data Structure</vt:lpstr>
      <vt:lpstr>JIVE Data Structure</vt:lpstr>
      <vt:lpstr>JIVE Data Structure</vt:lpstr>
      <vt:lpstr>JIVE Data Structure</vt:lpstr>
      <vt:lpstr>JIVE Data Structure</vt:lpstr>
      <vt:lpstr>JIVE Data Structure</vt:lpstr>
      <vt:lpstr>JIVE Analytic Goals</vt:lpstr>
      <vt:lpstr>PCA Underpinnings</vt:lpstr>
      <vt:lpstr>PCA Toy Eg.  -  Functional Data Analysis</vt:lpstr>
      <vt:lpstr>Functional Data Analysis, 10-d Toy EG 1</vt:lpstr>
      <vt:lpstr>Functional Data Analysis, 50-d Toy EG 2</vt:lpstr>
      <vt:lpstr>Functional Data Analysis, 50-d Toy EG 2</vt:lpstr>
      <vt:lpstr>Functional Data Analysis, 50-d Toy EG 2</vt:lpstr>
      <vt:lpstr>Functional Data Analysis, 50-d Toy EG 2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Example of PCA Data Exploration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PCA Exploration of Spanish Mortality</vt:lpstr>
      <vt:lpstr>JIVE Analytic Goals</vt:lpstr>
      <vt:lpstr>JIVE Analytic Goals</vt:lpstr>
      <vt:lpstr>JIVE Analytic Goals</vt:lpstr>
      <vt:lpstr>JIVE Analytic Goals</vt:lpstr>
      <vt:lpstr>JIVE Analytic Goals</vt:lpstr>
      <vt:lpstr>JIVE Algorithm</vt:lpstr>
      <vt:lpstr>Principal Angle Analysis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Functional Magnetic Resonance Imaging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DIVAS / JIVE Collaborators</vt:lpstr>
      <vt:lpstr>DIVAS  Improves JIVE</vt:lpstr>
      <vt:lpstr>DIVAS  Improves JIVE</vt:lpstr>
      <vt:lpstr>DIVAS  Improves JIVE</vt:lpstr>
      <vt:lpstr>DIVAS  Improves JIVE</vt:lpstr>
      <vt:lpstr>DIVAS  Improves JIVE</vt:lpstr>
      <vt:lpstr>DIVAS  Improves JIVE</vt:lpstr>
      <vt:lpstr>DIVAS  Improves JIVE</vt:lpstr>
      <vt:lpstr>DIVAS  Improves JIVE</vt:lpstr>
      <vt:lpstr>DIVAS  Improves JIVE</vt:lpstr>
      <vt:lpstr>DIVAS on TCGA Data</vt:lpstr>
      <vt:lpstr>DIVAS on TCGA Data</vt:lpstr>
      <vt:lpstr>DIVAS on TCGA Data</vt:lpstr>
      <vt:lpstr>JIVE 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Aside:    Principal Angle Analysis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Earlier Example of Scores Visualization</vt:lpstr>
      <vt:lpstr>Earlier Example of Scores Visualization</vt:lpstr>
      <vt:lpstr>JIVE Algorithm</vt:lpstr>
      <vt:lpstr>JIVE Algorithm</vt:lpstr>
      <vt:lpstr>Example of Loadings Analysis</vt:lpstr>
      <vt:lpstr>JIVE Algorithm</vt:lpstr>
      <vt:lpstr>JIVE Algorithm</vt:lpstr>
      <vt:lpstr>JIVE Toy Example</vt:lpstr>
      <vt:lpstr>JIVE Toy Example</vt:lpstr>
      <vt:lpstr>JIVE Toy Example</vt:lpstr>
      <vt:lpstr>JIVE Toy Example</vt:lpstr>
      <vt:lpstr>JIVE Toy Example</vt:lpstr>
      <vt:lpstr>JIVE Toy Example</vt:lpstr>
      <vt:lpstr>JIVE Toy Example  (Prior Approach 1)</vt:lpstr>
      <vt:lpstr>JIVE Toy Example  (Prior Approach 2) </vt:lpstr>
      <vt:lpstr>JIVE Toy Example  (Prior Approach 3) </vt:lpstr>
      <vt:lpstr>JIVE Toy Example</vt:lpstr>
      <vt:lpstr>JIVE Toy Example</vt:lpstr>
      <vt:lpstr>JIVE Toy Example</vt:lpstr>
      <vt:lpstr>JIVE Toy Example</vt:lpstr>
      <vt:lpstr>JIVE Toy Example</vt:lpstr>
      <vt:lpstr>JIVE Toy Example</vt:lpstr>
      <vt:lpstr>JIVE Toy Example</vt:lpstr>
      <vt:lpstr>JIVE Toy Example</vt:lpstr>
      <vt:lpstr>Major Application: Cancer Genetics</vt:lpstr>
      <vt:lpstr>Major Application: Cancer Genetics</vt:lpstr>
      <vt:lpstr>TCGA Breast Cancer Data</vt:lpstr>
      <vt:lpstr>TCGA Breast Cancer Data</vt:lpstr>
      <vt:lpstr>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JIVE Analysis – TCGA Breast Cancer Data</vt:lpstr>
      <vt:lpstr>Single Cell RNAseq Example</vt:lpstr>
      <vt:lpstr>Single Cell RNAseq Example</vt:lpstr>
      <vt:lpstr>Single Cell RNAseq Example</vt:lpstr>
      <vt:lpstr>Single Cell RNAseq Example</vt:lpstr>
      <vt:lpstr>Single Cell RNAseq Example</vt:lpstr>
      <vt:lpstr>Revisit Spanish Mortality Data</vt:lpstr>
      <vt:lpstr>Revisit Spanish Mortality Data</vt:lpstr>
      <vt:lpstr>Revisit Spanish Mortality Data</vt:lpstr>
      <vt:lpstr>Revisit Spanish Mortality Data</vt:lpstr>
      <vt:lpstr>Revisit Spanish Mortality Data</vt:lpstr>
      <vt:lpstr>Revisit Spanish Mortality Data</vt:lpstr>
      <vt:lpstr>Revisit Spanish Mortality Data</vt:lpstr>
      <vt:lpstr>Revisit Spanish Mortality Data</vt:lpstr>
      <vt:lpstr>Revisit Spanish Mortality Data</vt:lpstr>
      <vt:lpstr>Revisit Spanish Mortality Data</vt:lpstr>
      <vt:lpstr>JIVE Research in Progress</vt:lpstr>
      <vt:lpstr>JIVE Research in Progress</vt:lpstr>
      <vt:lpstr>New JIVE-Motivated Approach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Data Integ’n Via Subsp. Anal. (DIVAS)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DIVAS – Small Angle Examples</vt:lpstr>
      <vt:lpstr>Data Integ’n Via Subsp. Anal. (DIVAS)</vt:lpstr>
      <vt:lpstr>Data Integ’n Via Subsp. Anal. (DIVAS)</vt:lpstr>
      <vt:lpstr>Data Integ’n Via Subsp. Anal. (DIVAS)</vt:lpstr>
      <vt:lpstr>JIVE Research in Progress</vt:lpstr>
      <vt:lpstr>JIVE Open Problems</vt:lpstr>
      <vt:lpstr>Take Away Concepts</vt:lpstr>
      <vt:lpstr>Place Holder</vt:lpstr>
      <vt:lpstr>Data Integ’n Via Subsp. Anal. (DIVAS)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JIVE Algorithm</vt:lpstr>
      <vt:lpstr>Revisit Spanish Mortality Data</vt:lpstr>
    </vt:vector>
  </TitlesOfParts>
  <Company>UNC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 Blank</dc:title>
  <dc:creator>J. S. Marron</dc:creator>
  <cp:lastModifiedBy>JS Marron</cp:lastModifiedBy>
  <cp:revision>1057</cp:revision>
  <dcterms:created xsi:type="dcterms:W3CDTF">2003-03-05T17:06:40Z</dcterms:created>
  <dcterms:modified xsi:type="dcterms:W3CDTF">2019-06-18T05:25:25Z</dcterms:modified>
</cp:coreProperties>
</file>