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32" r:id="rId2"/>
  </p:sldMasterIdLst>
  <p:notesMasterIdLst>
    <p:notesMasterId r:id="rId124"/>
  </p:notesMasterIdLst>
  <p:handoutMasterIdLst>
    <p:handoutMasterId r:id="rId125"/>
  </p:handoutMasterIdLst>
  <p:sldIdLst>
    <p:sldId id="286" r:id="rId3"/>
    <p:sldId id="478" r:id="rId4"/>
    <p:sldId id="479" r:id="rId5"/>
    <p:sldId id="427" r:id="rId6"/>
    <p:sldId id="428" r:id="rId7"/>
    <p:sldId id="429" r:id="rId8"/>
    <p:sldId id="430" r:id="rId9"/>
    <p:sldId id="431" r:id="rId10"/>
    <p:sldId id="432" r:id="rId11"/>
    <p:sldId id="434" r:id="rId12"/>
    <p:sldId id="424" r:id="rId13"/>
    <p:sldId id="425" r:id="rId14"/>
    <p:sldId id="318" r:id="rId15"/>
    <p:sldId id="310" r:id="rId16"/>
    <p:sldId id="482" r:id="rId17"/>
    <p:sldId id="288" r:id="rId18"/>
    <p:sldId id="422" r:id="rId19"/>
    <p:sldId id="606" r:id="rId20"/>
    <p:sldId id="315" r:id="rId21"/>
    <p:sldId id="316" r:id="rId22"/>
    <p:sldId id="381" r:id="rId23"/>
    <p:sldId id="380" r:id="rId24"/>
    <p:sldId id="319" r:id="rId25"/>
    <p:sldId id="320" r:id="rId26"/>
    <p:sldId id="317" r:id="rId27"/>
    <p:sldId id="321" r:id="rId28"/>
    <p:sldId id="467" r:id="rId29"/>
    <p:sldId id="484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325" r:id="rId41"/>
    <p:sldId id="501" r:id="rId42"/>
    <p:sldId id="504" r:id="rId43"/>
    <p:sldId id="503" r:id="rId44"/>
    <p:sldId id="435" r:id="rId45"/>
    <p:sldId id="436" r:id="rId46"/>
    <p:sldId id="437" r:id="rId47"/>
    <p:sldId id="438" r:id="rId48"/>
    <p:sldId id="439" r:id="rId49"/>
    <p:sldId id="505" r:id="rId50"/>
    <p:sldId id="440" r:id="rId51"/>
    <p:sldId id="441" r:id="rId52"/>
    <p:sldId id="442" r:id="rId53"/>
    <p:sldId id="582" r:id="rId54"/>
    <p:sldId id="583" r:id="rId55"/>
    <p:sldId id="445" r:id="rId56"/>
    <p:sldId id="446" r:id="rId57"/>
    <p:sldId id="605" r:id="rId58"/>
    <p:sldId id="588" r:id="rId59"/>
    <p:sldId id="584" r:id="rId60"/>
    <p:sldId id="585" r:id="rId61"/>
    <p:sldId id="586" r:id="rId62"/>
    <p:sldId id="590" r:id="rId63"/>
    <p:sldId id="589" r:id="rId64"/>
    <p:sldId id="594" r:id="rId65"/>
    <p:sldId id="587" r:id="rId66"/>
    <p:sldId id="591" r:id="rId67"/>
    <p:sldId id="629" r:id="rId68"/>
    <p:sldId id="596" r:id="rId69"/>
    <p:sldId id="630" r:id="rId70"/>
    <p:sldId id="631" r:id="rId71"/>
    <p:sldId id="599" r:id="rId72"/>
    <p:sldId id="592" r:id="rId73"/>
    <p:sldId id="600" r:id="rId74"/>
    <p:sldId id="601" r:id="rId75"/>
    <p:sldId id="632" r:id="rId76"/>
    <p:sldId id="602" r:id="rId77"/>
    <p:sldId id="604" r:id="rId78"/>
    <p:sldId id="576" r:id="rId79"/>
    <p:sldId id="577" r:id="rId80"/>
    <p:sldId id="578" r:id="rId81"/>
    <p:sldId id="579" r:id="rId82"/>
    <p:sldId id="580" r:id="rId83"/>
    <p:sldId id="607" r:id="rId84"/>
    <p:sldId id="646" r:id="rId85"/>
    <p:sldId id="608" r:id="rId86"/>
    <p:sldId id="623" r:id="rId87"/>
    <p:sldId id="609" r:id="rId88"/>
    <p:sldId id="610" r:id="rId89"/>
    <p:sldId id="633" r:id="rId90"/>
    <p:sldId id="637" r:id="rId91"/>
    <p:sldId id="638" r:id="rId92"/>
    <p:sldId id="634" r:id="rId93"/>
    <p:sldId id="639" r:id="rId94"/>
    <p:sldId id="640" r:id="rId95"/>
    <p:sldId id="641" r:id="rId96"/>
    <p:sldId id="644" r:id="rId97"/>
    <p:sldId id="612" r:id="rId98"/>
    <p:sldId id="614" r:id="rId99"/>
    <p:sldId id="615" r:id="rId100"/>
    <p:sldId id="625" r:id="rId101"/>
    <p:sldId id="616" r:id="rId102"/>
    <p:sldId id="618" r:id="rId103"/>
    <p:sldId id="626" r:id="rId104"/>
    <p:sldId id="627" r:id="rId105"/>
    <p:sldId id="628" r:id="rId106"/>
    <p:sldId id="617" r:id="rId107"/>
    <p:sldId id="647" r:id="rId108"/>
    <p:sldId id="648" r:id="rId109"/>
    <p:sldId id="649" r:id="rId110"/>
    <p:sldId id="651" r:id="rId111"/>
    <p:sldId id="653" r:id="rId112"/>
    <p:sldId id="652" r:id="rId113"/>
    <p:sldId id="650" r:id="rId114"/>
    <p:sldId id="654" r:id="rId115"/>
    <p:sldId id="657" r:id="rId116"/>
    <p:sldId id="655" r:id="rId117"/>
    <p:sldId id="656" r:id="rId118"/>
    <p:sldId id="658" r:id="rId119"/>
    <p:sldId id="659" r:id="rId120"/>
    <p:sldId id="643" r:id="rId121"/>
    <p:sldId id="558" r:id="rId122"/>
    <p:sldId id="581" r:id="rId1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0080"/>
    <a:srgbClr val="0000FF"/>
    <a:srgbClr val="FF0000"/>
    <a:srgbClr val="FF99CC"/>
    <a:srgbClr val="FF3C3C"/>
    <a:srgbClr val="FF00FF"/>
    <a:srgbClr val="00FF00"/>
    <a:srgbClr val="F0EA00"/>
    <a:srgbClr val="B1A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3887" autoAdjust="0"/>
  </p:normalViewPr>
  <p:slideViewPr>
    <p:cSldViewPr>
      <p:cViewPr>
        <p:scale>
          <a:sx n="72" d="100"/>
          <a:sy n="72" d="100"/>
        </p:scale>
        <p:origin x="1137" y="-8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676" y="-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fld id="{F65B0496-079D-4A38-A9EA-117EEBF1ECC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4973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fld id="{06DA02BC-8455-411E-9058-114D0B7D5F9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51229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1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779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2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74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2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13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55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A02BC-8455-411E-9058-114D0B7D5F9E}" type="slidenum">
              <a:rPr lang="ko-KR" altLang="en-US" smtClean="0"/>
              <a:pPr/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22330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A02BC-8455-411E-9058-114D0B7D5F9E}" type="slidenum">
              <a:rPr lang="ko-KR" altLang="en-US" smtClean="0"/>
              <a:pPr/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68625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045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424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494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40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2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555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666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198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232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3226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894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333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949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391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8699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19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3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555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655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7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07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7441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68974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7826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404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433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8395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727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54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87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3015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4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3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4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4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5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5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6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3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50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5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74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5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303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422275"/>
            <a:ext cx="2032000" cy="5826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22275"/>
            <a:ext cx="5946775" cy="5826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85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2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02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1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39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8910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Title</a:t>
            </a:r>
          </a:p>
          <a:p>
            <a:pPr lvl="0"/>
            <a:r>
              <a:rPr lang="en-US" altLang="ko-KR" dirty="0" smtClean="0"/>
              <a:t>J. S. </a:t>
            </a:r>
            <a:r>
              <a:rPr lang="en-US" altLang="ko-KR" dirty="0" err="1" smtClean="0"/>
              <a:t>Marron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Dept. of Statistics and Operations Research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FBC3618B-0976-49FC-BB03-CB1CC49DB60B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-1" y="0"/>
            <a:ext cx="1198563" cy="1370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r>
              <a:rPr lang="en-US" altLang="en-US" sz="1100" dirty="0" smtClean="0">
                <a:solidFill>
                  <a:srgbClr val="000000"/>
                </a:solidFill>
              </a:rPr>
              <a:t>UNC</a:t>
            </a:r>
            <a:r>
              <a:rPr lang="en-US" altLang="en-US" sz="1100" dirty="0">
                <a:solidFill>
                  <a:srgbClr val="000000"/>
                </a:solidFill>
              </a:rPr>
              <a:t>, Stat &amp; </a:t>
            </a:r>
            <a:r>
              <a:rPr lang="en-US" altLang="en-US" sz="1100" dirty="0" smtClean="0">
                <a:solidFill>
                  <a:srgbClr val="000000"/>
                </a:solidFill>
              </a:rPr>
              <a:t>OR</a:t>
            </a:r>
          </a:p>
        </p:txBody>
      </p:sp>
      <p:pic>
        <p:nvPicPr>
          <p:cNvPr id="89125" name="Picture 37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19402" r="71519" b="19797"/>
          <a:stretch/>
        </p:blipFill>
        <p:spPr bwMode="auto">
          <a:xfrm>
            <a:off x="87406" y="47064"/>
            <a:ext cx="1062318" cy="11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defRPr sz="2800">
          <a:solidFill>
            <a:srgbClr val="000000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4488" y="422275"/>
            <a:ext cx="714851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16772" name="Line 4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73" name="Text Box 5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C35D6311-2C1C-4037-958A-1CA82E432626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graphicFrame>
        <p:nvGraphicFramePr>
          <p:cNvPr id="416774" name="Object 6"/>
          <p:cNvGraphicFramePr>
            <a:graphicFrameLocks noChangeAspect="1"/>
          </p:cNvGraphicFramePr>
          <p:nvPr userDrawn="1"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80" name="Image File" r:id="rId14" imgW="246600" imgH="324360" progId="DellImageExpertImage">
                  <p:embed/>
                </p:oleObj>
              </mc:Choice>
              <mc:Fallback>
                <p:oleObj name="Image File" r:id="rId14" imgW="246600" imgH="324360" progId="DellImageExpert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5" name="Text Box 7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200"/>
              <a:t>UNC, Stat &amp; 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93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98.png"/><Relationship Id="rId10" Type="http://schemas.openxmlformats.org/officeDocument/2006/relationships/image" Target="../media/image129.png"/><Relationship Id="rId4" Type="http://schemas.openxmlformats.org/officeDocument/2006/relationships/image" Target="../media/image96.png"/><Relationship Id="rId9" Type="http://schemas.openxmlformats.org/officeDocument/2006/relationships/image" Target="../media/image12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01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9" Type="http://schemas.openxmlformats.org/officeDocument/2006/relationships/image" Target="../media/image1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0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3.png"/><Relationship Id="rId5" Type="http://schemas.openxmlformats.org/officeDocument/2006/relationships/image" Target="../media/image96.png"/><Relationship Id="rId10" Type="http://schemas.openxmlformats.org/officeDocument/2006/relationships/image" Target="../media/image102.png"/><Relationship Id="rId4" Type="http://schemas.openxmlformats.org/officeDocument/2006/relationships/image" Target="../media/image95.png"/><Relationship Id="rId9" Type="http://schemas.openxmlformats.org/officeDocument/2006/relationships/image" Target="../media/image10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7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6.png"/><Relationship Id="rId2" Type="http://schemas.openxmlformats.org/officeDocument/2006/relationships/image" Target="../media/image93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5.png"/><Relationship Id="rId5" Type="http://schemas.openxmlformats.org/officeDocument/2006/relationships/image" Target="../media/image96.png"/><Relationship Id="rId15" Type="http://schemas.openxmlformats.org/officeDocument/2006/relationships/image" Target="../media/image109.png"/><Relationship Id="rId10" Type="http://schemas.openxmlformats.org/officeDocument/2006/relationships/image" Target="../media/image102.png"/><Relationship Id="rId4" Type="http://schemas.openxmlformats.org/officeDocument/2006/relationships/image" Target="../media/image95.png"/><Relationship Id="rId9" Type="http://schemas.openxmlformats.org/officeDocument/2006/relationships/image" Target="../media/image101.png"/><Relationship Id="rId14" Type="http://schemas.openxmlformats.org/officeDocument/2006/relationships/image" Target="../media/image10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7.png"/><Relationship Id="rId18" Type="http://schemas.openxmlformats.org/officeDocument/2006/relationships/image" Target="../media/image113.png"/><Relationship Id="rId3" Type="http://schemas.openxmlformats.org/officeDocument/2006/relationships/image" Target="../media/image94.png"/><Relationship Id="rId21" Type="http://schemas.openxmlformats.org/officeDocument/2006/relationships/image" Target="../media/image117.png"/><Relationship Id="rId7" Type="http://schemas.openxmlformats.org/officeDocument/2006/relationships/image" Target="../media/image98.png"/><Relationship Id="rId12" Type="http://schemas.openxmlformats.org/officeDocument/2006/relationships/image" Target="../media/image106.png"/><Relationship Id="rId17" Type="http://schemas.openxmlformats.org/officeDocument/2006/relationships/image" Target="../media/image112.png"/><Relationship Id="rId25" Type="http://schemas.openxmlformats.org/officeDocument/2006/relationships/image" Target="../media/image123.png"/><Relationship Id="rId2" Type="http://schemas.openxmlformats.org/officeDocument/2006/relationships/image" Target="../media/image93.png"/><Relationship Id="rId16" Type="http://schemas.openxmlformats.org/officeDocument/2006/relationships/image" Target="../media/image111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5.png"/><Relationship Id="rId24" Type="http://schemas.openxmlformats.org/officeDocument/2006/relationships/image" Target="../media/image122.png"/><Relationship Id="rId5" Type="http://schemas.openxmlformats.org/officeDocument/2006/relationships/image" Target="../media/image96.png"/><Relationship Id="rId15" Type="http://schemas.openxmlformats.org/officeDocument/2006/relationships/image" Target="../media/image109.png"/><Relationship Id="rId23" Type="http://schemas.openxmlformats.org/officeDocument/2006/relationships/image" Target="../media/image119.png"/><Relationship Id="rId10" Type="http://schemas.openxmlformats.org/officeDocument/2006/relationships/image" Target="../media/image102.png"/><Relationship Id="rId19" Type="http://schemas.openxmlformats.org/officeDocument/2006/relationships/image" Target="../media/image115.png"/><Relationship Id="rId4" Type="http://schemas.openxmlformats.org/officeDocument/2006/relationships/image" Target="../media/image95.png"/><Relationship Id="rId9" Type="http://schemas.openxmlformats.org/officeDocument/2006/relationships/image" Target="../media/image101.png"/><Relationship Id="rId14" Type="http://schemas.openxmlformats.org/officeDocument/2006/relationships/image" Target="../media/image108.png"/><Relationship Id="rId22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Oslo University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610600" cy="4648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Joint and Individual Variation Explained</a:t>
            </a:r>
            <a:endParaRPr lang="en-US" altLang="ko-KR" sz="3600" dirty="0"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J. S. </a:t>
            </a:r>
            <a:r>
              <a:rPr lang="en-US" altLang="ko-KR" dirty="0" smtClean="0">
                <a:ea typeface="굴림" pitchFamily="50" charset="-127"/>
              </a:rPr>
              <a:t>Marron</a:t>
            </a:r>
          </a:p>
          <a:p>
            <a:pPr>
              <a:lnSpc>
                <a:spcPct val="150000"/>
              </a:lnSpc>
            </a:pPr>
            <a:endParaRPr lang="en-US" altLang="ko-KR" sz="1600" dirty="0"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Dept. of Statistics and Operations </a:t>
            </a:r>
            <a:r>
              <a:rPr lang="en-US" altLang="ko-KR" dirty="0" smtClean="0">
                <a:ea typeface="굴림" pitchFamily="50" charset="-127"/>
              </a:rPr>
              <a:t>Research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University of North Carolina</a:t>
            </a:r>
            <a:endParaRPr lang="en-US" altLang="ko-KR" dirty="0"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en-US" dirty="0" smtClean="0">
                <a:ea typeface="굴림" pitchFamily="50" charset="-127"/>
              </a:rPr>
              <a:t>March 15, 2019</a:t>
            </a:r>
            <a:endParaRPr lang="en-US" altLang="ko-KR" dirty="0"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(containing wide variety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o</a:t>
            </a:r>
            <a:r>
              <a:rPr lang="en-US" dirty="0" smtClean="0"/>
              <a:t>f interesting cases)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67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28600" y="1244025"/>
                <a:ext cx="8721042" cy="5016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Deeper Look at Estimation of 1</a:t>
                </a:r>
                <a:r>
                  <a:rPr lang="en-US" sz="3200" baseline="30000" dirty="0" smtClean="0">
                    <a:solidFill>
                      <a:srgbClr val="000000"/>
                    </a:solidFill>
                  </a:rPr>
                  <a:t>st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 Block,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endParaRPr lang="en-US" sz="3200" dirty="0">
                  <a:solidFill>
                    <a:srgbClr val="000000"/>
                  </a:solidFill>
                </a:endParaRPr>
              </a:p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Target</a:t>
                </a:r>
              </a:p>
              <a:p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endParaRPr lang="en-US" sz="3200" dirty="0">
                  <a:solidFill>
                    <a:srgbClr val="000000"/>
                  </a:solidFill>
                </a:endParaRPr>
              </a:p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DIVAS</a:t>
                </a:r>
              </a:p>
              <a:p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endParaRPr lang="en-US" sz="3200" dirty="0">
                  <a:solidFill>
                    <a:srgbClr val="000000"/>
                  </a:solidFill>
                </a:endParaRPr>
              </a:p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AJIVE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44025"/>
                <a:ext cx="8721042" cy="5016758"/>
              </a:xfrm>
              <a:prstGeom prst="rect">
                <a:avLst/>
              </a:prstGeom>
              <a:blipFill>
                <a:blip r:embed="rId2"/>
                <a:stretch>
                  <a:fillRect l="-1818" t="-1701" b="-3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4E02620-EECC-46A1-B45F-F068331A4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2200"/>
            <a:ext cx="2333965" cy="1331257"/>
          </a:xfrm>
          <a:prstGeom prst="rect">
            <a:avLst/>
          </a:prstGeom>
        </p:spPr>
      </p:pic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790B50BC-65F3-4E7F-8874-82756461C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35" y="2362200"/>
            <a:ext cx="2333965" cy="1331257"/>
          </a:xfr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A27AAB-D838-443A-9E88-D7C2116C6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35" y="2362200"/>
            <a:ext cx="2333965" cy="13312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BC017F-5576-425A-A5DD-7FBD96A53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10000"/>
            <a:ext cx="2333965" cy="13312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2DCF4D-3CEF-40FB-A15A-9788F0CF7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35" y="3810000"/>
            <a:ext cx="2333965" cy="13312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B0EC13-BAE5-417F-AB13-22A1AA34B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5" y="3810000"/>
            <a:ext cx="2333965" cy="13312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6346F43-85FE-48D2-AAB6-1A0ED1E05C27}"/>
              </a:ext>
            </a:extLst>
          </p:cNvPr>
          <p:cNvSpPr txBox="1"/>
          <p:nvPr/>
        </p:nvSpPr>
        <p:spPr>
          <a:xfrm>
            <a:off x="69704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1.71°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FDAFB8-37BC-4D99-A900-E1E255B15811}"/>
              </a:ext>
            </a:extLst>
          </p:cNvPr>
          <p:cNvSpPr txBox="1"/>
          <p:nvPr/>
        </p:nvSpPr>
        <p:spPr>
          <a:xfrm>
            <a:off x="45320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5.01°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922853-5FE7-4CB7-BB3D-E1CE39393F0C}"/>
              </a:ext>
            </a:extLst>
          </p:cNvPr>
          <p:cNvSpPr txBox="1"/>
          <p:nvPr/>
        </p:nvSpPr>
        <p:spPr>
          <a:xfrm>
            <a:off x="20174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2.7647°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E4C23A-EE3B-4F9D-9D81-B20786CA6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5" y="5298143"/>
            <a:ext cx="2333965" cy="1331257"/>
          </a:xfrm>
          <a:prstGeom prst="rect">
            <a:avLst/>
          </a:prstGeom>
        </p:spPr>
      </p:pic>
      <p:pic>
        <p:nvPicPr>
          <p:cNvPr id="38" name="Content Placeholder 7">
            <a:extLst>
              <a:ext uri="{FF2B5EF4-FFF2-40B4-BE49-F238E27FC236}">
                <a16:creationId xmlns:a16="http://schemas.microsoft.com/office/drawing/2014/main" id="{BB76BEA4-7FDD-4959-B264-DADF6193C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9235" y="5298143"/>
            <a:ext cx="2333965" cy="133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Content Placeholder 7">
            <a:extLst>
              <a:ext uri="{FF2B5EF4-FFF2-40B4-BE49-F238E27FC236}">
                <a16:creationId xmlns:a16="http://schemas.microsoft.com/office/drawing/2014/main" id="{E1CCA960-C98A-4016-951A-5C06022C0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298143"/>
            <a:ext cx="2333965" cy="13312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F9B8E7-E706-408B-B623-755646899AF1}"/>
              </a:ext>
            </a:extLst>
          </p:cNvPr>
          <p:cNvSpPr txBox="1"/>
          <p:nvPr/>
        </p:nvSpPr>
        <p:spPr>
          <a:xfrm>
            <a:off x="693420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7.1420°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57FECA-269F-4463-A8D7-38CDF1799949}"/>
              </a:ext>
            </a:extLst>
          </p:cNvPr>
          <p:cNvSpPr txBox="1"/>
          <p:nvPr/>
        </p:nvSpPr>
        <p:spPr>
          <a:xfrm>
            <a:off x="449580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7.8852°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016FC3-7917-41D3-BF3F-5A851A0F759D}"/>
              </a:ext>
            </a:extLst>
          </p:cNvPr>
          <p:cNvSpPr txBox="1"/>
          <p:nvPr/>
        </p:nvSpPr>
        <p:spPr>
          <a:xfrm>
            <a:off x="201745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4.2288°</a:t>
            </a:r>
          </a:p>
        </p:txBody>
      </p:sp>
    </p:spTree>
    <p:extLst>
      <p:ext uri="{BB962C8B-B14F-4D97-AF65-F5344CB8AC3E}">
        <p14:creationId xmlns:p14="http://schemas.microsoft.com/office/powerpoint/2010/main" val="1525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72600"/>
            <a:ext cx="7320466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Deeper Look at Estimation of 2</a:t>
            </a:r>
            <a:r>
              <a:rPr lang="en-US" sz="3200" baseline="30000" dirty="0" smtClean="0">
                <a:solidFill>
                  <a:srgbClr val="000000"/>
                </a:solidFill>
              </a:rPr>
              <a:t>nd</a:t>
            </a:r>
            <a:r>
              <a:rPr lang="en-US" sz="3200" dirty="0" smtClean="0">
                <a:solidFill>
                  <a:srgbClr val="000000"/>
                </a:solidFill>
              </a:rPr>
              <a:t>  Block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Target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DIVAS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AJIVE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0111A-E04A-4721-B929-08A2D2B0A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1828800"/>
            <a:ext cx="1333694" cy="1523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36C16-BB3E-400D-A2FE-9ED0CE69E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5029200"/>
            <a:ext cx="1333694" cy="152387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80D6B12-E46C-48D6-85B3-73696968A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6" y="1828800"/>
            <a:ext cx="1333694" cy="1523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524F0-D1A6-451E-A675-96B79F9D0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52600"/>
            <a:ext cx="1333694" cy="1523874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20F0754-0FD2-4F90-BEB1-F374D77F9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6" y="5029326"/>
            <a:ext cx="1333694" cy="1523874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B20F0754-0FD2-4F90-BEB1-F374D77F9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029200"/>
            <a:ext cx="1333694" cy="1523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0B26A6-C103-4DDD-84D5-DEE8E118E113}"/>
              </a:ext>
            </a:extLst>
          </p:cNvPr>
          <p:cNvSpPr txBox="1"/>
          <p:nvPr/>
        </p:nvSpPr>
        <p:spPr>
          <a:xfrm>
            <a:off x="6208450" y="62600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3.76°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36E7C-1E91-4B53-B70C-ED40A3C9A64E}"/>
              </a:ext>
            </a:extLst>
          </p:cNvPr>
          <p:cNvSpPr txBox="1"/>
          <p:nvPr/>
        </p:nvSpPr>
        <p:spPr>
          <a:xfrm>
            <a:off x="4455850" y="62484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5.79°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048836-9866-4E73-ACAC-D994522F29E8}"/>
              </a:ext>
            </a:extLst>
          </p:cNvPr>
          <p:cNvSpPr txBox="1"/>
          <p:nvPr/>
        </p:nvSpPr>
        <p:spPr>
          <a:xfrm>
            <a:off x="2667000" y="6243007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4.23°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F10581-9B93-490A-A128-65581EB2A7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3429000"/>
            <a:ext cx="1333694" cy="15238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0156F-3C4F-4301-849C-F6853C2D15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126"/>
            <a:ext cx="1333694" cy="15238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6A92B-4E3A-4050-803F-BFF8B8AD3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29000"/>
            <a:ext cx="1333694" cy="15238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52E507-1BF4-4474-9122-897003430FD3}"/>
              </a:ext>
            </a:extLst>
          </p:cNvPr>
          <p:cNvSpPr txBox="1"/>
          <p:nvPr/>
        </p:nvSpPr>
        <p:spPr>
          <a:xfrm>
            <a:off x="620845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2.11°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BC30D-96E2-40F2-B254-D3B5E2005E36}"/>
              </a:ext>
            </a:extLst>
          </p:cNvPr>
          <p:cNvSpPr txBox="1"/>
          <p:nvPr/>
        </p:nvSpPr>
        <p:spPr>
          <a:xfrm>
            <a:off x="437965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5.00°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01B4A8-F722-420A-8AED-41D03C14CF8B}"/>
              </a:ext>
            </a:extLst>
          </p:cNvPr>
          <p:cNvSpPr txBox="1"/>
          <p:nvPr/>
        </p:nvSpPr>
        <p:spPr>
          <a:xfrm>
            <a:off x="266700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2.76°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52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72600"/>
            <a:ext cx="5614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Deeper 3</a:t>
            </a:r>
            <a:r>
              <a:rPr lang="en-US" sz="3200" baseline="30000" dirty="0" smtClean="0">
                <a:solidFill>
                  <a:srgbClr val="000000"/>
                </a:solidFill>
              </a:rPr>
              <a:t>rd</a:t>
            </a:r>
            <a:r>
              <a:rPr lang="en-US" sz="3200" dirty="0" smtClean="0">
                <a:solidFill>
                  <a:srgbClr val="000000"/>
                </a:solidFill>
              </a:rPr>
              <a:t>  Block    -    Target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BCA726-24C7-43AD-812C-4B3B93630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22" name="Content Placeholder 12">
            <a:extLst>
              <a:ext uri="{FF2B5EF4-FFF2-40B4-BE49-F238E27FC236}">
                <a16:creationId xmlns:a16="http://schemas.microsoft.com/office/drawing/2014/main" id="{63893BEF-DD06-49AA-94DD-2A181D6DF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9B56D5-1698-46C5-8434-980068E01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333965" cy="46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72600"/>
            <a:ext cx="5619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Deeper 3</a:t>
            </a:r>
            <a:r>
              <a:rPr lang="en-US" sz="3200" baseline="30000" dirty="0" smtClean="0">
                <a:solidFill>
                  <a:srgbClr val="000000"/>
                </a:solidFill>
              </a:rPr>
              <a:t>rd</a:t>
            </a:r>
            <a:r>
              <a:rPr lang="en-US" sz="3200" dirty="0" smtClean="0">
                <a:solidFill>
                  <a:srgbClr val="000000"/>
                </a:solidFill>
              </a:rPr>
              <a:t>  Block    -    DIVAS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99383-2229-4DA3-B08C-34BA52A5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84393-DD34-4F96-96C7-2EF094FB3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B3E88-E247-4832-9E43-3A4DB12D0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333965" cy="466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A2DC4C-9672-4D88-A10F-7F86308DED85}"/>
              </a:ext>
            </a:extLst>
          </p:cNvPr>
          <p:cNvSpPr txBox="1"/>
          <p:nvPr/>
        </p:nvSpPr>
        <p:spPr>
          <a:xfrm>
            <a:off x="6665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2.11°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5CD94-16B4-43F2-B73D-833F5BCA9A2E}"/>
              </a:ext>
            </a:extLst>
          </p:cNvPr>
          <p:cNvSpPr txBox="1"/>
          <p:nvPr/>
        </p:nvSpPr>
        <p:spPr>
          <a:xfrm>
            <a:off x="37338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1.71°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0A578-0A2E-42DE-862F-6D2438D7B8EA}"/>
              </a:ext>
            </a:extLst>
          </p:cNvPr>
          <p:cNvSpPr txBox="1"/>
          <p:nvPr/>
        </p:nvSpPr>
        <p:spPr>
          <a:xfrm>
            <a:off x="9144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2.76°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45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72600"/>
            <a:ext cx="55253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Deeper 3</a:t>
            </a:r>
            <a:r>
              <a:rPr lang="en-US" sz="3200" baseline="30000" dirty="0" smtClean="0">
                <a:solidFill>
                  <a:srgbClr val="000000"/>
                </a:solidFill>
              </a:rPr>
              <a:t>rd</a:t>
            </a:r>
            <a:r>
              <a:rPr lang="en-US" sz="3200" dirty="0" smtClean="0">
                <a:solidFill>
                  <a:srgbClr val="000000"/>
                </a:solidFill>
              </a:rPr>
              <a:t>  Block    -    AJIVE</a:t>
            </a:r>
            <a:endParaRPr lang="en-US" sz="32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D9829-0C30-4F9D-9C3D-7E903C867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29A59-96CA-4A92-BFEE-13F338637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69D1A-950C-4B29-BF79-3A818D743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35" y="1981200"/>
            <a:ext cx="2333965" cy="4667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0C1018-3C79-4B54-B937-6429E11E471F}"/>
              </a:ext>
            </a:extLst>
          </p:cNvPr>
          <p:cNvSpPr txBox="1"/>
          <p:nvPr/>
        </p:nvSpPr>
        <p:spPr>
          <a:xfrm>
            <a:off x="6665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2.47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B740A-314B-48C3-B665-D06FFC25DF6A}"/>
              </a:ext>
            </a:extLst>
          </p:cNvPr>
          <p:cNvSpPr txBox="1"/>
          <p:nvPr/>
        </p:nvSpPr>
        <p:spPr>
          <a:xfrm>
            <a:off x="37338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1.43°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268FDD-8F5A-4304-A52A-33B7A662C281}"/>
              </a:ext>
            </a:extLst>
          </p:cNvPr>
          <p:cNvSpPr txBox="1"/>
          <p:nvPr/>
        </p:nvSpPr>
        <p:spPr>
          <a:xfrm>
            <a:off x="950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4.23°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91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0_truth">
            <a:extLst>
              <a:ext uri="{FF2B5EF4-FFF2-40B4-BE49-F238E27FC236}">
                <a16:creationId xmlns:a16="http://schemas.microsoft.com/office/drawing/2014/main" id="{4A2FB872-06F6-4AD9-B1D3-5B8A6C17B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102708"/>
            <a:ext cx="8321761" cy="47552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81001" y="1295400"/>
                <a:ext cx="64910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- Truth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1295400"/>
                <a:ext cx="6491072" cy="584775"/>
              </a:xfrm>
              <a:prstGeom prst="rect">
                <a:avLst/>
              </a:prstGeom>
              <a:blipFill>
                <a:blip r:embed="rId3"/>
                <a:stretch>
                  <a:fillRect t="-14737" r="-1316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4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1" y="1295400"/>
                <a:ext cx="66872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- DIVAS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1295400"/>
                <a:ext cx="6687215" cy="584775"/>
              </a:xfrm>
              <a:prstGeom prst="rect">
                <a:avLst/>
              </a:prstGeom>
              <a:blipFill>
                <a:blip r:embed="rId2"/>
                <a:stretch>
                  <a:fillRect t="-14737" r="-127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0_DIVAS">
            <a:extLst>
              <a:ext uri="{FF2B5EF4-FFF2-40B4-BE49-F238E27FC236}">
                <a16:creationId xmlns:a16="http://schemas.microsoft.com/office/drawing/2014/main" id="{3904571D-26C0-4AED-8698-2271FF51EE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7B2332-4DF8-4B0B-BD30-79C203CB27B7}"/>
              </a:ext>
            </a:extLst>
          </p:cNvPr>
          <p:cNvSpPr txBox="1"/>
          <p:nvPr/>
        </p:nvSpPr>
        <p:spPr>
          <a:xfrm>
            <a:off x="451281" y="4001869"/>
            <a:ext cx="305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Automatic rank selection (correctly) chooses [1, 3].</a:t>
            </a:r>
          </a:p>
        </p:txBody>
      </p:sp>
    </p:spTree>
    <p:extLst>
      <p:ext uri="{BB962C8B-B14F-4D97-AF65-F5344CB8AC3E}">
        <p14:creationId xmlns:p14="http://schemas.microsoft.com/office/powerpoint/2010/main" val="56557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6849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[1,3]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684924" cy="584775"/>
              </a:xfrm>
              <a:prstGeom prst="rect">
                <a:avLst/>
              </a:prstGeom>
              <a:blipFill>
                <a:blip r:embed="rId2"/>
                <a:stretch>
                  <a:fillRect t="-14737" r="-1190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0_AJIVE_13">
            <a:extLst>
              <a:ext uri="{FF2B5EF4-FFF2-40B4-BE49-F238E27FC236}">
                <a16:creationId xmlns:a16="http://schemas.microsoft.com/office/drawing/2014/main" id="{28B8C014-FBF4-4067-84D7-795149CB3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3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6849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[2,3]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684924" cy="584775"/>
              </a:xfrm>
              <a:prstGeom prst="rect">
                <a:avLst/>
              </a:prstGeom>
              <a:blipFill>
                <a:blip r:embed="rId2"/>
                <a:stretch>
                  <a:fillRect t="-14737" r="-1190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0_AJIVE_23">
            <a:extLst>
              <a:ext uri="{FF2B5EF4-FFF2-40B4-BE49-F238E27FC236}">
                <a16:creationId xmlns:a16="http://schemas.microsoft.com/office/drawing/2014/main" id="{CD472C94-08B0-4427-8ECD-F9F9FBEDD7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0232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Truth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023269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15_truth">
            <a:extLst>
              <a:ext uri="{FF2B5EF4-FFF2-40B4-BE49-F238E27FC236}">
                <a16:creationId xmlns:a16="http://schemas.microsoft.com/office/drawing/2014/main" id="{F5997F9C-ED57-4B7D-A423-B99D54DF5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Current View:</a:t>
            </a: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OODA = Focal Point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{For discussions (interdisciplinary)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about tackling serious analyses}</a:t>
            </a: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43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2178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DIVAS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217810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C15_DIVAS">
            <a:extLst>
              <a:ext uri="{FF2B5EF4-FFF2-40B4-BE49-F238E27FC236}">
                <a16:creationId xmlns:a16="http://schemas.microsoft.com/office/drawing/2014/main" id="{0EF364DE-8F42-42BC-82BB-CF63548233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81401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[1,3]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8140177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C15_AJIVE_23">
            <a:extLst>
              <a:ext uri="{FF2B5EF4-FFF2-40B4-BE49-F238E27FC236}">
                <a16:creationId xmlns:a16="http://schemas.microsoft.com/office/drawing/2014/main" id="{72E285F5-E04A-41E0-BBDF-EB619A919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81401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[2,3]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8140177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15_AJIVE_13">
            <a:extLst>
              <a:ext uri="{FF2B5EF4-FFF2-40B4-BE49-F238E27FC236}">
                <a16:creationId xmlns:a16="http://schemas.microsoft.com/office/drawing/2014/main" id="{3E87296E-C4A5-4F18-BEE0-1AECD3918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67940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Truth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6794039" cy="584775"/>
              </a:xfrm>
              <a:prstGeom prst="rect">
                <a:avLst/>
              </a:prstGeom>
              <a:blipFill>
                <a:blip r:embed="rId2"/>
                <a:stretch>
                  <a:fillRect t="-14737" r="-125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CA752-563A-459B-94F6-4626CFFF1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69733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Divas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6973384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20_DIVAS">
            <a:extLst>
              <a:ext uri="{FF2B5EF4-FFF2-40B4-BE49-F238E27FC236}">
                <a16:creationId xmlns:a16="http://schemas.microsoft.com/office/drawing/2014/main" id="{D2881561-0D64-45CC-89DA-96E0A48B50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9125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[2,3]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912551" cy="584775"/>
              </a:xfrm>
              <a:prstGeom prst="rect">
                <a:avLst/>
              </a:prstGeom>
              <a:blipFill>
                <a:blip r:embed="rId2"/>
                <a:stretch>
                  <a:fillRect t="-14737" r="-115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20_AJIVE_23">
            <a:extLst>
              <a:ext uri="{FF2B5EF4-FFF2-40B4-BE49-F238E27FC236}">
                <a16:creationId xmlns:a16="http://schemas.microsoft.com/office/drawing/2014/main" id="{D90F5A7F-737D-4F02-98BC-73EAE3701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9125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[1,3]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912551" cy="584775"/>
              </a:xfrm>
              <a:prstGeom prst="rect">
                <a:avLst/>
              </a:prstGeom>
              <a:blipFill>
                <a:blip r:embed="rId2"/>
                <a:stretch>
                  <a:fillRect t="-14737" r="-115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20_AJIVE_13">
            <a:extLst>
              <a:ext uri="{FF2B5EF4-FFF2-40B4-BE49-F238E27FC236}">
                <a16:creationId xmlns:a16="http://schemas.microsoft.com/office/drawing/2014/main" id="{0682D89A-734C-47DA-B3EA-AD52740EE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Application: Cancer Genetics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Data Source:    </a:t>
            </a:r>
          </a:p>
          <a:p>
            <a:pPr marL="0" indent="0" algn="l">
              <a:lnSpc>
                <a:spcPct val="150000"/>
              </a:lnSpc>
            </a:pPr>
            <a:endParaRPr lang="en-US" altLang="en-US" sz="1800" dirty="0" smtClean="0"/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The Cancer 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Genome Atlas</a:t>
            </a:r>
          </a:p>
          <a:p>
            <a:pPr marL="0" indent="0" algn="l">
              <a:lnSpc>
                <a:spcPct val="150000"/>
              </a:lnSpc>
            </a:pPr>
            <a:endParaRPr lang="en-US" altLang="en-US" sz="1800" dirty="0"/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Subset Here: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Breast Cancer</a:t>
            </a:r>
          </a:p>
          <a:p>
            <a:pPr marL="0" indent="0" algn="l">
              <a:lnSpc>
                <a:spcPct val="150000"/>
              </a:lnSpc>
            </a:pP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0400" y="1377462"/>
            <a:ext cx="5867400" cy="5480538"/>
            <a:chOff x="457198" y="1371600"/>
            <a:chExt cx="5943601" cy="5013721"/>
          </a:xfrm>
        </p:grpSpPr>
        <p:pic>
          <p:nvPicPr>
            <p:cNvPr id="5" name="Picture 2" descr="Integrated data set for comparing and contrasting multiple tumor types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71600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7198" y="5667688"/>
              <a:ext cx="5943601" cy="717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Figure : The Cancer Genome Atlas Research Network, Weinstein, J.N.,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Collisson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E.A., Mills, G.B., Shaw, K.M.,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Ozenberger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B.A.,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Ellrott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K.,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Shmulevich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I., Sander, C., and Stuart, J.M. (2013)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0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Application: Cancer Genetics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TCGA Breast Cancer Data:</a:t>
                </a:r>
              </a:p>
              <a:p>
                <a:pPr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 smtClean="0"/>
                  <a:t>Data Blocks (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  <a:ea typeface="Cambria Math"/>
                      </a:rPr>
                      <m:t>∩</m:t>
                    </m:r>
                  </m:oMath>
                </a14:m>
                <a:r>
                  <a:rPr lang="en-US" altLang="en-US" dirty="0" smtClean="0"/>
                  <a:t>s &amp; Carefully Cleaned)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mRNA (GE): 16615×616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Copy </a:t>
                </a:r>
                <a:r>
                  <a:rPr lang="en-US" altLang="en-US" sz="2000" dirty="0" smtClean="0"/>
                  <a:t>Number </a:t>
                </a:r>
                <a:r>
                  <a:rPr lang="en-US" altLang="en-US" sz="2000" dirty="0"/>
                  <a:t>(CN): 24174×616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/>
                  <a:t>Rev. Phase Protein Array </a:t>
                </a:r>
                <a:r>
                  <a:rPr lang="en-US" altLang="en-US" sz="2000" dirty="0"/>
                  <a:t>(RPPA): 187×616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Gene mutation (Mutation): </a:t>
                </a:r>
                <a:r>
                  <a:rPr lang="en-US" altLang="en-US" sz="2000" dirty="0" smtClean="0"/>
                  <a:t>18256×616</a:t>
                </a:r>
              </a:p>
              <a:p>
                <a:pPr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 smtClean="0"/>
                  <a:t>Tumor Subtypes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FF"/>
                    </a:solidFill>
                  </a:rPr>
                  <a:t>Basal-like: ⊲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D1CF"/>
                    </a:solidFill>
                  </a:rPr>
                  <a:t>HER2-like: ∗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Luminal A: +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7030A0"/>
                    </a:solidFill>
                  </a:rPr>
                  <a:t>Luminal B: ×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9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Analysis of Breast Cancer “Lobular Freeze”:</a:t>
            </a:r>
            <a:endParaRPr lang="en-US" altLang="en-US" dirty="0" smtClean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5B8E28E-486D-4283-AFA4-E011EC111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2201862"/>
            <a:ext cx="892582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44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Current View:</a:t>
            </a: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OODA = Focal Point</a:t>
            </a:r>
          </a:p>
          <a:p>
            <a:pPr eaLnBrk="1" hangingPunct="1">
              <a:buFont typeface="Wingdings" pitchFamily="2" charset="2"/>
              <a:buNone/>
            </a:pPr>
            <a:endParaRPr lang="en-US" sz="4000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What should be the Data Objects?</a:t>
            </a:r>
          </a:p>
        </p:txBody>
      </p:sp>
    </p:spTree>
    <p:extLst>
      <p:ext uri="{BB962C8B-B14F-4D97-AF65-F5344CB8AC3E}">
        <p14:creationId xmlns:p14="http://schemas.microsoft.com/office/powerpoint/2010/main" val="40474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Open Problems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3600" dirty="0" smtClean="0"/>
              <a:t>Integration with Network Analysis???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Post – JIVE Gene Networks???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Compare “Joint” and “Individual” Networks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Combine JIVE &amp; Brain Connectivity???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Relationships with Behavior &amp; Genetics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67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Away Concepts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143000"/>
            <a:ext cx="8269288" cy="4768850"/>
          </a:xfrm>
        </p:spPr>
        <p:txBody>
          <a:bodyPr/>
          <a:lstStyle/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/>
              <a:t> </a:t>
            </a:r>
            <a:r>
              <a:rPr lang="en-US" altLang="en-US" dirty="0" smtClean="0"/>
              <a:t>Object Oriented Data Analysis</a:t>
            </a:r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(To Handle Complex Data)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/>
              <a:t> </a:t>
            </a:r>
            <a:r>
              <a:rPr lang="en-US" altLang="en-US" dirty="0" smtClean="0"/>
              <a:t>JIVE for Integration of Data Types</a:t>
            </a:r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Joint </a:t>
            </a:r>
            <a:r>
              <a:rPr lang="en-US" altLang="en-US" u="sng" dirty="0" smtClean="0"/>
              <a:t>And</a:t>
            </a:r>
            <a:r>
              <a:rPr lang="en-US" altLang="en-US" dirty="0" smtClean="0"/>
              <a:t> Individual Variation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/>
              <a:t> </a:t>
            </a:r>
            <a:r>
              <a:rPr lang="en-US" altLang="en-US" dirty="0" smtClean="0"/>
              <a:t>Visualization to Find Hidden Structure</a:t>
            </a:r>
          </a:p>
        </p:txBody>
      </p:sp>
    </p:spTree>
    <p:extLst>
      <p:ext uri="{BB962C8B-B14F-4D97-AF65-F5344CB8AC3E}">
        <p14:creationId xmlns:p14="http://schemas.microsoft.com/office/powerpoint/2010/main" val="31927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Acronym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447800"/>
                <a:ext cx="8610600" cy="4648200"/>
              </a:xfrm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altLang="ko-KR" sz="3600" dirty="0" smtClean="0">
                    <a:ea typeface="굴림" pitchFamily="50" charset="-127"/>
                  </a:rPr>
                  <a:t>Joint and Individual Variation Explained</a:t>
                </a: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4800" i="1" smtClean="0">
                          <a:latin typeface="Cambria Math"/>
                          <a:ea typeface="Cambria Math"/>
                        </a:rPr>
                        <m:t>↓</m:t>
                      </m:r>
                    </m:oMath>
                  </m:oMathPara>
                </a14:m>
                <a:endParaRPr lang="en-US" altLang="ko-KR" sz="4800" dirty="0">
                  <a:ea typeface="굴림" pitchFamily="50" charset="-127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ko-KR" sz="4800" dirty="0" smtClean="0">
                    <a:ea typeface="굴림" pitchFamily="50" charset="-127"/>
                  </a:rPr>
                  <a:t>JIVE</a:t>
                </a:r>
                <a:endParaRPr lang="en-US" altLang="ko-KR" sz="4800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447800"/>
                <a:ext cx="8610600" cy="464820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5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Collaborators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743201" y="1447800"/>
            <a:ext cx="3505200" cy="476885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US" altLang="en-US" dirty="0" smtClean="0"/>
              <a:t>Eric Lock</a:t>
            </a:r>
          </a:p>
          <a:p>
            <a:pPr algn="r">
              <a:lnSpc>
                <a:spcPct val="200000"/>
              </a:lnSpc>
            </a:pPr>
            <a:r>
              <a:rPr lang="en-US" altLang="en-US" dirty="0" smtClean="0"/>
              <a:t>Qing Feng</a:t>
            </a:r>
          </a:p>
          <a:p>
            <a:pPr algn="l">
              <a:lnSpc>
                <a:spcPct val="200000"/>
              </a:lnSpc>
            </a:pPr>
            <a:r>
              <a:rPr lang="en-US" altLang="en-US" dirty="0" smtClean="0"/>
              <a:t>Andrew Nobel</a:t>
            </a:r>
          </a:p>
          <a:p>
            <a:pPr algn="r">
              <a:lnSpc>
                <a:spcPct val="200000"/>
              </a:lnSpc>
            </a:pPr>
            <a:r>
              <a:rPr lang="en-US" altLang="en-US" dirty="0" smtClean="0"/>
              <a:t>Jan </a:t>
            </a:r>
            <a:r>
              <a:rPr lang="en-US" altLang="en-US" dirty="0" err="1" smtClean="0"/>
              <a:t>Hannig</a:t>
            </a:r>
            <a:endParaRPr lang="en-US" altLang="en-US" dirty="0"/>
          </a:p>
        </p:txBody>
      </p:sp>
      <p:pic>
        <p:nvPicPr>
          <p:cNvPr id="417794" name="Picture 2" descr="http://www.tc.umn.edu/%7Eelock/LockPh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11685" b="24839"/>
          <a:stretch/>
        </p:blipFill>
        <p:spPr bwMode="auto">
          <a:xfrm>
            <a:off x="577292" y="1371600"/>
            <a:ext cx="1784908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6" name="Picture 4" descr="http://sph.unc.edu/files/2015/05/nobel_andrew_200x200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12005" b="6930"/>
          <a:stretch/>
        </p:blipFill>
        <p:spPr bwMode="auto">
          <a:xfrm>
            <a:off x="533400" y="3733800"/>
            <a:ext cx="1809000" cy="20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8" name="Picture 6" descr="photo o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12592"/>
          <a:stretch/>
        </p:blipFill>
        <p:spPr bwMode="auto">
          <a:xfrm>
            <a:off x="6692468" y="2350676"/>
            <a:ext cx="1841932" cy="18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jan hann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0" y="4310062"/>
            <a:ext cx="1809750" cy="21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Collaborators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743201" y="1447800"/>
            <a:ext cx="3505200" cy="476885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US" altLang="en-US" dirty="0" smtClean="0"/>
              <a:t>Meilei Jiang</a:t>
            </a:r>
          </a:p>
          <a:p>
            <a:pPr algn="r">
              <a:lnSpc>
                <a:spcPct val="200000"/>
              </a:lnSpc>
            </a:pPr>
            <a:r>
              <a:rPr lang="en-US" altLang="en-US" dirty="0" smtClean="0"/>
              <a:t>Xi Yang</a:t>
            </a:r>
          </a:p>
          <a:p>
            <a:pPr algn="l">
              <a:lnSpc>
                <a:spcPct val="200000"/>
              </a:lnSpc>
            </a:pPr>
            <a:r>
              <a:rPr lang="en-US" altLang="en-US" dirty="0" smtClean="0"/>
              <a:t>Iain Carmichael</a:t>
            </a:r>
          </a:p>
          <a:p>
            <a:pPr algn="r">
              <a:lnSpc>
                <a:spcPct val="200000"/>
              </a:lnSpc>
            </a:pPr>
            <a:r>
              <a:rPr lang="en-US" altLang="en-US" dirty="0" smtClean="0"/>
              <a:t>Jack Prothero</a:t>
            </a:r>
            <a:endParaRPr lang="en-US" altLang="en-US" dirty="0"/>
          </a:p>
        </p:txBody>
      </p:sp>
      <p:sp>
        <p:nvSpPr>
          <p:cNvPr id="2" name="AutoShape 8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jan hann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6" y="1487565"/>
            <a:ext cx="1516706" cy="2017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4" y="3657600"/>
            <a:ext cx="1482727" cy="1853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2362200"/>
            <a:ext cx="1704975" cy="1704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495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Overview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Context: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Data Integration  (Big Data)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Multiple Measurements – Same Cases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E.g. Cancer </a:t>
                </a:r>
                <a:r>
                  <a:rPr lang="en-US" altLang="en-US" dirty="0" smtClean="0"/>
                  <a:t>Research 1:</a:t>
                </a:r>
                <a:endParaRPr lang="en-US" altLang="en-US" dirty="0" smtClean="0"/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Gene Expression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Mutation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Protein Expression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Methylation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Copy Number</a:t>
                </a:r>
              </a:p>
              <a:p>
                <a:pPr marL="1587" indent="0" algn="l">
                  <a:buClrTx/>
                  <a:buSzPct val="100000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⋮</m:t>
                    </m:r>
                  </m:oMath>
                </a14:m>
                <a:endParaRPr lang="en-US" altLang="en-US" dirty="0" smtClean="0"/>
              </a:p>
            </p:txBody>
          </p:sp>
        </mc:Choice>
        <mc:Fallback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>
                <a:blip r:embed="rId2"/>
                <a:stretch>
                  <a:fillRect l="-1842" t="-1662" b="-12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Overview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Context: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Data Integration  (Big Data)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Multiple Measurements – Same Cases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E.g. Cancer </a:t>
            </a:r>
            <a:r>
              <a:rPr lang="en-US" altLang="en-US" dirty="0" smtClean="0"/>
              <a:t>Research 1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E.g</a:t>
            </a:r>
            <a:r>
              <a:rPr lang="en-US" altLang="en-US" dirty="0"/>
              <a:t>. Cancer Research </a:t>
            </a:r>
            <a:r>
              <a:rPr lang="en-US" altLang="en-US" dirty="0" smtClean="0"/>
              <a:t>2:</a:t>
            </a:r>
          </a:p>
          <a:p>
            <a:pPr lvl="1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H&amp;E Image Features</a:t>
            </a:r>
          </a:p>
          <a:p>
            <a:pPr lvl="1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Genetics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71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Overview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Context: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Data Integration  (Big Data)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Multiple Measurements – Same Cases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E.g. Cancer </a:t>
                </a:r>
                <a:r>
                  <a:rPr lang="en-US" altLang="en-US" dirty="0" smtClean="0"/>
                  <a:t>Research 1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E.g</a:t>
                </a:r>
                <a:r>
                  <a:rPr lang="en-US" altLang="en-US" dirty="0"/>
                  <a:t>. Cancer Research </a:t>
                </a:r>
                <a:r>
                  <a:rPr lang="en-US" altLang="en-US" dirty="0" smtClean="0"/>
                  <a:t>2</a:t>
                </a:r>
                <a:endParaRPr lang="en-US" altLang="en-US" dirty="0" smtClean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E.g. </a:t>
                </a:r>
                <a:r>
                  <a:rPr lang="en-US" altLang="en-US" dirty="0" err="1" smtClean="0"/>
                  <a:t>NeuroScience</a:t>
                </a:r>
                <a:r>
                  <a:rPr lang="en-US" altLang="en-US" dirty="0" smtClean="0"/>
                  <a:t>: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 smtClean="0"/>
                  <a:t>  Functional MRI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 smtClean="0"/>
                  <a:t>  </a:t>
                </a:r>
                <a:r>
                  <a:rPr lang="en-US" altLang="en-US" dirty="0" err="1" smtClean="0"/>
                  <a:t>Behavorial</a:t>
                </a:r>
                <a:r>
                  <a:rPr lang="en-US" altLang="en-US" dirty="0" smtClean="0"/>
                  <a:t> Features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 smtClean="0"/>
                  <a:t>  Genetics</a:t>
                </a:r>
              </a:p>
              <a:p>
                <a:pPr marL="1587" indent="0" algn="l">
                  <a:buClrTx/>
                  <a:buSzPct val="100000"/>
                </a:pPr>
                <a:r>
                  <a:rPr lang="en-US" altLang="en-US" dirty="0" smtClean="0"/>
                  <a:t>                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⋮</m:t>
                    </m:r>
                  </m:oMath>
                </a14:m>
                <a:endParaRPr lang="en-US" altLang="en-US" dirty="0" smtClean="0"/>
              </a:p>
            </p:txBody>
          </p:sp>
        </mc:Choice>
        <mc:Fallback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>
                <a:blip r:embed="rId2"/>
                <a:stretch>
                  <a:fillRect l="-1842" t="-1662" b="-15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48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Organizational Model </a:t>
            </a:r>
          </a:p>
          <a:p>
            <a:pPr marL="0" indent="0" algn="l"/>
            <a:r>
              <a:rPr lang="en-US" altLang="en-US" dirty="0" smtClean="0"/>
              <a:t>for Single Data Set: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Matrix</a:t>
            </a:r>
          </a:p>
          <a:p>
            <a:pPr marL="0" indent="0" algn="l"/>
            <a:r>
              <a:rPr lang="en-US" altLang="en-US" dirty="0" smtClean="0"/>
              <a:t>Convention in this talk:</a:t>
            </a:r>
          </a:p>
          <a:p>
            <a:pPr marL="0" indent="0"/>
            <a:r>
              <a:rPr lang="en-US" altLang="en-US" dirty="0" smtClean="0"/>
              <a:t>“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Objects”</a:t>
            </a:r>
          </a:p>
          <a:p>
            <a:pPr marL="0" indent="0"/>
            <a:r>
              <a:rPr lang="en-US" altLang="en-US" dirty="0" smtClean="0"/>
              <a:t>(Atoms of the Statistical Analysis,</a:t>
            </a:r>
          </a:p>
          <a:p>
            <a:pPr marL="0" indent="0"/>
            <a:r>
              <a:rPr lang="en-US" altLang="en-US" dirty="0" smtClean="0"/>
              <a:t>i.e. Experimental Units, or Data Vectors)</a:t>
            </a:r>
            <a:endParaRPr lang="en-US" altLang="en-US" dirty="0"/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479550"/>
            <a:ext cx="84582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algn="l">
              <a:lnSpc>
                <a:spcPct val="140000"/>
              </a:lnSpc>
            </a:pPr>
            <a:r>
              <a:rPr lang="en-US" kern="0" dirty="0" smtClean="0"/>
              <a:t>What is the “atom” of a statistical analysis?</a:t>
            </a:r>
          </a:p>
          <a:p>
            <a:pPr marL="609600" indent="-609600" algn="l">
              <a:lnSpc>
                <a:spcPct val="140000"/>
              </a:lnSpc>
              <a:buFont typeface="Wingdings" pitchFamily="2" charset="2"/>
              <a:buChar char="n"/>
            </a:pPr>
            <a:r>
              <a:rPr lang="en-US" kern="0" dirty="0" smtClean="0"/>
              <a:t>1</a:t>
            </a:r>
            <a:r>
              <a:rPr lang="en-US" kern="0" baseline="30000" dirty="0" smtClean="0"/>
              <a:t>st</a:t>
            </a:r>
            <a:r>
              <a:rPr lang="en-US" kern="0" dirty="0" smtClean="0"/>
              <a:t> Course:    Numbers</a:t>
            </a:r>
          </a:p>
          <a:p>
            <a:pPr marL="609600" indent="-609600" algn="l">
              <a:lnSpc>
                <a:spcPct val="140000"/>
              </a:lnSpc>
              <a:buFont typeface="Wingdings" pitchFamily="2" charset="2"/>
              <a:buChar char="n"/>
            </a:pPr>
            <a:r>
              <a:rPr lang="en-US" kern="0" dirty="0" smtClean="0"/>
              <a:t>Multivariate Analysis Course :    Vectors</a:t>
            </a:r>
          </a:p>
          <a:p>
            <a:pPr marL="609600" indent="-609600" algn="l">
              <a:lnSpc>
                <a:spcPct val="140000"/>
              </a:lnSpc>
              <a:buFont typeface="Wingdings" pitchFamily="2" charset="2"/>
              <a:buChar char="n"/>
            </a:pPr>
            <a:r>
              <a:rPr lang="en-US" kern="0" dirty="0" smtClean="0"/>
              <a:t>Functional Data Analysis:    Curves</a:t>
            </a:r>
          </a:p>
          <a:p>
            <a:pPr marL="609600" indent="-609600" algn="l">
              <a:lnSpc>
                <a:spcPct val="140000"/>
              </a:lnSpc>
              <a:buFont typeface="Wingdings" pitchFamily="2" charset="2"/>
              <a:buChar char="n"/>
            </a:pPr>
            <a:r>
              <a:rPr lang="en-US" kern="0" dirty="0" smtClean="0"/>
              <a:t>More generally:   </a:t>
            </a:r>
            <a:r>
              <a:rPr lang="en-US" kern="0" dirty="0" smtClean="0">
                <a:solidFill>
                  <a:srgbClr val="FF0000"/>
                </a:solidFill>
              </a:rPr>
              <a:t>Data Objects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42079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Organizational Model </a:t>
            </a:r>
          </a:p>
          <a:p>
            <a:pPr marL="0" indent="0" algn="l"/>
            <a:r>
              <a:rPr lang="en-US" altLang="en-US" dirty="0" smtClean="0"/>
              <a:t>for Single Data Set: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Matrix</a:t>
            </a:r>
          </a:p>
          <a:p>
            <a:pPr marL="0" indent="0" algn="l"/>
            <a:r>
              <a:rPr lang="en-US" altLang="en-US" dirty="0" smtClean="0"/>
              <a:t>Convention in this talk:</a:t>
            </a:r>
          </a:p>
          <a:p>
            <a:pPr marL="0" indent="0"/>
            <a:r>
              <a:rPr lang="en-US" altLang="en-US" dirty="0" smtClean="0"/>
              <a:t>“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Objects”</a:t>
            </a:r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3505200"/>
            <a:ext cx="7232429" cy="1727775"/>
            <a:chOff x="533400" y="3505200"/>
            <a:chExt cx="7232429" cy="1727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65640" y="35052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640" y="3505200"/>
                  <a:ext cx="397160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33400" y="4648200"/>
                  <a:ext cx="72324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 smtClean="0">
                      <a:solidFill>
                        <a:srgbClr val="000000"/>
                      </a:solidFill>
                    </a:rPr>
                    <a:t>number of variables (i.e. features)</a:t>
                  </a:r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4648200"/>
                  <a:ext cx="7232429" cy="58477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4737" r="-1096" b="-3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533400" y="3733800"/>
            <a:ext cx="8721426" cy="2337375"/>
            <a:chOff x="533400" y="3733800"/>
            <a:chExt cx="8721426" cy="23373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33400" y="5486400"/>
                  <a:ext cx="872142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 smtClean="0">
                      <a:solidFill>
                        <a:srgbClr val="000000"/>
                      </a:solidFill>
                    </a:rPr>
                    <a:t>number of cases (i.e. subjects or samples)</a:t>
                  </a:r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5486400"/>
                  <a:ext cx="8721426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4583" r="-909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73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Organizational Model</a:t>
            </a:r>
          </a:p>
          <a:p>
            <a:pPr marL="0" indent="0" algn="l"/>
            <a:r>
              <a:rPr lang="en-US" altLang="en-US" dirty="0" smtClean="0"/>
              <a:t>for Single Data Set:                  </a:t>
            </a:r>
            <a:r>
              <a:rPr lang="en-US" altLang="en-US" dirty="0" smtClean="0">
                <a:sym typeface="Wingdings" panose="05000000000000000000" pitchFamily="2" charset="2"/>
              </a:rPr>
              <a:t></a:t>
            </a:r>
            <a:endParaRPr lang="en-US" altLang="en-US" dirty="0" smtClean="0"/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Matrix</a:t>
            </a:r>
          </a:p>
          <a:p>
            <a:pPr marL="0" indent="0" algn="l"/>
            <a:r>
              <a:rPr lang="en-US" altLang="en-US" dirty="0" smtClean="0"/>
              <a:t>Convention in this talk: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Data Are </a:t>
            </a:r>
            <a:r>
              <a:rPr lang="en-US" altLang="en-US" dirty="0" smtClean="0"/>
              <a:t>“</a:t>
            </a:r>
            <a:r>
              <a:rPr lang="en-US" altLang="en-US" dirty="0" smtClean="0"/>
              <a:t>Column Object</a:t>
            </a:r>
            <a:r>
              <a:rPr lang="en-US" altLang="en-US" dirty="0" smtClean="0"/>
              <a:t> </a:t>
            </a:r>
            <a:r>
              <a:rPr lang="en-US" altLang="en-US" dirty="0" smtClean="0"/>
              <a:t>Centered”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i.e. </a:t>
            </a:r>
            <a:r>
              <a:rPr lang="en-US" altLang="en-US" dirty="0" smtClean="0">
                <a:solidFill>
                  <a:srgbClr val="FF0000"/>
                </a:solidFill>
              </a:rPr>
              <a:t>Mean Vector</a:t>
            </a:r>
            <a:r>
              <a:rPr lang="en-US" altLang="en-US" dirty="0" smtClean="0"/>
              <a:t> is 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198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Organizational Model</a:t>
            </a:r>
          </a:p>
          <a:p>
            <a:pPr marL="0" indent="0" algn="l"/>
            <a:r>
              <a:rPr lang="en-US" altLang="en-US" dirty="0" smtClean="0"/>
              <a:t>for Single Data Set:            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Matrix</a:t>
            </a:r>
          </a:p>
          <a:p>
            <a:pPr marL="0" indent="0" algn="l"/>
            <a:r>
              <a:rPr lang="en-US" altLang="en-US" dirty="0" smtClean="0"/>
              <a:t>Convention in this talk: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Data Are </a:t>
            </a:r>
            <a:r>
              <a:rPr lang="en-US" altLang="en-US" dirty="0" smtClean="0"/>
              <a:t>“</a:t>
            </a:r>
            <a:r>
              <a:rPr lang="en-US" altLang="en-US" dirty="0" smtClean="0"/>
              <a:t>Column Object</a:t>
            </a:r>
            <a:r>
              <a:rPr lang="en-US" altLang="en-US" dirty="0" smtClean="0"/>
              <a:t> </a:t>
            </a:r>
            <a:r>
              <a:rPr lang="en-US" altLang="en-US" dirty="0" smtClean="0"/>
              <a:t>Centered”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i.e. Mean Vector is 0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i.e. </a:t>
            </a:r>
            <a:r>
              <a:rPr lang="en-US" altLang="en-US" dirty="0" smtClean="0">
                <a:solidFill>
                  <a:srgbClr val="7030A0"/>
                </a:solidFill>
              </a:rPr>
              <a:t>Mean of Entries in Each Row </a:t>
            </a:r>
            <a:r>
              <a:rPr lang="en-US" altLang="en-US" dirty="0" smtClean="0"/>
              <a:t>is 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86600" y="2057400"/>
            <a:ext cx="1752600" cy="2286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3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Organizational Model:</a:t>
            </a:r>
          </a:p>
          <a:p>
            <a:pPr marL="0" indent="0" algn="l"/>
            <a:r>
              <a:rPr lang="en-US" altLang="en-US" dirty="0" smtClean="0"/>
              <a:t> </a:t>
            </a:r>
            <a:r>
              <a:rPr lang="en-US" altLang="en-US" dirty="0"/>
              <a:t>	</a:t>
            </a:r>
            <a:r>
              <a:rPr lang="en-US" altLang="en-US" dirty="0" smtClean="0"/>
              <a:t>Multiple Matrices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	(Data Types, i.e. “Blocks”)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/>
              <a:t>W</a:t>
            </a:r>
            <a:r>
              <a:rPr lang="en-US" altLang="en-US" dirty="0" smtClean="0"/>
              <a:t>ith </a:t>
            </a:r>
            <a:r>
              <a:rPr lang="en-US" altLang="en-US" u="sng" dirty="0" smtClean="0"/>
              <a:t>common</a:t>
            </a:r>
          </a:p>
          <a:p>
            <a:pPr marL="0" indent="0" algn="l"/>
            <a:r>
              <a:rPr lang="en-US" altLang="en-US" dirty="0" smtClean="0"/>
              <a:t>        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</a:t>
            </a:r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6108412"/>
            <a:ext cx="1752600" cy="444788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67600" y="1524000"/>
            <a:ext cx="152400" cy="5029200"/>
            <a:chOff x="7467600" y="1524000"/>
            <a:chExt cx="152400" cy="5029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467600" y="6108412"/>
              <a:ext cx="152400" cy="444788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8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Organizational Model:</a:t>
            </a:r>
          </a:p>
          <a:p>
            <a:pPr marL="0" indent="0" algn="l"/>
            <a:r>
              <a:rPr lang="en-US" altLang="en-US" dirty="0" smtClean="0"/>
              <a:t> </a:t>
            </a:r>
            <a:r>
              <a:rPr lang="en-US" altLang="en-US" dirty="0"/>
              <a:t>	</a:t>
            </a:r>
            <a:r>
              <a:rPr lang="en-US" altLang="en-US" dirty="0" smtClean="0"/>
              <a:t>Multiple Matrices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	(Data Types, i.e. “Blocks”)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/>
              <a:t>W</a:t>
            </a:r>
            <a:r>
              <a:rPr lang="en-US" altLang="en-US" dirty="0" smtClean="0"/>
              <a:t>ith </a:t>
            </a:r>
            <a:r>
              <a:rPr lang="en-US" altLang="en-US" u="sng" dirty="0" smtClean="0"/>
              <a:t>common</a:t>
            </a:r>
          </a:p>
          <a:p>
            <a:pPr marL="0" indent="0" algn="l"/>
            <a:r>
              <a:rPr lang="en-US" altLang="en-US" dirty="0" smtClean="0"/>
              <a:t>        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</a:t>
            </a:r>
          </a:p>
          <a:p>
            <a:pPr marL="0" indent="0" algn="l"/>
            <a:endParaRPr lang="en-US" altLang="en-US" dirty="0" smtClean="0"/>
          </a:p>
          <a:p>
            <a:pPr marL="0" indent="0"/>
            <a:r>
              <a:rPr lang="en-US" altLang="en-US" dirty="0" smtClean="0"/>
              <a:t>1st consider only 2 blocks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67600" y="1524000"/>
            <a:ext cx="152400" cy="4166175"/>
            <a:chOff x="7467600" y="1524000"/>
            <a:chExt cx="152400" cy="4166175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4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Organizational Model:</a:t>
            </a:r>
          </a:p>
          <a:p>
            <a:pPr marL="0" indent="0" algn="l"/>
            <a:r>
              <a:rPr lang="en-US" altLang="en-US" dirty="0" smtClean="0"/>
              <a:t> </a:t>
            </a:r>
            <a:r>
              <a:rPr lang="en-US" altLang="en-US" dirty="0"/>
              <a:t>	</a:t>
            </a:r>
            <a:r>
              <a:rPr lang="en-US" altLang="en-US" dirty="0" smtClean="0"/>
              <a:t>Multiple Matrices: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05600" y="3505200"/>
                <a:ext cx="491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505200"/>
                <a:ext cx="491866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3429000"/>
                <a:ext cx="5289077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32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= </m:t>
                    </m:r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number of variables</a:t>
                </a:r>
              </a:p>
              <a:p>
                <a:r>
                  <a:rPr lang="en-US" sz="3200" dirty="0">
                    <a:solidFill>
                      <a:srgbClr val="00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            (i.e. features)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429000"/>
                <a:ext cx="5289077" cy="1077218"/>
              </a:xfrm>
              <a:prstGeom prst="rect">
                <a:avLst/>
              </a:prstGeom>
              <a:blipFill rotWithShape="1">
                <a:blip r:embed="rId3"/>
                <a:stretch>
                  <a:fillRect t="-7955" r="-1961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05600" y="5345668"/>
                <a:ext cx="497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345668"/>
                <a:ext cx="49718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533400" y="3743251"/>
            <a:ext cx="8474360" cy="2372618"/>
            <a:chOff x="533400" y="3733800"/>
            <a:chExt cx="8474360" cy="23726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33400" y="5029200"/>
                  <a:ext cx="5529078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 smtClean="0">
                      <a:solidFill>
                        <a:srgbClr val="000000"/>
                      </a:solidFill>
                    </a:rPr>
                    <a:t>number of cases </a:t>
                  </a:r>
                </a:p>
                <a:p>
                  <a:r>
                    <a:rPr lang="en-US" sz="3200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3200" dirty="0" smtClean="0">
                      <a:solidFill>
                        <a:srgbClr val="000000"/>
                      </a:solidFill>
                    </a:rPr>
                    <a:t>     (i.e. subjects or samples)</a:t>
                  </a:r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5029200"/>
                  <a:ext cx="5529078" cy="107721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7910" r="-1874" b="-17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610600" y="5574268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0600" y="5574268"/>
                  <a:ext cx="397160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605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Explore &amp; Quantify </a:t>
            </a:r>
            <a:r>
              <a:rPr lang="en-US" altLang="en-US" u="sng" dirty="0" smtClean="0"/>
              <a:t>Variation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In spirit of PCA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(Principal Component Analysis)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505200" y="2133600"/>
            <a:ext cx="4508626" cy="2561303"/>
            <a:chOff x="3581400" y="2163097"/>
            <a:chExt cx="4508626" cy="2561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581400" y="4114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4114800"/>
                  <a:ext cx="397160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479640" y="43550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9640" y="4355068"/>
                  <a:ext cx="370871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7696200" y="2819400"/>
                  <a:ext cx="3938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200" y="2819400"/>
                  <a:ext cx="39382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715000" y="28310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0" y="2831068"/>
                  <a:ext cx="37087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876800" y="2590800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2590800"/>
                  <a:ext cx="37087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029929" y="26024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9929" y="2602468"/>
                  <a:ext cx="37087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ectangle 52"/>
            <p:cNvSpPr/>
            <p:nvPr/>
          </p:nvSpPr>
          <p:spPr bwMode="auto">
            <a:xfrm>
              <a:off x="3974618" y="2163097"/>
              <a:ext cx="818705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324600" y="2163097"/>
              <a:ext cx="1752600" cy="76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137113" y="2163097"/>
              <a:ext cx="818705" cy="76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Underpinnings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For Mean Centered Data Matrix: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 </a:t>
            </a:r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Apply </a:t>
            </a:r>
            <a:r>
              <a:rPr lang="en-US" altLang="en-US" i="1" dirty="0" smtClean="0"/>
              <a:t>Singular Value Decomposition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0" y="2133600"/>
            <a:ext cx="1752600" cy="2290916"/>
            <a:chOff x="7086600" y="1524000"/>
            <a:chExt cx="1752600" cy="2290916"/>
          </a:xfrm>
        </p:grpSpPr>
        <p:sp>
          <p:nvSpPr>
            <p:cNvPr id="9" name="Rectangle 8"/>
            <p:cNvSpPr/>
            <p:nvPr/>
          </p:nvSpPr>
          <p:spPr bwMode="auto">
            <a:xfrm>
              <a:off x="7086600" y="1528916"/>
              <a:ext cx="1752600" cy="2286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7086600" y="1524000"/>
              <a:ext cx="1752600" cy="2286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9600" y="4126468"/>
                <a:ext cx="3971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26468"/>
                <a:ext cx="3971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22240" y="4355068"/>
                <a:ext cx="393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240" y="4355068"/>
                <a:ext cx="3938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984018" y="2895600"/>
                <a:ext cx="6735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018" y="2895600"/>
                <a:ext cx="673582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 bwMode="auto">
          <a:xfrm>
            <a:off x="1447800" y="4160448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53638" name="Group 453637"/>
          <p:cNvGrpSpPr/>
          <p:nvPr/>
        </p:nvGrpSpPr>
        <p:grpSpPr>
          <a:xfrm>
            <a:off x="1769510" y="2133600"/>
            <a:ext cx="2497690" cy="4180820"/>
            <a:chOff x="1769510" y="2133600"/>
            <a:chExt cx="2497690" cy="4180820"/>
          </a:xfrm>
        </p:grpSpPr>
        <p:sp>
          <p:nvSpPr>
            <p:cNvPr id="8" name="TextBox 7"/>
            <p:cNvSpPr txBox="1"/>
            <p:nvPr/>
          </p:nvSpPr>
          <p:spPr>
            <a:xfrm>
              <a:off x="1769510" y="5791200"/>
              <a:ext cx="1811714" cy="5232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Loadings 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4114800" y="21336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0" name="Straight Connector 29"/>
            <p:cNvCxnSpPr>
              <a:endCxn id="32" idx="2"/>
            </p:cNvCxnSpPr>
            <p:nvPr/>
          </p:nvCxnSpPr>
          <p:spPr bwMode="auto">
            <a:xfrm flipV="1">
              <a:off x="3352800" y="4419600"/>
              <a:ext cx="838200" cy="16764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9" name="Group 453638"/>
          <p:cNvGrpSpPr/>
          <p:nvPr/>
        </p:nvGrpSpPr>
        <p:grpSpPr>
          <a:xfrm>
            <a:off x="5267929" y="2286000"/>
            <a:ext cx="2745289" cy="4038600"/>
            <a:chOff x="5267929" y="2286000"/>
            <a:chExt cx="2745289" cy="4038600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5267929" y="2286000"/>
              <a:ext cx="142271" cy="13083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6258529" y="2286000"/>
              <a:ext cx="1754689" cy="13083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453637" name="Group 453636"/>
            <p:cNvGrpSpPr/>
            <p:nvPr/>
          </p:nvGrpSpPr>
          <p:grpSpPr>
            <a:xfrm>
              <a:off x="5339065" y="2416830"/>
              <a:ext cx="2074298" cy="3907770"/>
              <a:chOff x="5339065" y="2416830"/>
              <a:chExt cx="2074298" cy="390777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562600" y="5801380"/>
                <a:ext cx="1850763" cy="52322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x  Scores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7" name="Straight Connector 36"/>
              <p:cNvCxnSpPr>
                <a:endCxn id="34" idx="2"/>
              </p:cNvCxnSpPr>
              <p:nvPr/>
            </p:nvCxnSpPr>
            <p:spPr bwMode="auto">
              <a:xfrm flipV="1">
                <a:off x="6172376" y="2416830"/>
                <a:ext cx="963498" cy="367917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>
                <a:endCxn id="33" idx="2"/>
              </p:cNvCxnSpPr>
              <p:nvPr/>
            </p:nvCxnSpPr>
            <p:spPr bwMode="auto">
              <a:xfrm flipH="1" flipV="1">
                <a:off x="5339065" y="2416830"/>
                <a:ext cx="435225" cy="367917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60470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Context:  Single Data Set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Fun Example: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err="1" smtClean="0"/>
              <a:t>RNAseq</a:t>
            </a:r>
            <a:r>
              <a:rPr lang="en-US" altLang="en-US" dirty="0" smtClean="0"/>
              <a:t> Lung Cancer Data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35569" y="4900517"/>
            <a:ext cx="4915257" cy="1576483"/>
            <a:chOff x="2435569" y="4900517"/>
            <a:chExt cx="4915257" cy="1576483"/>
          </a:xfrm>
        </p:grpSpPr>
        <p:sp>
          <p:nvSpPr>
            <p:cNvPr id="3" name="TextBox 2"/>
            <p:cNvSpPr txBox="1"/>
            <p:nvPr/>
          </p:nvSpPr>
          <p:spPr>
            <a:xfrm>
              <a:off x="2435569" y="5341203"/>
              <a:ext cx="35403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800" dirty="0">
                  <a:solidFill>
                    <a:srgbClr val="000000"/>
                  </a:solidFill>
                </a:rPr>
                <a:t>Thanks to:   </a:t>
              </a:r>
              <a:r>
                <a:rPr lang="es-ES" altLang="en-US" sz="1800" dirty="0" smtClean="0">
                  <a:solidFill>
                    <a:srgbClr val="000000"/>
                  </a:solidFill>
                </a:rPr>
                <a:t>D. Neil Hayes</a:t>
              </a:r>
              <a:endParaRPr lang="es-ES" altLang="en-US" sz="1800" dirty="0">
                <a:solidFill>
                  <a:srgbClr val="000000"/>
                </a:solidFill>
              </a:endParaRPr>
            </a:p>
            <a:p>
              <a:r>
                <a:rPr lang="es-ES" altLang="en-US" sz="1800" dirty="0">
                  <a:solidFill>
                    <a:srgbClr val="000000"/>
                  </a:solidFill>
                </a:rPr>
                <a:t>		</a:t>
              </a:r>
              <a:r>
                <a:rPr lang="es-ES" altLang="en-US" sz="1800" dirty="0" err="1" smtClean="0">
                  <a:solidFill>
                    <a:srgbClr val="000000"/>
                  </a:solidFill>
                </a:rPr>
                <a:t>Oncology</a:t>
              </a:r>
              <a:r>
                <a:rPr lang="es-ES" altLang="en-US" sz="1800" dirty="0" smtClean="0">
                  <a:solidFill>
                    <a:srgbClr val="000000"/>
                  </a:solidFill>
                </a:rPr>
                <a:t>, UNC</a:t>
              </a:r>
              <a:endParaRPr lang="es-ES" altLang="en-US" sz="1800" dirty="0">
                <a:solidFill>
                  <a:srgbClr val="000000"/>
                </a:solidFill>
              </a:endParaRPr>
            </a:p>
          </p:txBody>
        </p:sp>
        <p:pic>
          <p:nvPicPr>
            <p:cNvPr id="417794" name="Picture 2" descr="http://www.onclive.com/_media/_upload_image/Neil-Haye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3" r="5555" b="16409"/>
            <a:stretch/>
          </p:blipFill>
          <p:spPr bwMode="auto">
            <a:xfrm>
              <a:off x="6172200" y="4900517"/>
              <a:ext cx="1178626" cy="1576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86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Interesting Real Data Example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smtClean="0"/>
              <a:t>Genetics (Cancer Research)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err="1" smtClean="0"/>
              <a:t>RNAseq</a:t>
            </a:r>
            <a:r>
              <a:rPr lang="en-US" kern="0" dirty="0" smtClean="0"/>
              <a:t> (Next </a:t>
            </a:r>
            <a:r>
              <a:rPr lang="en-US" kern="0" dirty="0" err="1" smtClean="0"/>
              <a:t>Gener’n</a:t>
            </a:r>
            <a:r>
              <a:rPr lang="en-US" kern="0" dirty="0" smtClean="0"/>
              <a:t> </a:t>
            </a:r>
            <a:r>
              <a:rPr lang="en-US" kern="0" dirty="0" err="1" smtClean="0"/>
              <a:t>Sequen’g</a:t>
            </a:r>
            <a:r>
              <a:rPr lang="en-US" kern="0" dirty="0" smtClean="0"/>
              <a:t>)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smtClean="0"/>
              <a:t>Deep look at “gene expression”</a:t>
            </a:r>
          </a:p>
          <a:p>
            <a:pPr marL="0" indent="0" algn="l">
              <a:buClrTx/>
              <a:buSzPct val="100000"/>
            </a:pPr>
            <a:endParaRPr lang="en-US" kern="0" dirty="0" smtClean="0"/>
          </a:p>
          <a:p>
            <a:pPr marL="0" indent="0" algn="l">
              <a:buClrTx/>
              <a:buSzPct val="100000"/>
            </a:pPr>
            <a:endParaRPr lang="en-US" kern="0" dirty="0" smtClean="0"/>
          </a:p>
          <a:p>
            <a:pPr marL="0" indent="0" algn="l">
              <a:buClrTx/>
              <a:buSzPct val="100000"/>
            </a:pPr>
            <a:r>
              <a:rPr lang="en-US" kern="0" dirty="0" smtClean="0"/>
              <a:t>Microarrays:    Single number (per gene)</a:t>
            </a:r>
          </a:p>
          <a:p>
            <a:pPr marL="0" indent="0" algn="l">
              <a:buClrTx/>
              <a:buSzPct val="100000"/>
            </a:pPr>
            <a:r>
              <a:rPr lang="en-US" kern="0" dirty="0" err="1" smtClean="0"/>
              <a:t>RNAseq</a:t>
            </a:r>
            <a:r>
              <a:rPr lang="en-US" kern="0" dirty="0" smtClean="0"/>
              <a:t>:      Thousands of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654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Special Cases of OODA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 bwMode="auto">
              <a:xfrm>
                <a:off x="381000" y="1479550"/>
                <a:ext cx="8458200" cy="4997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>
                  <a:buClrTx/>
                  <a:buSzPct val="100000"/>
                </a:pPr>
                <a:r>
                  <a:rPr lang="en-US" kern="0" dirty="0" smtClean="0"/>
                  <a:t>Data Object Types: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Curves (Functional Data Analysis)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Spectra (Non-Negative!)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Images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Shapes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Trees (Graph Theory – Networks))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Movies (</a:t>
                </a:r>
                <a:r>
                  <a:rPr lang="en-US" kern="0" dirty="0" err="1" smtClean="0"/>
                  <a:t>Neurosci</a:t>
                </a:r>
                <a:r>
                  <a:rPr lang="en-US" kern="0" dirty="0" smtClean="0"/>
                  <a:t>. - Functional MRI)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Sounds (Aston Group)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kern="0" dirty="0" smtClean="0"/>
                  <a:t>	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en-US" kern="0" dirty="0" smtClean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Char char="Ø"/>
                </a:pPr>
                <a:endParaRPr lang="en-US" kern="0" dirty="0" smtClean="0"/>
              </a:p>
              <a:p>
                <a:pPr marL="609600" indent="-609600" algn="l">
                  <a:lnSpc>
                    <a:spcPct val="200000"/>
                  </a:lnSpc>
                </a:pPr>
                <a:endParaRPr lang="en-US" kern="0" dirty="0" smtClean="0"/>
              </a:p>
              <a:p>
                <a:pPr marL="609600" indent="-609600" algn="l">
                  <a:lnSpc>
                    <a:spcPct val="200000"/>
                  </a:lnSpc>
                  <a:buFont typeface="Wingdings" pitchFamily="2" charset="2"/>
                  <a:buChar char="n"/>
                </a:pPr>
                <a:endParaRPr lang="en-US" kern="0" dirty="0" smtClean="0"/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479550"/>
                <a:ext cx="8458200" cy="4997450"/>
              </a:xfrm>
              <a:prstGeom prst="rect">
                <a:avLst/>
              </a:prstGeom>
              <a:blipFill rotWithShape="1">
                <a:blip r:embed="rId3"/>
                <a:stretch>
                  <a:fillRect l="-1875" t="-1585" b="-56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6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Interesting Real Data Example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smtClean="0"/>
              <a:t>Genetics (Cancer Research)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err="1" smtClean="0"/>
              <a:t>RNAseq</a:t>
            </a:r>
            <a:r>
              <a:rPr lang="en-US" kern="0" dirty="0" smtClean="0"/>
              <a:t> (Next </a:t>
            </a:r>
            <a:r>
              <a:rPr lang="en-US" kern="0" dirty="0" err="1" smtClean="0"/>
              <a:t>Gener’n</a:t>
            </a:r>
            <a:r>
              <a:rPr lang="en-US" kern="0" dirty="0" smtClean="0"/>
              <a:t> </a:t>
            </a:r>
            <a:r>
              <a:rPr lang="en-US" kern="0" dirty="0" err="1" smtClean="0"/>
              <a:t>Sequen’g</a:t>
            </a:r>
            <a:r>
              <a:rPr lang="en-US" kern="0" dirty="0" smtClean="0"/>
              <a:t>)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smtClean="0"/>
              <a:t>Deep look at “gene expression”</a:t>
            </a:r>
          </a:p>
          <a:p>
            <a:pPr marL="0" indent="0" algn="l">
              <a:buClrTx/>
              <a:buSzPct val="100000"/>
            </a:pPr>
            <a:endParaRPr lang="en-US" kern="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4213" t="2081" r="3404" b="92255"/>
          <a:stretch>
            <a:fillRect/>
          </a:stretch>
        </p:blipFill>
        <p:spPr bwMode="auto">
          <a:xfrm>
            <a:off x="457200" y="4678362"/>
            <a:ext cx="3006725" cy="1493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534" t="48415" r="37616" b="5447"/>
          <a:stretch>
            <a:fillRect/>
          </a:stretch>
        </p:blipFill>
        <p:spPr bwMode="auto">
          <a:xfrm>
            <a:off x="5257800" y="4233862"/>
            <a:ext cx="3070225" cy="2090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6" name="Straight Arrow Connector 4"/>
          <p:cNvCxnSpPr>
            <a:cxnSpLocks noChangeShapeType="1"/>
          </p:cNvCxnSpPr>
          <p:nvPr/>
        </p:nvCxnSpPr>
        <p:spPr bwMode="auto">
          <a:xfrm flipV="1">
            <a:off x="2743200" y="5281612"/>
            <a:ext cx="2514600" cy="52388"/>
          </a:xfrm>
          <a:prstGeom prst="straightConnector1">
            <a:avLst/>
          </a:prstGeom>
          <a:noFill/>
          <a:ln w="31750" algn="ctr">
            <a:solidFill>
              <a:srgbClr val="0000FF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0790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/>
              <p:cNvSpPr txBox="1">
                <a:spLocks noChangeArrowheads="1"/>
              </p:cNvSpPr>
              <p:nvPr/>
            </p:nvSpPr>
            <p:spPr bwMode="auto">
              <a:xfrm>
                <a:off x="457201" y="1479550"/>
                <a:ext cx="8269288" cy="5226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algn="l"/>
                <a:r>
                  <a:rPr lang="en-US" kern="0" dirty="0" smtClean="0"/>
                  <a:t>Interesting Real Data Example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kern="0" dirty="0" smtClean="0"/>
                  <a:t>Genetics (Cancer Research)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kern="0" dirty="0" err="1" smtClean="0"/>
                  <a:t>RNAseq</a:t>
                </a:r>
                <a:r>
                  <a:rPr lang="en-US" kern="0" dirty="0" smtClean="0"/>
                  <a:t> (Next </a:t>
                </a:r>
                <a:r>
                  <a:rPr lang="en-US" kern="0" dirty="0" err="1" smtClean="0"/>
                  <a:t>Gener’n</a:t>
                </a:r>
                <a:r>
                  <a:rPr lang="en-US" kern="0" dirty="0" smtClean="0"/>
                  <a:t> </a:t>
                </a:r>
                <a:r>
                  <a:rPr lang="en-US" kern="0" dirty="0" err="1" smtClean="0"/>
                  <a:t>Sequen’g</a:t>
                </a:r>
                <a:r>
                  <a:rPr lang="en-US" kern="0" dirty="0" smtClean="0"/>
                  <a:t>)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kern="0" dirty="0" smtClean="0"/>
                  <a:t>Deep look at “gene expression”</a:t>
                </a:r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/>
                  <a:t>Gene studied here:    CDKN2A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/>
                  <a:t>Goal:  </a:t>
                </a:r>
                <a:r>
                  <a:rPr lang="en-US" i="1" dirty="0"/>
                  <a:t>Study Alternate Splicing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/>
                  <a:t>Sample Size,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  <m:r>
                      <a:rPr lang="en-US" i="1" dirty="0" smtClean="0">
                        <a:latin typeface="Cambria Math"/>
                      </a:rPr>
                      <m:t> = 180</m:t>
                    </m:r>
                  </m:oMath>
                </a14:m>
                <a:endParaRPr lang="en-US" dirty="0"/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/>
                  <a:t>Dimension,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𝑑</m:t>
                    </m:r>
                    <m:r>
                      <a:rPr lang="en-US" i="1" dirty="0" smtClean="0">
                        <a:latin typeface="Cambria Math"/>
                      </a:rPr>
                      <m:t> = ~1700</m:t>
                    </m:r>
                  </m:oMath>
                </a14:m>
                <a:endParaRPr lang="en-US" dirty="0"/>
              </a:p>
              <a:p>
                <a:pPr marL="0" indent="0" algn="l">
                  <a:buClrTx/>
                  <a:buSzPct val="100000"/>
                </a:pPr>
                <a:endParaRPr lang="en-US" kern="0" dirty="0" smtClean="0"/>
              </a:p>
            </p:txBody>
          </p:sp>
        </mc:Choice>
        <mc:Fallback xmlns="">
          <p:sp>
            <p:nvSpPr>
              <p:cNvPr id="8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1" y="1479550"/>
                <a:ext cx="8269288" cy="5226050"/>
              </a:xfrm>
              <a:prstGeom prst="rect">
                <a:avLst/>
              </a:prstGeom>
              <a:blipFill rotWithShape="1">
                <a:blip r:embed="rId2"/>
                <a:stretch>
                  <a:fillRect l="-1842" t="-1517" b="-44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smtClean="0"/>
              <a:t>Simple</a:t>
            </a:r>
          </a:p>
          <a:p>
            <a:pPr algn="l"/>
            <a:r>
              <a:rPr lang="en-US" kern="0" smtClean="0"/>
              <a:t>1</a:t>
            </a:r>
            <a:r>
              <a:rPr lang="en-US" kern="0" baseline="30000" smtClean="0"/>
              <a:t>st</a:t>
            </a:r>
            <a:endParaRPr lang="en-US" kern="0" smtClean="0"/>
          </a:p>
          <a:p>
            <a:pPr algn="l"/>
            <a:r>
              <a:rPr lang="en-US" kern="0" smtClean="0"/>
              <a:t>View:</a:t>
            </a:r>
          </a:p>
          <a:p>
            <a:pPr algn="l"/>
            <a:r>
              <a:rPr lang="en-US" kern="0" smtClean="0"/>
              <a:t>Curve</a:t>
            </a:r>
          </a:p>
          <a:p>
            <a:pPr algn="l"/>
            <a:r>
              <a:rPr lang="en-US" kern="0" smtClean="0"/>
              <a:t>Overlay</a:t>
            </a:r>
          </a:p>
          <a:p>
            <a:pPr algn="l"/>
            <a:endParaRPr lang="en-US" sz="1800" kern="0" smtClean="0"/>
          </a:p>
          <a:p>
            <a:pPr algn="l"/>
            <a:r>
              <a:rPr lang="en-US" kern="0" smtClean="0"/>
              <a:t>(log</a:t>
            </a:r>
          </a:p>
          <a:p>
            <a:pPr algn="l"/>
            <a:r>
              <a:rPr lang="en-US" kern="0" smtClean="0"/>
              <a:t> scale)</a:t>
            </a:r>
          </a:p>
          <a:p>
            <a:pPr algn="l"/>
            <a:endParaRPr lang="en-US" sz="1400" kern="0" smtClean="0"/>
          </a:p>
          <a:p>
            <a:pPr algn="l"/>
            <a:r>
              <a:rPr lang="en-US" sz="1400" kern="0" smtClean="0"/>
              <a:t>Thanks to</a:t>
            </a:r>
          </a:p>
          <a:p>
            <a:pPr algn="l"/>
            <a:r>
              <a:rPr lang="en-US" sz="1400" kern="0" smtClean="0"/>
              <a:t>Matt Wilkerson</a:t>
            </a:r>
            <a:endParaRPr lang="en-US" sz="1400" kern="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21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endParaRPr lang="en-US" kern="0" dirty="0" smtClean="0"/>
          </a:p>
          <a:p>
            <a:pPr algn="l"/>
            <a:r>
              <a:rPr lang="en-US" kern="0" dirty="0" smtClean="0"/>
              <a:t>Often </a:t>
            </a:r>
          </a:p>
          <a:p>
            <a:pPr algn="l"/>
            <a:r>
              <a:rPr lang="en-US" kern="0" dirty="0" smtClean="0"/>
              <a:t>Useful</a:t>
            </a:r>
          </a:p>
          <a:p>
            <a:pPr algn="l"/>
            <a:r>
              <a:rPr lang="en-US" kern="0" dirty="0" smtClean="0"/>
              <a:t>Population</a:t>
            </a:r>
          </a:p>
          <a:p>
            <a:pPr algn="l"/>
            <a:r>
              <a:rPr lang="en-US" kern="0" dirty="0" smtClean="0"/>
              <a:t>View:</a:t>
            </a:r>
          </a:p>
          <a:p>
            <a:pPr algn="l"/>
            <a:endParaRPr lang="en-US" kern="0" dirty="0" smtClean="0"/>
          </a:p>
          <a:p>
            <a:pPr algn="l"/>
            <a:r>
              <a:rPr lang="en-US" kern="0" dirty="0" smtClean="0">
                <a:solidFill>
                  <a:srgbClr val="FF0000"/>
                </a:solidFill>
              </a:rPr>
              <a:t>PCA</a:t>
            </a:r>
          </a:p>
          <a:p>
            <a:pPr algn="l"/>
            <a:r>
              <a:rPr lang="en-US" kern="0" dirty="0" smtClean="0">
                <a:solidFill>
                  <a:srgbClr val="FF0000"/>
                </a:solidFill>
              </a:rPr>
              <a:t>Scores</a:t>
            </a:r>
          </a:p>
        </p:txBody>
      </p:sp>
    </p:spTree>
    <p:extLst>
      <p:ext uri="{BB962C8B-B14F-4D97-AF65-F5344CB8AC3E}">
        <p14:creationId xmlns:p14="http://schemas.microsoft.com/office/powerpoint/2010/main" val="21333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Suggestion</a:t>
            </a:r>
          </a:p>
          <a:p>
            <a:pPr algn="l"/>
            <a:r>
              <a:rPr lang="en-US" kern="0" dirty="0" smtClean="0"/>
              <a:t>Of</a:t>
            </a:r>
          </a:p>
          <a:p>
            <a:pPr algn="l"/>
            <a:r>
              <a:rPr lang="en-US" kern="0" dirty="0" smtClean="0"/>
              <a:t>Clusters</a:t>
            </a:r>
          </a:p>
          <a:p>
            <a:pPr algn="l"/>
            <a:r>
              <a:rPr lang="en-US" kern="0" dirty="0" smtClean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97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smtClean="0"/>
              <a:t>Suggestion</a:t>
            </a:r>
          </a:p>
          <a:p>
            <a:pPr algn="l"/>
            <a:r>
              <a:rPr lang="en-US" kern="0" smtClean="0"/>
              <a:t>Of</a:t>
            </a:r>
          </a:p>
          <a:p>
            <a:pPr algn="l"/>
            <a:r>
              <a:rPr lang="en-US" kern="0" smtClean="0"/>
              <a:t>Clusters</a:t>
            </a:r>
          </a:p>
          <a:p>
            <a:pPr algn="l"/>
            <a:endParaRPr lang="en-US" kern="0" smtClean="0"/>
          </a:p>
          <a:p>
            <a:pPr algn="l"/>
            <a:r>
              <a:rPr lang="en-US" kern="0" smtClean="0"/>
              <a:t>Which </a:t>
            </a:r>
          </a:p>
          <a:p>
            <a:pPr algn="l"/>
            <a:r>
              <a:rPr lang="en-US" kern="0" smtClean="0"/>
              <a:t>Are</a:t>
            </a:r>
          </a:p>
          <a:p>
            <a:pPr algn="l"/>
            <a:r>
              <a:rPr lang="en-US" kern="0" smtClean="0"/>
              <a:t>These?</a:t>
            </a:r>
            <a:endParaRPr lang="en-US" kern="0" dirty="0" smtClean="0"/>
          </a:p>
        </p:txBody>
      </p:sp>
      <p:sp>
        <p:nvSpPr>
          <p:cNvPr id="5" name="Oval 4"/>
          <p:cNvSpPr/>
          <p:nvPr/>
        </p:nvSpPr>
        <p:spPr>
          <a:xfrm>
            <a:off x="4191000" y="1752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48200" y="2133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038600" y="22860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endParaRPr lang="en-US" kern="0" smtClean="0"/>
          </a:p>
          <a:p>
            <a:pPr algn="l"/>
            <a:endParaRPr lang="en-US" kern="0" smtClean="0"/>
          </a:p>
          <a:p>
            <a:pPr algn="l"/>
            <a:r>
              <a:rPr lang="en-US" kern="0" smtClean="0"/>
              <a:t>Manually</a:t>
            </a:r>
          </a:p>
          <a:p>
            <a:pPr algn="l"/>
            <a:r>
              <a:rPr lang="en-US" kern="0" smtClean="0"/>
              <a:t>Brush</a:t>
            </a:r>
          </a:p>
          <a:p>
            <a:pPr algn="l"/>
            <a:r>
              <a:rPr lang="en-US" kern="0" smtClean="0"/>
              <a:t>Clusters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3578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/>
          <a:stretch>
            <a:fillRect/>
          </a:stretch>
        </p:blipFill>
        <p:spPr bwMode="auto">
          <a:xfrm>
            <a:off x="2047875" y="1179513"/>
            <a:ext cx="709612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1" y="121920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Manually</a:t>
            </a:r>
          </a:p>
          <a:p>
            <a:pPr algn="l"/>
            <a:r>
              <a:rPr lang="en-US" kern="0" dirty="0" smtClean="0"/>
              <a:t>Brush</a:t>
            </a:r>
          </a:p>
          <a:p>
            <a:pPr algn="l"/>
            <a:r>
              <a:rPr lang="en-US" kern="0" dirty="0" smtClean="0"/>
              <a:t>Clusters</a:t>
            </a:r>
          </a:p>
          <a:p>
            <a:pPr algn="l"/>
            <a:endParaRPr lang="en-US" sz="2800" kern="0" dirty="0" smtClean="0"/>
          </a:p>
          <a:p>
            <a:pPr algn="l"/>
            <a:r>
              <a:rPr lang="en-US" kern="0" dirty="0" smtClean="0"/>
              <a:t>Clear</a:t>
            </a:r>
          </a:p>
          <a:p>
            <a:pPr algn="l"/>
            <a:r>
              <a:rPr lang="en-US" kern="0" dirty="0" smtClean="0"/>
              <a:t>Alternate</a:t>
            </a:r>
          </a:p>
          <a:p>
            <a:pPr algn="l"/>
            <a:r>
              <a:rPr lang="en-US" kern="0" dirty="0" smtClean="0"/>
              <a:t>Splicing</a:t>
            </a:r>
          </a:p>
        </p:txBody>
      </p:sp>
    </p:spTree>
    <p:extLst>
      <p:ext uri="{BB962C8B-B14F-4D97-AF65-F5344CB8AC3E}">
        <p14:creationId xmlns:p14="http://schemas.microsoft.com/office/powerpoint/2010/main" val="23859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Consequences of this Visualization:</a:t>
            </a:r>
          </a:p>
          <a:p>
            <a:pPr algn="l">
              <a:buClrTx/>
              <a:buSzPct val="100000"/>
              <a:buFont typeface="Wingdings" pitchFamily="2" charset="2"/>
              <a:buChar char="ü"/>
            </a:pPr>
            <a:r>
              <a:rPr lang="en-US" kern="0" dirty="0" smtClean="0"/>
              <a:t>  Lead to Full Genome Screening Method</a:t>
            </a:r>
          </a:p>
          <a:p>
            <a:pPr marL="0" indent="0">
              <a:buClrTx/>
              <a:buSzPct val="100000"/>
            </a:pPr>
            <a:r>
              <a:rPr lang="en-US" kern="0" dirty="0" err="1" smtClean="0"/>
              <a:t>SigFuge</a:t>
            </a:r>
            <a:endParaRPr lang="en-US" kern="0" dirty="0" smtClean="0"/>
          </a:p>
          <a:p>
            <a:pPr algn="l">
              <a:buClrTx/>
              <a:buSzPct val="100000"/>
              <a:buFont typeface="Wingdings" pitchFamily="2" charset="2"/>
              <a:buChar char="ü"/>
            </a:pPr>
            <a:r>
              <a:rPr lang="en-US" kern="0" dirty="0" smtClean="0"/>
              <a:t>  Important Component:  </a:t>
            </a:r>
            <a:r>
              <a:rPr lang="en-US" u="sng" kern="0" dirty="0" err="1" smtClean="0"/>
              <a:t>SigClust</a:t>
            </a:r>
            <a:endParaRPr lang="en-US" u="sng" kern="0" dirty="0" smtClean="0"/>
          </a:p>
          <a:p>
            <a:pPr marL="0" indent="0">
              <a:buClrTx/>
              <a:buSzPct val="100000"/>
            </a:pPr>
            <a:r>
              <a:rPr lang="en-US" kern="0" dirty="0" smtClean="0"/>
              <a:t>(Which Clusters are </a:t>
            </a:r>
            <a:r>
              <a:rPr lang="en-US" i="1" kern="0" dirty="0" smtClean="0"/>
              <a:t>Really There</a:t>
            </a:r>
            <a:r>
              <a:rPr lang="en-US" kern="0" dirty="0" smtClean="0"/>
              <a:t>?)</a:t>
            </a:r>
          </a:p>
          <a:p>
            <a:pPr algn="l">
              <a:buClrTx/>
              <a:buSzPct val="100000"/>
              <a:buFont typeface="Wingdings" pitchFamily="2" charset="2"/>
              <a:buChar char="ü"/>
            </a:pPr>
            <a:r>
              <a:rPr lang="en-US" kern="0" dirty="0" smtClean="0"/>
              <a:t>   Found New Splices</a:t>
            </a:r>
          </a:p>
          <a:p>
            <a:pPr marL="0" indent="0">
              <a:buClrTx/>
              <a:buSzPct val="100000"/>
            </a:pPr>
            <a:r>
              <a:rPr lang="en-US" kern="0" dirty="0" smtClean="0"/>
              <a:t>(Now Been Biologically Verified)</a:t>
            </a:r>
          </a:p>
          <a:p>
            <a:pPr algn="l"/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76625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39736"/>
            <a:ext cx="7148513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Explore &amp; Quantify </a:t>
            </a:r>
            <a:r>
              <a:rPr lang="en-US" altLang="en-US" u="sng" dirty="0" smtClean="0"/>
              <a:t>Variation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Through </a:t>
            </a:r>
            <a:r>
              <a:rPr lang="en-US" altLang="en-US" dirty="0" smtClean="0">
                <a:solidFill>
                  <a:srgbClr val="0000FF"/>
                </a:solidFill>
              </a:rPr>
              <a:t>Joint Variation</a:t>
            </a:r>
          </a:p>
          <a:p>
            <a:pPr marL="0" indent="0" algn="l"/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smtClean="0">
                <a:solidFill>
                  <a:srgbClr val="0000FF"/>
                </a:solidFill>
              </a:rPr>
              <a:t>  via </a:t>
            </a:r>
            <a:r>
              <a:rPr lang="en-US" altLang="en-US" u="sng" dirty="0" smtClean="0">
                <a:solidFill>
                  <a:srgbClr val="0000FF"/>
                </a:solidFill>
              </a:rPr>
              <a:t>Common Scores</a:t>
            </a:r>
          </a:p>
          <a:p>
            <a:pPr marL="0" indent="0" algn="l"/>
            <a:r>
              <a:rPr lang="en-US" altLang="en-US" dirty="0" smtClean="0"/>
              <a:t>(</a:t>
            </a:r>
            <a:r>
              <a:rPr lang="en-US" altLang="en-US" i="1" dirty="0" smtClean="0"/>
              <a:t>Signatures Among Cases</a:t>
            </a:r>
            <a:r>
              <a:rPr lang="en-US" altLang="en-US" dirty="0" smtClean="0"/>
              <a:t>)</a:t>
            </a:r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086600" y="4191001"/>
            <a:ext cx="1752600" cy="152399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" name="Straight Connector 3"/>
          <p:cNvCxnSpPr>
            <a:stCxn id="5" idx="1"/>
          </p:cNvCxnSpPr>
          <p:nvPr/>
        </p:nvCxnSpPr>
        <p:spPr bwMode="auto">
          <a:xfrm flipH="1">
            <a:off x="4591845" y="1600200"/>
            <a:ext cx="2494756" cy="18288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13" idx="1"/>
          </p:cNvCxnSpPr>
          <p:nvPr/>
        </p:nvCxnSpPr>
        <p:spPr bwMode="auto">
          <a:xfrm flipH="1" flipV="1">
            <a:off x="4591846" y="3429001"/>
            <a:ext cx="2494754" cy="8382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71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Curves as Data Objects  (FDA)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Generally Euclidean:    Use standard methods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72" y="3352800"/>
            <a:ext cx="454012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 b="6052"/>
          <a:stretch>
            <a:fillRect/>
          </a:stretch>
        </p:blipFill>
        <p:spPr bwMode="auto">
          <a:xfrm>
            <a:off x="0" y="3429000"/>
            <a:ext cx="4580881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44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39736"/>
            <a:ext cx="7148513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Explore &amp; Quantify </a:t>
            </a:r>
            <a:r>
              <a:rPr lang="en-US" altLang="en-US" u="sng" dirty="0" smtClean="0"/>
              <a:t>Variation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Through Joint Variation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via </a:t>
            </a:r>
            <a:r>
              <a:rPr lang="en-US" altLang="en-US" u="sng" dirty="0" smtClean="0"/>
              <a:t>Common Scores</a:t>
            </a:r>
          </a:p>
          <a:p>
            <a:pPr marL="0" indent="0" algn="l"/>
            <a:r>
              <a:rPr lang="en-US" altLang="en-US" dirty="0" smtClean="0"/>
              <a:t>(</a:t>
            </a:r>
            <a:r>
              <a:rPr lang="en-US" altLang="en-US" i="1" dirty="0" smtClean="0"/>
              <a:t>Signatures Among Cases</a:t>
            </a:r>
            <a:r>
              <a:rPr lang="en-US" altLang="en-US" dirty="0" smtClean="0"/>
              <a:t>)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And </a:t>
            </a:r>
            <a:r>
              <a:rPr lang="en-US" altLang="en-US" dirty="0">
                <a:solidFill>
                  <a:srgbClr val="FFC000"/>
                </a:solidFill>
              </a:rPr>
              <a:t>Individual Variation</a:t>
            </a:r>
          </a:p>
          <a:p>
            <a:pPr marL="0" indent="0" algn="l"/>
            <a:r>
              <a:rPr lang="en-US" altLang="en-US" dirty="0" smtClean="0"/>
              <a:t>(Ortho to Joint &amp; Not </a:t>
            </a:r>
            <a:r>
              <a:rPr lang="en-US" altLang="en-US" dirty="0" err="1" smtClean="0"/>
              <a:t>Colinear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1" name="Straight Connector 10"/>
          <p:cNvCxnSpPr>
            <a:stCxn id="14" idx="1"/>
          </p:cNvCxnSpPr>
          <p:nvPr/>
        </p:nvCxnSpPr>
        <p:spPr bwMode="auto">
          <a:xfrm flipH="1">
            <a:off x="4953000" y="1600200"/>
            <a:ext cx="2133601" cy="36576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ounded Rectangle 13"/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086600" y="4191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7" name="Straight Connector 16"/>
          <p:cNvCxnSpPr>
            <a:stCxn id="15" idx="1"/>
          </p:cNvCxnSpPr>
          <p:nvPr/>
        </p:nvCxnSpPr>
        <p:spPr bwMode="auto">
          <a:xfrm flipH="1">
            <a:off x="4953000" y="4267200"/>
            <a:ext cx="2133600" cy="99060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97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Understand Drivers 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 Using </a:t>
            </a:r>
            <a:r>
              <a:rPr lang="en-US" altLang="en-US" u="sng" dirty="0" smtClean="0"/>
              <a:t>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>
                <a:solidFill>
                  <a:srgbClr val="0000FF"/>
                </a:solidFill>
              </a:rPr>
              <a:t>Joint Loadings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86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086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8" name="Straight Connector 7"/>
          <p:cNvCxnSpPr>
            <a:stCxn id="5" idx="1"/>
          </p:cNvCxnSpPr>
          <p:nvPr/>
        </p:nvCxnSpPr>
        <p:spPr bwMode="auto">
          <a:xfrm flipH="1">
            <a:off x="3200400" y="2667000"/>
            <a:ext cx="3886200" cy="13716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7" idx="1"/>
          </p:cNvCxnSpPr>
          <p:nvPr/>
        </p:nvCxnSpPr>
        <p:spPr bwMode="auto">
          <a:xfrm flipH="1" flipV="1">
            <a:off x="3200400" y="4038600"/>
            <a:ext cx="3886200" cy="901987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730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Understand Drivers 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 Using </a:t>
            </a:r>
            <a:r>
              <a:rPr lang="en-US" altLang="en-US" u="sng" dirty="0" smtClean="0"/>
              <a:t>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Joint Loadings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>
                <a:solidFill>
                  <a:srgbClr val="FFC000"/>
                </a:solidFill>
              </a:rPr>
              <a:t>Individual Loadings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086600" y="1524000"/>
            <a:ext cx="152400" cy="2286000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086600" y="4191000"/>
            <a:ext cx="152400" cy="1499175"/>
          </a:xfrm>
          <a:prstGeom prst="round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1" name="Straight Connector 10"/>
          <p:cNvCxnSpPr>
            <a:stCxn id="9" idx="1"/>
          </p:cNvCxnSpPr>
          <p:nvPr/>
        </p:nvCxnSpPr>
        <p:spPr bwMode="auto">
          <a:xfrm flipH="1">
            <a:off x="4114800" y="2667000"/>
            <a:ext cx="2971800" cy="25908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stCxn id="10" idx="1"/>
          </p:cNvCxnSpPr>
          <p:nvPr/>
        </p:nvCxnSpPr>
        <p:spPr bwMode="auto">
          <a:xfrm flipH="1">
            <a:off x="4114800" y="4940588"/>
            <a:ext cx="2971800" cy="317212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23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Approach:</a:t>
            </a:r>
            <a:endParaRPr lang="en-US" altLang="en-US" dirty="0"/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 smtClean="0"/>
              <a:t> Measure “Brain Activity”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/>
              <a:t> </a:t>
            </a:r>
            <a:r>
              <a:rPr lang="en-US" altLang="en-US" dirty="0" smtClean="0"/>
              <a:t>Over </a:t>
            </a:r>
            <a:r>
              <a:rPr lang="en-US" altLang="en-US" i="1" dirty="0" smtClean="0"/>
              <a:t>Both</a:t>
            </a:r>
            <a:r>
              <a:rPr lang="en-US" altLang="en-US" dirty="0" smtClean="0"/>
              <a:t>  Location &amp; Time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/>
              <a:t> </a:t>
            </a:r>
            <a:r>
              <a:rPr lang="en-US" altLang="en-US" dirty="0" smtClean="0"/>
              <a:t>Via Blood Flow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/>
              <a:t> </a:t>
            </a:r>
            <a:r>
              <a:rPr lang="en-US" altLang="en-US" dirty="0" smtClean="0"/>
              <a:t>Data Objects???</a:t>
            </a:r>
          </a:p>
        </p:txBody>
      </p:sp>
    </p:spTree>
    <p:extLst>
      <p:ext uri="{BB962C8B-B14F-4D97-AF65-F5344CB8AC3E}">
        <p14:creationId xmlns:p14="http://schemas.microsoft.com/office/powerpoint/2010/main" val="20708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2015 SAMSI Program</a:t>
            </a:r>
            <a:endParaRPr lang="en-US" altLang="en-US" dirty="0"/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On Neuroscience</a:t>
            </a:r>
          </a:p>
          <a:p>
            <a:pPr marL="0" indent="0" algn="l">
              <a:lnSpc>
                <a:spcPct val="150000"/>
              </a:lnSpc>
            </a:pPr>
            <a:endParaRPr lang="en-US" altLang="en-US" dirty="0"/>
          </a:p>
          <a:p>
            <a:pPr marL="0" indent="0" algn="l">
              <a:lnSpc>
                <a:spcPct val="150000"/>
              </a:lnSpc>
            </a:pPr>
            <a:endParaRPr lang="en-US" altLang="en-US" dirty="0" smtClean="0"/>
          </a:p>
          <a:p>
            <a:pPr marL="0" indent="0" algn="l">
              <a:lnSpc>
                <a:spcPct val="150000"/>
              </a:lnSpc>
            </a:pPr>
            <a:endParaRPr lang="en-US" altLang="en-US" dirty="0" smtClean="0"/>
          </a:p>
          <a:p>
            <a:pPr marL="0" indent="0" algn="l">
              <a:lnSpc>
                <a:spcPct val="150000"/>
              </a:lnSpc>
            </a:pPr>
            <a:r>
              <a:rPr lang="en-US" altLang="en-US" sz="2400" dirty="0" err="1" smtClean="0"/>
              <a:t>Qunqun</a:t>
            </a:r>
            <a:r>
              <a:rPr lang="en-US" altLang="en-US" sz="2400" dirty="0" smtClean="0"/>
              <a:t> Yu</a:t>
            </a:r>
            <a:r>
              <a:rPr lang="en-US" altLang="en-US" dirty="0" smtClean="0"/>
              <a:t>                          Benjamin Risk</a:t>
            </a:r>
          </a:p>
        </p:txBody>
      </p:sp>
      <p:pic>
        <p:nvPicPr>
          <p:cNvPr id="4" name="Picture 3" descr="samsi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9980" y="1447800"/>
            <a:ext cx="385572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8" name="Picture 2" descr="photo 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8" y="3962400"/>
            <a:ext cx="163173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820" name="Picture 4" descr="https://i1.rgstatic.net/ii/profile.image/AS%3A279596466491397@1443672400913_l/Benjamin_Risk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4" t="4009" r="7743" b="28386"/>
          <a:stretch/>
        </p:blipFill>
        <p:spPr bwMode="auto">
          <a:xfrm>
            <a:off x="5807222" y="3886200"/>
            <a:ext cx="15841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 descr="http://fmri.ucsd.edu/images/BOLDSig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6781800" cy="50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5372102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Data </a:t>
            </a:r>
          </a:p>
          <a:p>
            <a:pPr marL="0" indent="0" algn="l"/>
            <a:r>
              <a:rPr lang="en-US" altLang="en-US" dirty="0" smtClean="0"/>
              <a:t>Objects?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3d- Movie?</a:t>
            </a:r>
            <a:endParaRPr lang="en-US" altLang="en-US" dirty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Time Series</a:t>
            </a:r>
          </a:p>
          <a:p>
            <a:pPr marL="0" indent="0" algn="l"/>
            <a:r>
              <a:rPr lang="en-US" altLang="en-US" dirty="0" smtClean="0"/>
              <a:t>At Voxels?</a:t>
            </a:r>
          </a:p>
          <a:p>
            <a:pPr marL="0" indent="0" algn="l">
              <a:lnSpc>
                <a:spcPct val="150000"/>
              </a:lnSpc>
            </a:pPr>
            <a:endParaRPr lang="en-US" altLang="en-US" sz="1600" dirty="0" smtClean="0"/>
          </a:p>
          <a:p>
            <a:pPr marL="0" indent="0" algn="l">
              <a:lnSpc>
                <a:spcPct val="150000"/>
              </a:lnSpc>
            </a:pPr>
            <a:endParaRPr lang="en-US" altLang="en-US" sz="1600" dirty="0" smtClean="0"/>
          </a:p>
          <a:p>
            <a:pPr marL="0" indent="0" algn="l">
              <a:lnSpc>
                <a:spcPct val="150000"/>
              </a:lnSpc>
            </a:pPr>
            <a:r>
              <a:rPr lang="en-US" altLang="en-US" sz="1600" dirty="0" smtClean="0"/>
              <a:t>                                                                  Thanks to fmri.ucsd.edu</a:t>
            </a:r>
            <a:endParaRPr lang="en-US" altLang="en-US" sz="1600" dirty="0"/>
          </a:p>
          <a:p>
            <a:pPr marL="0" indent="0" algn="l">
              <a:lnSpc>
                <a:spcPct val="150000"/>
              </a:lnSpc>
            </a:pPr>
            <a:endParaRPr lang="en-US" alt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17060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endParaRPr lang="en-US" altLang="en-US" sz="1800" dirty="0" smtClean="0"/>
          </a:p>
          <a:p>
            <a:pPr marL="0" indent="0" algn="l"/>
            <a:r>
              <a:rPr lang="en-US" altLang="en-US" dirty="0" smtClean="0"/>
              <a:t>Study Data From:</a:t>
            </a:r>
          </a:p>
        </p:txBody>
      </p:sp>
      <p:pic>
        <p:nvPicPr>
          <p:cNvPr id="420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8" r="7248" b="12931"/>
          <a:stretch/>
        </p:blipFill>
        <p:spPr bwMode="auto">
          <a:xfrm>
            <a:off x="0" y="2819142"/>
            <a:ext cx="4419600" cy="17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04" t="12508" r="3614" b="1188"/>
          <a:stretch/>
        </p:blipFill>
        <p:spPr>
          <a:xfrm>
            <a:off x="4520098" y="2819400"/>
            <a:ext cx="4623902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Data Objects:       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𝑛</m:t>
                    </m:r>
                    <m:r>
                      <a:rPr lang="en-US" altLang="en-US" b="0" i="1" smtClean="0">
                        <a:latin typeface="Cambria Math"/>
                      </a:rPr>
                      <m:t>=491</m:t>
                    </m:r>
                  </m:oMath>
                </a14:m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X:      Behavioral Features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𝑑</m:t>
                      </m:r>
                      <m:r>
                        <a:rPr lang="en-US" altLang="en-US" b="0" i="1" smtClean="0">
                          <a:latin typeface="Cambria Math"/>
                        </a:rPr>
                        <m:t>=139</m:t>
                      </m:r>
                    </m:oMath>
                  </m:oMathPara>
                </a14:m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Y:      3-d Voxel Summaries of </a:t>
                </a:r>
                <a:r>
                  <a:rPr lang="en-US" altLang="en-US" i="1" dirty="0" smtClean="0"/>
                  <a:t>Task</a:t>
                </a:r>
              </a:p>
              <a:p>
                <a:pPr marL="0" indent="0"/>
                <a:r>
                  <a:rPr lang="en-US" altLang="en-US" dirty="0" smtClean="0"/>
                  <a:t>(</a:t>
                </a:r>
                <a:r>
                  <a:rPr lang="en-US" altLang="en-US" dirty="0"/>
                  <a:t>C</a:t>
                </a:r>
                <a:r>
                  <a:rPr lang="en-US" altLang="en-US" dirty="0" smtClean="0"/>
                  <a:t>ondense </a:t>
                </a:r>
                <a:r>
                  <a:rPr lang="en-US" altLang="en-US" dirty="0"/>
                  <a:t>T</a:t>
                </a:r>
                <a:r>
                  <a:rPr lang="en-US" altLang="en-US" dirty="0" smtClean="0"/>
                  <a:t>ime Series to Single #s)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𝑑</m:t>
                      </m:r>
                      <m:r>
                        <a:rPr lang="en-US" altLang="en-US" b="0" i="1" smtClean="0">
                          <a:latin typeface="Cambria Math"/>
                        </a:rPr>
                        <m:t>=91282</m:t>
                      </m:r>
                    </m:oMath>
                  </m:oMathPara>
                </a14:m>
                <a:endParaRPr lang="en-US" altLang="en-US" dirty="0" smtClean="0"/>
              </a:p>
              <a:p>
                <a:pPr marL="0" indent="0"/>
                <a:r>
                  <a:rPr lang="en-US" altLang="en-US" dirty="0" smtClean="0"/>
                  <a:t>(Registered Voxels Along Cerebral Cortex)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3"/>
                <a:stretch>
                  <a:fillRect l="-1842" t="-1790" b="-10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Focus of Analysis:     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Loadings (Drivers)</a:t>
            </a:r>
          </a:p>
          <a:p>
            <a:pPr lvl="1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Behavioral Features</a:t>
            </a:r>
          </a:p>
          <a:p>
            <a:pPr lvl="1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Lit Up Brain Regions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Since Scores All Gaussian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(Normal Population)</a:t>
            </a:r>
          </a:p>
          <a:p>
            <a:pPr marL="0" indent="0" algn="l">
              <a:lnSpc>
                <a:spcPct val="150000"/>
              </a:lnSpc>
            </a:pP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724400" y="2750403"/>
            <a:ext cx="2954522" cy="1440597"/>
            <a:chOff x="4724400" y="2750403"/>
            <a:chExt cx="2954522" cy="1440597"/>
          </a:xfrm>
        </p:grpSpPr>
        <p:sp>
          <p:nvSpPr>
            <p:cNvPr id="3" name="TextBox 2"/>
            <p:cNvSpPr txBox="1"/>
            <p:nvPr/>
          </p:nvSpPr>
          <p:spPr>
            <a:xfrm>
              <a:off x="5867400" y="27504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Which Work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Together?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5" name="Straight Connector 4"/>
            <p:cNvCxnSpPr>
              <a:endCxn id="3" idx="1"/>
            </p:cNvCxnSpPr>
            <p:nvPr/>
          </p:nvCxnSpPr>
          <p:spPr bwMode="auto">
            <a:xfrm flipV="1">
              <a:off x="4724400" y="3165902"/>
              <a:ext cx="1143000" cy="263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>
              <a:endCxn id="3" idx="1"/>
            </p:cNvCxnSpPr>
            <p:nvPr/>
          </p:nvCxnSpPr>
          <p:spPr bwMode="auto">
            <a:xfrm flipV="1">
              <a:off x="4800600" y="3165902"/>
              <a:ext cx="1066800" cy="1025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724400" y="3429000"/>
            <a:ext cx="3657600" cy="1371600"/>
            <a:chOff x="4724400" y="3429000"/>
            <a:chExt cx="3657600" cy="1371600"/>
          </a:xfrm>
        </p:grpSpPr>
        <p:sp>
          <p:nvSpPr>
            <p:cNvPr id="6" name="TextBox 5"/>
            <p:cNvSpPr txBox="1"/>
            <p:nvPr/>
          </p:nvSpPr>
          <p:spPr>
            <a:xfrm>
              <a:off x="6570478" y="39696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Which Work</a:t>
              </a:r>
            </a:p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Separately?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2" name="Straight Connector 11"/>
            <p:cNvCxnSpPr>
              <a:endCxn id="6" idx="1"/>
            </p:cNvCxnSpPr>
            <p:nvPr/>
          </p:nvCxnSpPr>
          <p:spPr bwMode="auto">
            <a:xfrm>
              <a:off x="4724400" y="3429000"/>
              <a:ext cx="1846078" cy="956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>
              <a:endCxn id="6" idx="1"/>
            </p:cNvCxnSpPr>
            <p:nvPr/>
          </p:nvCxnSpPr>
          <p:spPr bwMode="auto">
            <a:xfrm>
              <a:off x="4800600" y="4191000"/>
              <a:ext cx="1769878" cy="194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8383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u="sng" dirty="0" smtClean="0"/>
              <a:t>Separate</a:t>
            </a:r>
          </a:p>
          <a:p>
            <a:pPr marL="0" indent="0" algn="l"/>
            <a:r>
              <a:rPr lang="en-US" altLang="en-US" dirty="0" smtClean="0"/>
              <a:t>PC1 of </a:t>
            </a:r>
          </a:p>
          <a:p>
            <a:pPr marL="0" indent="0" algn="l"/>
            <a:r>
              <a:rPr lang="en-US" altLang="en-US" dirty="0" smtClean="0"/>
              <a:t>Behavior</a:t>
            </a:r>
          </a:p>
          <a:p>
            <a:pPr marL="0" indent="0" algn="l"/>
            <a:r>
              <a:rPr lang="en-US" altLang="en-US" dirty="0" smtClean="0"/>
              <a:t>Feature</a:t>
            </a:r>
          </a:p>
          <a:p>
            <a:pPr marL="0" indent="0" algn="l"/>
            <a:r>
              <a:rPr lang="en-US" altLang="en-US" dirty="0" smtClean="0"/>
              <a:t>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Important</a:t>
            </a:r>
          </a:p>
          <a:p>
            <a:pPr marL="0" indent="0" algn="l"/>
            <a:r>
              <a:rPr lang="en-US" altLang="en-US" dirty="0" smtClean="0"/>
              <a:t>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914400"/>
            <a:ext cx="1905000" cy="70788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View Entries of Eigenvectors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High Dimension, Low Sample Size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3" descr="BladderProstateRectumRawCT.JPG"/>
          <p:cNvPicPr>
            <a:picLocks noChangeAspect="1"/>
          </p:cNvPicPr>
          <p:nvPr/>
        </p:nvPicPr>
        <p:blipFill>
          <a:blip r:embed="rId3" cstate="print"/>
          <a:srcRect l="1566" t="17091" r="1566" b="17091"/>
          <a:stretch>
            <a:fillRect/>
          </a:stretch>
        </p:blipFill>
        <p:spPr bwMode="auto">
          <a:xfrm>
            <a:off x="5833537" y="3733800"/>
            <a:ext cx="3310464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358" y="3789045"/>
            <a:ext cx="2291715" cy="2383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58" y="3425190"/>
            <a:ext cx="2260283" cy="30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u="sng" dirty="0" smtClean="0"/>
              <a:t>Separate</a:t>
            </a:r>
            <a:r>
              <a:rPr lang="en-US" altLang="en-US" dirty="0" smtClean="0"/>
              <a:t> PC1 of Image 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All Up </a:t>
            </a:r>
          </a:p>
          <a:p>
            <a:pPr marL="0" indent="0" algn="l"/>
            <a:r>
              <a:rPr lang="en-US" altLang="en-US" dirty="0" smtClean="0"/>
              <a:t>&amp; Down</a:t>
            </a:r>
          </a:p>
          <a:p>
            <a:pPr marL="0" indent="0" algn="l"/>
            <a:r>
              <a:rPr lang="en-US" altLang="en-US" dirty="0" smtClean="0"/>
              <a:t>Together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2400" y="2971800"/>
            <a:ext cx="4419600" cy="3116997"/>
            <a:chOff x="152400" y="2971800"/>
            <a:chExt cx="4419600" cy="3116997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5257800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Also Some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Hot Spots?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 bwMode="auto">
            <a:xfrm flipV="1">
              <a:off x="1805417" y="2971800"/>
              <a:ext cx="1318783" cy="27014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>
              <a:stCxn id="2" idx="3"/>
            </p:cNvCxnSpPr>
            <p:nvPr/>
          </p:nvCxnSpPr>
          <p:spPr bwMode="auto">
            <a:xfrm flipV="1">
              <a:off x="1805417" y="4648200"/>
              <a:ext cx="13187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>
              <a:stCxn id="2" idx="3"/>
            </p:cNvCxnSpPr>
            <p:nvPr/>
          </p:nvCxnSpPr>
          <p:spPr bwMode="auto">
            <a:xfrm flipV="1">
              <a:off x="1805417" y="4648200"/>
              <a:ext cx="27665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6553200" y="1295400"/>
            <a:ext cx="1905000" cy="70788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View Entries of Eigenvectors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u="sng" dirty="0" smtClean="0"/>
              <a:t>Separate</a:t>
            </a:r>
            <a:r>
              <a:rPr lang="en-US" altLang="en-US" dirty="0" smtClean="0"/>
              <a:t> PC2 of Image 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Interesting</a:t>
            </a:r>
          </a:p>
          <a:p>
            <a:pPr marL="0" indent="0" algn="l"/>
            <a:r>
              <a:rPr lang="en-US" altLang="en-US" dirty="0" smtClean="0"/>
              <a:t>Structure</a:t>
            </a:r>
          </a:p>
          <a:p>
            <a:pPr marL="0" indent="0" algn="l"/>
            <a:r>
              <a:rPr lang="en-US" altLang="en-US" dirty="0" smtClean="0"/>
              <a:t>???</a:t>
            </a:r>
          </a:p>
          <a:p>
            <a:pPr marL="0" indent="0" algn="l"/>
            <a:endParaRPr lang="en-US" altLang="en-US" dirty="0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" y="2971800"/>
            <a:ext cx="4419600" cy="3116997"/>
            <a:chOff x="152400" y="2971800"/>
            <a:chExt cx="4419600" cy="3116997"/>
          </a:xfrm>
        </p:grpSpPr>
        <p:sp>
          <p:nvSpPr>
            <p:cNvPr id="8" name="TextBox 7"/>
            <p:cNvSpPr txBox="1"/>
            <p:nvPr/>
          </p:nvSpPr>
          <p:spPr>
            <a:xfrm>
              <a:off x="152400" y="5257800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And </a:t>
              </a:r>
              <a:r>
                <a:rPr lang="en-US" u="sng" dirty="0" smtClean="0">
                  <a:solidFill>
                    <a:srgbClr val="000000"/>
                  </a:solidFill>
                </a:rPr>
                <a:t>Same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Hot Spots?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8" idx="3"/>
            </p:cNvCxnSpPr>
            <p:nvPr/>
          </p:nvCxnSpPr>
          <p:spPr bwMode="auto">
            <a:xfrm flipV="1">
              <a:off x="1805417" y="2971800"/>
              <a:ext cx="1318783" cy="27014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>
              <a:stCxn id="8" idx="3"/>
            </p:cNvCxnSpPr>
            <p:nvPr/>
          </p:nvCxnSpPr>
          <p:spPr bwMode="auto">
            <a:xfrm flipV="1">
              <a:off x="1805417" y="4648200"/>
              <a:ext cx="13187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>
              <a:stCxn id="8" idx="3"/>
            </p:cNvCxnSpPr>
            <p:nvPr/>
          </p:nvCxnSpPr>
          <p:spPr bwMode="auto">
            <a:xfrm flipV="1">
              <a:off x="1805417" y="4648200"/>
              <a:ext cx="27665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22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Previous Mapping of </a:t>
            </a:r>
            <a:r>
              <a:rPr lang="en-US" altLang="en-US" i="1" dirty="0" smtClean="0"/>
              <a:t>Regions of Interest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2667000"/>
            <a:ext cx="6705600" cy="3351788"/>
            <a:chOff x="152400" y="2667000"/>
            <a:chExt cx="6705600" cy="3351788"/>
          </a:xfrm>
        </p:grpSpPr>
        <p:cxnSp>
          <p:nvCxnSpPr>
            <p:cNvPr id="3" name="Straight Arrow Connector 2"/>
            <p:cNvCxnSpPr/>
            <p:nvPr/>
          </p:nvCxnSpPr>
          <p:spPr bwMode="auto">
            <a:xfrm>
              <a:off x="1371600" y="4038600"/>
              <a:ext cx="3124200" cy="5334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1371600" y="2667000"/>
              <a:ext cx="5486400" cy="13716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TextBox 1"/>
            <p:cNvSpPr txBox="1"/>
            <p:nvPr/>
          </p:nvSpPr>
          <p:spPr>
            <a:xfrm>
              <a:off x="152400" y="2971800"/>
              <a:ext cx="19511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Hot Spots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Are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Working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Memory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Related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05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u="sng" dirty="0" smtClean="0"/>
              <a:t>Joint</a:t>
            </a:r>
            <a:r>
              <a:rPr lang="en-US" altLang="en-US" dirty="0" smtClean="0"/>
              <a:t> PC1 of Image Loadings</a:t>
            </a:r>
          </a:p>
          <a:p>
            <a:pPr marL="0" indent="0" algn="l"/>
            <a:r>
              <a:rPr lang="en-US" altLang="en-US" dirty="0" smtClean="0"/>
              <a:t>Using</a:t>
            </a:r>
          </a:p>
          <a:p>
            <a:pPr marL="0" indent="0" algn="l"/>
            <a:r>
              <a:rPr lang="en-US" altLang="en-US" dirty="0" smtClean="0"/>
              <a:t>Behavior</a:t>
            </a:r>
          </a:p>
          <a:p>
            <a:pPr marL="0" indent="0" algn="l"/>
            <a:r>
              <a:rPr lang="en-US" altLang="en-US" i="1" dirty="0" smtClean="0"/>
              <a:t>Combines</a:t>
            </a:r>
          </a:p>
          <a:p>
            <a:pPr marL="0" indent="0" algn="l"/>
            <a:r>
              <a:rPr lang="en-US" altLang="en-US" i="1" dirty="0" smtClean="0"/>
              <a:t>Hot Spots</a:t>
            </a:r>
          </a:p>
          <a:p>
            <a:pPr marL="0" indent="0" algn="l"/>
            <a:r>
              <a:rPr lang="en-US" altLang="en-US" dirty="0" smtClean="0"/>
              <a:t>From</a:t>
            </a:r>
          </a:p>
          <a:p>
            <a:pPr marL="0" indent="0" algn="l"/>
            <a:r>
              <a:rPr lang="en-US" altLang="en-US" dirty="0" smtClean="0"/>
              <a:t>Separate</a:t>
            </a:r>
          </a:p>
          <a:p>
            <a:pPr marL="0" indent="0" algn="l"/>
            <a:r>
              <a:rPr lang="en-US" altLang="en-US" dirty="0" smtClean="0"/>
              <a:t>PC1 &amp; 2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Overall</a:t>
            </a:r>
          </a:p>
          <a:p>
            <a:pPr marL="0" indent="0" algn="l"/>
            <a:r>
              <a:rPr lang="en-US" altLang="en-US" dirty="0" smtClean="0"/>
              <a:t>Comparison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6200" y="2057400"/>
            <a:ext cx="6096000" cy="1592997"/>
            <a:chOff x="76200" y="2057400"/>
            <a:chExt cx="6096000" cy="1592997"/>
          </a:xfrm>
        </p:grpSpPr>
        <p:sp>
          <p:nvSpPr>
            <p:cNvPr id="2" name="TextBox 1"/>
            <p:cNvSpPr txBox="1"/>
            <p:nvPr/>
          </p:nvSpPr>
          <p:spPr>
            <a:xfrm>
              <a:off x="76200" y="2819400"/>
              <a:ext cx="25101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Sep. </a:t>
              </a:r>
              <a:r>
                <a:rPr lang="en-US" dirty="0" err="1" smtClean="0">
                  <a:solidFill>
                    <a:srgbClr val="0000FF"/>
                  </a:solidFill>
                </a:rPr>
                <a:t>Beh</a:t>
              </a:r>
              <a:r>
                <a:rPr lang="en-US" dirty="0" smtClean="0">
                  <a:solidFill>
                    <a:srgbClr val="0000FF"/>
                  </a:solidFill>
                </a:rPr>
                <a:t>. PC1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Assoc. w. Image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>
              <a:off x="4572000" y="2057400"/>
              <a:ext cx="16002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>
              <a:endCxn id="2" idx="3"/>
            </p:cNvCxnSpPr>
            <p:nvPr/>
          </p:nvCxnSpPr>
          <p:spPr bwMode="auto">
            <a:xfrm flipH="1">
              <a:off x="2586374" y="2057400"/>
              <a:ext cx="2785726" cy="1177499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7" name="Group 453636"/>
          <p:cNvGrpSpPr/>
          <p:nvPr/>
        </p:nvGrpSpPr>
        <p:grpSpPr>
          <a:xfrm>
            <a:off x="76200" y="3623608"/>
            <a:ext cx="5791201" cy="2700992"/>
            <a:chOff x="76200" y="3623608"/>
            <a:chExt cx="5791201" cy="2700992"/>
          </a:xfrm>
        </p:grpSpPr>
        <p:sp>
          <p:nvSpPr>
            <p:cNvPr id="19" name="TextBox 18"/>
            <p:cNvSpPr txBox="1"/>
            <p:nvPr/>
          </p:nvSpPr>
          <p:spPr>
            <a:xfrm>
              <a:off x="76200" y="4385608"/>
              <a:ext cx="21202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Joint </a:t>
              </a:r>
              <a:r>
                <a:rPr lang="en-US" dirty="0" err="1" smtClean="0">
                  <a:solidFill>
                    <a:srgbClr val="00B050"/>
                  </a:solidFill>
                </a:rPr>
                <a:t>Im</a:t>
              </a:r>
              <a:r>
                <a:rPr lang="en-US" dirty="0" smtClean="0">
                  <a:solidFill>
                    <a:srgbClr val="00B050"/>
                  </a:solidFill>
                </a:rPr>
                <a:t>. PC1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Concentrates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Relevant Parts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Of Sep. </a:t>
              </a:r>
              <a:endParaRPr lang="en-US" dirty="0">
                <a:solidFill>
                  <a:srgbClr val="00B050"/>
                </a:solidFill>
              </a:endParaRPr>
            </a:p>
            <a:p>
              <a:r>
                <a:rPr lang="en-US" dirty="0" smtClean="0">
                  <a:solidFill>
                    <a:srgbClr val="00B050"/>
                  </a:solidFill>
                </a:rPr>
                <a:t>PC1 &amp; PC2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4953001" y="3623608"/>
              <a:ext cx="76199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 bwMode="auto">
            <a:xfrm flipH="1">
              <a:off x="2196460" y="3623608"/>
              <a:ext cx="3175642" cy="1731496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2196460" y="4851654"/>
              <a:ext cx="3289941" cy="50345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5105401" y="4064508"/>
              <a:ext cx="762000" cy="1574292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62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Overall</a:t>
            </a:r>
          </a:p>
          <a:p>
            <a:pPr marL="0" indent="0" algn="l"/>
            <a:r>
              <a:rPr lang="en-US" altLang="en-US" dirty="0" smtClean="0"/>
              <a:t>Comparison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4300" y="3581400"/>
            <a:ext cx="7467600" cy="1752600"/>
            <a:chOff x="76200" y="2659797"/>
            <a:chExt cx="7467600" cy="1752600"/>
          </a:xfrm>
        </p:grpSpPr>
        <p:sp>
          <p:nvSpPr>
            <p:cNvPr id="2" name="TextBox 1"/>
            <p:cNvSpPr txBox="1"/>
            <p:nvPr/>
          </p:nvSpPr>
          <p:spPr>
            <a:xfrm>
              <a:off x="76200" y="2842737"/>
              <a:ext cx="185621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</a:rPr>
                <a:t>Overall Heat</a:t>
              </a:r>
            </a:p>
            <a:p>
              <a:r>
                <a:rPr lang="en-US" dirty="0" err="1" smtClean="0">
                  <a:solidFill>
                    <a:srgbClr val="FF00FF"/>
                  </a:solidFill>
                </a:rPr>
                <a:t>Var’n</a:t>
              </a:r>
              <a:r>
                <a:rPr lang="en-US" dirty="0" smtClean="0">
                  <a:solidFill>
                    <a:srgbClr val="FF00FF"/>
                  </a:solidFill>
                </a:rPr>
                <a:t> </a:t>
              </a:r>
              <a:r>
                <a:rPr lang="en-US" u="sng" dirty="0" smtClean="0">
                  <a:solidFill>
                    <a:srgbClr val="FF00FF"/>
                  </a:solidFill>
                </a:rPr>
                <a:t>not</a:t>
              </a:r>
            </a:p>
            <a:p>
              <a:r>
                <a:rPr lang="en-US" dirty="0" smtClean="0">
                  <a:solidFill>
                    <a:srgbClr val="FF00FF"/>
                  </a:solidFill>
                </a:rPr>
                <a:t>Assoc. w/</a:t>
              </a:r>
            </a:p>
            <a:p>
              <a:r>
                <a:rPr lang="en-US" dirty="0" smtClean="0">
                  <a:solidFill>
                    <a:srgbClr val="FF00FF"/>
                  </a:solidFill>
                </a:rPr>
                <a:t>Behavior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>
              <a:off x="5029200" y="2659797"/>
              <a:ext cx="25146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>
              <a:endCxn id="2" idx="3"/>
            </p:cNvCxnSpPr>
            <p:nvPr/>
          </p:nvCxnSpPr>
          <p:spPr bwMode="auto">
            <a:xfrm flipH="1">
              <a:off x="1932414" y="2659797"/>
              <a:ext cx="4354086" cy="967770"/>
            </a:xfrm>
            <a:prstGeom prst="line">
              <a:avLst/>
            </a:pr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88075" y="5105400"/>
            <a:ext cx="6236525" cy="1059597"/>
            <a:chOff x="88075" y="2126397"/>
            <a:chExt cx="6236525" cy="1059597"/>
          </a:xfrm>
        </p:grpSpPr>
        <p:sp>
          <p:nvSpPr>
            <p:cNvPr id="23" name="TextBox 22"/>
            <p:cNvSpPr txBox="1"/>
            <p:nvPr/>
          </p:nvSpPr>
          <p:spPr>
            <a:xfrm>
              <a:off x="88075" y="2354997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New 2</a:t>
              </a:r>
              <a:r>
                <a:rPr lang="en-US" baseline="30000" dirty="0" smtClean="0">
                  <a:solidFill>
                    <a:srgbClr val="00B0F0"/>
                  </a:solidFill>
                </a:rPr>
                <a:t>nd</a:t>
              </a:r>
              <a:r>
                <a:rPr lang="en-US" dirty="0" smtClean="0">
                  <a:solidFill>
                    <a:srgbClr val="00B0F0"/>
                  </a:solidFill>
                </a:rPr>
                <a:t> Mode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Of Joint </a:t>
              </a:r>
              <a:r>
                <a:rPr lang="en-US" dirty="0" err="1" smtClean="0">
                  <a:solidFill>
                    <a:srgbClr val="00B0F0"/>
                  </a:solidFill>
                </a:rPr>
                <a:t>Var’n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6324600" y="2126397"/>
              <a:ext cx="0" cy="693004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>
              <a:endCxn id="23" idx="3"/>
            </p:cNvCxnSpPr>
            <p:nvPr/>
          </p:nvCxnSpPr>
          <p:spPr bwMode="auto">
            <a:xfrm flipH="1">
              <a:off x="2193138" y="2472899"/>
              <a:ext cx="4131462" cy="297597"/>
            </a:xfrm>
            <a:prstGeom prst="lin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152400" y="4953000"/>
            <a:ext cx="5867400" cy="1973997"/>
            <a:chOff x="152400" y="4953000"/>
            <a:chExt cx="5867400" cy="1973997"/>
          </a:xfrm>
        </p:grpSpPr>
        <p:sp>
          <p:nvSpPr>
            <p:cNvPr id="16" name="TextBox 15"/>
            <p:cNvSpPr txBox="1"/>
            <p:nvPr/>
          </p:nvSpPr>
          <p:spPr>
            <a:xfrm>
              <a:off x="152400" y="6096000"/>
              <a:ext cx="1718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Behavior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~ Sep. PC2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4147557" y="4953000"/>
              <a:ext cx="1872243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>
              <a:endCxn id="16" idx="3"/>
            </p:cNvCxnSpPr>
            <p:nvPr/>
          </p:nvCxnSpPr>
          <p:spPr bwMode="auto">
            <a:xfrm flipH="1">
              <a:off x="1870627" y="4953000"/>
              <a:ext cx="3196673" cy="1558499"/>
            </a:xfrm>
            <a:prstGeom prst="lin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5006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 rotWithShape="1">
          <a:blip r:embed="rId3"/>
          <a:srcRect l="2114" t="24781" r="3769" b="5519"/>
          <a:stretch/>
        </p:blipFill>
        <p:spPr>
          <a:xfrm>
            <a:off x="72470" y="1371600"/>
            <a:ext cx="8995330" cy="33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Analysis Goal: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Understand How Images &amp; Genetics</a:t>
            </a:r>
          </a:p>
          <a:p>
            <a:pPr marL="571500" indent="-571500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 smtClean="0">
                <a:ea typeface="굴림" pitchFamily="50" charset="-127"/>
              </a:rPr>
              <a:t>Work Together</a:t>
            </a:r>
          </a:p>
          <a:p>
            <a:pPr marL="571500" indent="-571500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 smtClean="0">
                <a:ea typeface="굴림" pitchFamily="50" charset="-127"/>
              </a:rPr>
              <a:t>Work Separately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Approach:    AJIVE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2" name="TextBox 1"/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Clinical Diagnostic Standard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Connector 3"/>
            <p:cNvCxnSpPr>
              <a:stCxn id="2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9" name="TextBox 8"/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Deep Insight &amp; 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New Treatments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0" name="Straight Connector 9"/>
            <p:cNvCxnSpPr>
              <a:stCxn id="9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26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868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Clinical Diagnosis of Cancer: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Pathologist Views Tissue Under Microscope,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Tissue Stained with </a:t>
            </a:r>
            <a:r>
              <a:rPr lang="en-US" altLang="ko-KR" dirty="0">
                <a:solidFill>
                  <a:srgbClr val="FF99CC"/>
                </a:solidFill>
                <a:ea typeface="굴림" pitchFamily="50" charset="-127"/>
              </a:rPr>
              <a:t>Hematoxylin</a:t>
            </a: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&amp; </a:t>
            </a:r>
            <a:r>
              <a:rPr lang="en-US" altLang="ko-KR" dirty="0" smtClean="0">
                <a:solidFill>
                  <a:srgbClr val="7030A0"/>
                </a:solidFill>
                <a:ea typeface="굴림" pitchFamily="50" charset="-127"/>
              </a:rPr>
              <a:t>Eosin </a:t>
            </a:r>
            <a:r>
              <a:rPr lang="en-US" altLang="ko-KR" dirty="0" smtClean="0">
                <a:ea typeface="굴림" pitchFamily="50" charset="-127"/>
              </a:rPr>
              <a:t>(H&amp;E)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                             </a:t>
            </a:r>
            <a:r>
              <a:rPr lang="en-US" altLang="ko-KR" sz="1200" dirty="0" smtClean="0">
                <a:ea typeface="굴림" pitchFamily="50" charset="-127"/>
              </a:rPr>
              <a:t>Thanks to BBC.CO.UK</a:t>
            </a:r>
          </a:p>
          <a:p>
            <a:pPr algn="l">
              <a:lnSpc>
                <a:spcPct val="150000"/>
              </a:lnSpc>
            </a:pPr>
            <a:r>
              <a:rPr lang="en-US" altLang="ko-KR" sz="1200" dirty="0">
                <a:ea typeface="굴림" pitchFamily="50" charset="-127"/>
              </a:rPr>
              <a:t> </a:t>
            </a:r>
            <a:r>
              <a:rPr lang="en-US" altLang="ko-KR" sz="1200" dirty="0" smtClean="0">
                <a:ea typeface="굴림" pitchFamily="50" charset="-127"/>
              </a:rPr>
              <a:t>                                                                             and  Reseachgate.net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485"/>
            <a:ext cx="3886200" cy="2184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" r="67500" b="51163"/>
          <a:stretch/>
        </p:blipFill>
        <p:spPr>
          <a:xfrm>
            <a:off x="6172200" y="3962400"/>
            <a:ext cx="2971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Tissue Micro Array Data: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Extract Small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(1mm diam.)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“Cores”</a:t>
            </a: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dirty="0" smtClean="0">
                <a:ea typeface="굴림" pitchFamily="50" charset="-127"/>
              </a:rPr>
              <a:t>                    Thanks to SPIE.ORG</a:t>
            </a:r>
            <a:endParaRPr lang="en-US" altLang="ko-KR" sz="1200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56992"/>
            <a:ext cx="6019800" cy="3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Data Lie in (Curved) Manifold</a:t>
            </a:r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352800"/>
            <a:ext cx="2746375" cy="3070225"/>
          </a:xfrm>
        </p:spPr>
      </p:pic>
      <p:pic>
        <p:nvPicPr>
          <p:cNvPr id="4" name="Picture 4" descr="BladderProstateRectumHandSegment.JPG"/>
          <p:cNvPicPr>
            <a:picLocks noChangeAspect="1"/>
          </p:cNvPicPr>
          <p:nvPr/>
        </p:nvPicPr>
        <p:blipFill>
          <a:blip r:embed="rId4" cstate="print"/>
          <a:srcRect l="34454" t="18517" r="1566" b="7121"/>
          <a:stretch>
            <a:fillRect/>
          </a:stretch>
        </p:blipFill>
        <p:spPr bwMode="auto">
          <a:xfrm>
            <a:off x="228600" y="3352800"/>
            <a:ext cx="238508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10620" t="22137" r="8850" b="9488"/>
          <a:stretch>
            <a:fillRect/>
          </a:stretch>
        </p:blipFill>
        <p:spPr bwMode="auto">
          <a:xfrm>
            <a:off x="6172200" y="3505200"/>
            <a:ext cx="3004480" cy="285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219200"/>
                <a:ext cx="8610600" cy="464820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dirty="0" smtClean="0">
                    <a:ea typeface="굴림" pitchFamily="50" charset="-127"/>
                  </a:rPr>
                  <a:t>Experimental Design:   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𝑛</m:t>
                    </m:r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=1191</m:t>
                    </m:r>
                  </m:oMath>
                </a14:m>
                <a:r>
                  <a:rPr lang="en-US" altLang="ko-KR" sz="3600" dirty="0" smtClean="0">
                    <a:ea typeface="굴림" pitchFamily="50" charset="-127"/>
                  </a:rPr>
                  <a:t> people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600" dirty="0" smtClean="0">
                    <a:ea typeface="굴림" pitchFamily="50" charset="-127"/>
                  </a:rPr>
                  <a:t>For Each:    1 – 4 TMA Cores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 smtClean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PAM 50 Gene Expression: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ko-KR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19200"/>
                <a:ext cx="8610600" cy="4648200"/>
              </a:xfrm>
              <a:blipFill>
                <a:blip r:embed="rId3"/>
                <a:stretch>
                  <a:fillRect l="-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8888"/>
          <a:stretch/>
        </p:blipFill>
        <p:spPr>
          <a:xfrm>
            <a:off x="863801" y="2971800"/>
            <a:ext cx="7213399" cy="183915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74213" t="2081" r="3404" b="92255"/>
          <a:stretch>
            <a:fillRect/>
          </a:stretch>
        </p:blipFill>
        <p:spPr bwMode="auto">
          <a:xfrm>
            <a:off x="5451475" y="5135562"/>
            <a:ext cx="3006725" cy="1493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976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/>
            <a:r>
              <a:rPr lang="en-US" altLang="ko-KR" dirty="0" smtClean="0">
                <a:ea typeface="굴림" pitchFamily="50" charset="-127"/>
              </a:rPr>
              <a:t>PAM 50 Gene Expression: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 smtClean="0">
                <a:ea typeface="굴림" pitchFamily="50" charset="-127"/>
              </a:rPr>
              <a:t>  Set of 50 Genes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Measured mRNA Expression Level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Good at Separating </a:t>
            </a:r>
            <a:r>
              <a:rPr lang="en-US" altLang="ko-KR" dirty="0" err="1" smtClean="0">
                <a:ea typeface="굴림" pitchFamily="50" charset="-127"/>
              </a:rPr>
              <a:t>SubTypes</a:t>
            </a:r>
            <a:endParaRPr lang="en-US" altLang="ko-KR" dirty="0" smtClean="0">
              <a:ea typeface="굴림" pitchFamily="50" charset="-127"/>
            </a:endParaRP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 smtClean="0">
                <a:ea typeface="굴림" pitchFamily="50" charset="-127"/>
              </a:rPr>
              <a:t>  Basal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Her2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Luminal A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Luminal B</a:t>
            </a:r>
            <a:endParaRPr lang="en-US" altLang="ko-KR" dirty="0">
              <a:ea typeface="굴림" pitchFamily="50" charset="-127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81400" y="4286071"/>
            <a:ext cx="4445401" cy="1200329"/>
            <a:chOff x="3581400" y="4286071"/>
            <a:chExt cx="4445401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5562600" y="4286071"/>
              <a:ext cx="24642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Perou Discovery:</a:t>
              </a:r>
            </a:p>
            <a:p>
              <a:r>
                <a:rPr lang="en-US" dirty="0" smtClean="0">
                  <a:solidFill>
                    <a:srgbClr val="C00000"/>
                  </a:solidFill>
                </a:rPr>
                <a:t>No Benefit From</a:t>
              </a:r>
            </a:p>
            <a:p>
              <a:r>
                <a:rPr lang="en-US" dirty="0" smtClean="0">
                  <a:solidFill>
                    <a:srgbClr val="C00000"/>
                  </a:solidFill>
                </a:rPr>
                <a:t>Chemo-Therapy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H="1" flipV="1">
              <a:off x="3581400" y="4867364"/>
              <a:ext cx="1981200" cy="9436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4397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" y="1219200"/>
                <a:ext cx="8610600" cy="464820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dirty="0" smtClean="0">
                    <a:ea typeface="굴림" pitchFamily="50" charset="-127"/>
                  </a:rPr>
                  <a:t>Deep Learning Image Representation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Each Core: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Randomly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Select 100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b="0" dirty="0" smtClean="0">
                    <a:ea typeface="굴림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224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×224</m:t>
                    </m:r>
                  </m:oMath>
                </a14:m>
                <a:endParaRPr lang="en-US" altLang="ko-KR" dirty="0" smtClean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Patches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 smtClean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19200"/>
                <a:ext cx="8610600" cy="4648200"/>
              </a:xfrm>
              <a:blipFill>
                <a:blip r:embed="rId3"/>
                <a:stretch>
                  <a:fillRect l="-2195" b="-1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Deep Learning Image Representation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Reduce Each Patch to 512 Features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Using </a:t>
            </a:r>
            <a:r>
              <a:rPr lang="en-US" altLang="ko-KR" u="sng" dirty="0" smtClean="0">
                <a:ea typeface="굴림" pitchFamily="50" charset="-127"/>
              </a:rPr>
              <a:t>Transfer Learning</a:t>
            </a:r>
            <a:r>
              <a:rPr lang="en-US" altLang="ko-KR" dirty="0" smtClean="0">
                <a:ea typeface="굴림" pitchFamily="50" charset="-127"/>
              </a:rPr>
              <a:t>  From VGG16: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(Trained on Many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  </a:t>
            </a:r>
            <a:r>
              <a:rPr lang="en-US" altLang="ko-KR" i="1" dirty="0" smtClean="0">
                <a:ea typeface="굴림" pitchFamily="50" charset="-127"/>
              </a:rPr>
              <a:t>Natural</a:t>
            </a:r>
            <a:r>
              <a:rPr lang="en-US" altLang="ko-KR" dirty="0" smtClean="0">
                <a:ea typeface="굴림" pitchFamily="50" charset="-127"/>
              </a:rPr>
              <a:t> Images)</a:t>
            </a: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dirty="0" smtClean="0">
                <a:ea typeface="굴림" pitchFamily="50" charset="-127"/>
              </a:rPr>
              <a:t>Thanks to pyimagesearch.com</a:t>
            </a:r>
            <a:endParaRPr lang="en-US" altLang="ko-KR" sz="12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Deep Learning Image Representation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For Each Core:</a:t>
            </a: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Aggregate Patches by Averaging</a:t>
            </a:r>
            <a:endParaRPr lang="en-US" altLang="ko-KR" sz="3600" dirty="0"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(Damps Out “Location” Information)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Then Average Cores For Each Person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60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Negative End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Person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Fat Cells &amp; Stroma</a:t>
            </a: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Positive End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Person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/>
            <a:r>
              <a:rPr lang="en-US" altLang="ko-KR" dirty="0" smtClean="0">
                <a:ea typeface="굴림" pitchFamily="50" charset="-127"/>
              </a:rPr>
              <a:t>Highly “Cellular”</a:t>
            </a:r>
          </a:p>
          <a:p>
            <a:pPr algn="l"/>
            <a:r>
              <a:rPr lang="en-US" altLang="ko-KR" dirty="0" smtClean="0">
                <a:ea typeface="굴림" pitchFamily="50" charset="-127"/>
              </a:rPr>
              <a:t>Markedly Atypical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7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JIVE: </a:t>
            </a:r>
            <a:r>
              <a:rPr lang="en-US" altLang="ko-KR" dirty="0">
                <a:ea typeface="굴림" pitchFamily="50" charset="-127"/>
              </a:rPr>
              <a:t>Gene Expression</a:t>
            </a: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Common Normalized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Loadings 1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Very Consistent w/ Image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4" name="TextBox 3"/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0000FF"/>
                  </a:solidFill>
                  <a:ea typeface="굴림" pitchFamily="50" charset="-127"/>
                </a:rPr>
                <a:t>“High Proliferation” </a:t>
              </a:r>
              <a:r>
                <a:rPr lang="en-US" altLang="ko-KR" dirty="0" smtClean="0">
                  <a:solidFill>
                    <a:srgbClr val="0000FF"/>
                  </a:solidFill>
                  <a:ea typeface="굴림" pitchFamily="50" charset="-127"/>
                </a:rPr>
                <a:t>Genes</a:t>
              </a:r>
              <a:endParaRPr lang="en-US" altLang="ko-KR" dirty="0">
                <a:solidFill>
                  <a:srgbClr val="0000FF"/>
                </a:solidFill>
                <a:ea typeface="굴림" pitchFamily="50" charset="-127"/>
              </a:endParaRP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“Low </a:t>
              </a:r>
              <a:r>
                <a:rPr lang="en-US" dirty="0" err="1" smtClean="0">
                  <a:solidFill>
                    <a:srgbClr val="FF0000"/>
                  </a:solidFill>
                </a:rPr>
                <a:t>Prolif</a:t>
              </a:r>
              <a:r>
                <a:rPr lang="en-US" dirty="0" smtClean="0">
                  <a:solidFill>
                    <a:srgbClr val="FF0000"/>
                  </a:solidFill>
                </a:rPr>
                <a:t>.” – </a:t>
              </a:r>
              <a:r>
                <a:rPr lang="en-US" dirty="0" err="1" smtClean="0">
                  <a:solidFill>
                    <a:srgbClr val="FF0000"/>
                  </a:solidFill>
                </a:rPr>
                <a:t>Lum</a:t>
              </a:r>
              <a:r>
                <a:rPr lang="en-US" dirty="0" smtClean="0">
                  <a:solidFill>
                    <a:srgbClr val="FF0000"/>
                  </a:solidFill>
                </a:rPr>
                <a:t> A Genes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168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2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Negative, Top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High Nuclear Grade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Atypical Cells</a:t>
            </a:r>
            <a:endParaRPr lang="en-US" altLang="ko-KR" dirty="0">
              <a:ea typeface="굴림" pitchFamily="50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08" y="0"/>
            <a:ext cx="475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Positive, Top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Lower Nuclear Grade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Stroma, Sclerosis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31" y="0"/>
            <a:ext cx="474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Data Lie in (Curved) Manifold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Important General Development: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b="1" dirty="0" smtClean="0"/>
              <a:t>Backwards PCA</a:t>
            </a:r>
            <a:endParaRPr lang="en-US" b="1" dirty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69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JIVE: </a:t>
            </a:r>
            <a:r>
              <a:rPr lang="en-US" altLang="ko-KR" dirty="0">
                <a:ea typeface="굴림" pitchFamily="50" charset="-127"/>
              </a:rPr>
              <a:t>Gene Expression</a:t>
            </a: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Common Normalized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Loadings 2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Very Consistent w/ Image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1447800"/>
            <a:ext cx="5867400" cy="3657600"/>
            <a:chOff x="381000" y="1447800"/>
            <a:chExt cx="5867400" cy="3657600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4643735"/>
              <a:ext cx="3028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Basal Subtype Genes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 bwMode="auto">
            <a:xfrm flipV="1">
              <a:off x="3409458" y="1447800"/>
              <a:ext cx="2838942" cy="34267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1399770" y="1752600"/>
            <a:ext cx="6677430" cy="2514600"/>
            <a:chOff x="1399770" y="1752600"/>
            <a:chExt cx="6677430" cy="2514600"/>
          </a:xfrm>
        </p:grpSpPr>
        <p:sp>
          <p:nvSpPr>
            <p:cNvPr id="4" name="TextBox 3"/>
            <p:cNvSpPr txBox="1"/>
            <p:nvPr/>
          </p:nvSpPr>
          <p:spPr>
            <a:xfrm>
              <a:off x="1399770" y="3805535"/>
              <a:ext cx="3371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0000FF"/>
                  </a:solidFill>
                  <a:ea typeface="굴림" pitchFamily="50" charset="-127"/>
                </a:rPr>
                <a:t>Luminal Subtype Genes</a:t>
              </a:r>
              <a:endParaRPr lang="en-US" altLang="ko-KR" dirty="0">
                <a:solidFill>
                  <a:srgbClr val="0000FF"/>
                </a:solidFill>
                <a:ea typeface="굴림" pitchFamily="50" charset="-127"/>
              </a:endParaRP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 flipV="1">
              <a:off x="4771399" y="1752600"/>
              <a:ext cx="3305801" cy="22837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1191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Genes, Individual 1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Overall Up &amp; Down 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Together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Not Subtype Related!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Genes, Individual 2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Luminal vs. Basal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“Contrast”?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“Unbalanced Types”?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Negative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Mostly Fat Cells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Few Nuclei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Reactive Stroma</a:t>
            </a:r>
            <a:r>
              <a:rPr lang="en-US" altLang="ko-KR" dirty="0" smtClean="0">
                <a:ea typeface="굴림" pitchFamily="50" charset="-127"/>
              </a:rPr>
              <a:t>, </a:t>
            </a: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Few </a:t>
            </a:r>
            <a:r>
              <a:rPr lang="en-US" altLang="ko-KR" dirty="0" smtClean="0">
                <a:ea typeface="굴림" pitchFamily="50" charset="-127"/>
              </a:rPr>
              <a:t>Nuclei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Little Gene Connected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Negative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Mucinous &amp; Micro-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Papillary Carcinoma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Not PAM50 Related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7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Fat Cells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Common Endpoint?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    “Center”?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9" y="0"/>
            <a:ext cx="47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smtClean="0"/>
              <a:t>Powerful Expression Technology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err="1" smtClean="0"/>
              <a:t>RNAseq</a:t>
            </a:r>
            <a:r>
              <a:rPr lang="en-US" altLang="en-US" sz="3600" dirty="0" smtClean="0"/>
              <a:t> for Separate Cells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Original Data:    </a:t>
            </a:r>
            <a:r>
              <a:rPr lang="en-US" altLang="zh-CN" sz="3600" dirty="0" err="1"/>
              <a:t>Grun</a:t>
            </a:r>
            <a:r>
              <a:rPr lang="zh-CN" altLang="zh-CN" sz="3600" dirty="0"/>
              <a:t> </a:t>
            </a:r>
            <a:r>
              <a:rPr lang="en-US" altLang="zh-CN" sz="3600" dirty="0"/>
              <a:t>et</a:t>
            </a:r>
            <a:r>
              <a:rPr lang="zh-CN" altLang="en-US" sz="3600" dirty="0"/>
              <a:t> </a:t>
            </a:r>
            <a:r>
              <a:rPr lang="en-US" altLang="zh-CN" sz="3600" dirty="0"/>
              <a:t>al</a:t>
            </a:r>
            <a:r>
              <a:rPr lang="zh-CN" altLang="en-US" sz="3600" dirty="0"/>
              <a:t> </a:t>
            </a:r>
            <a:r>
              <a:rPr lang="en-US" altLang="zh-CN" sz="3600" dirty="0"/>
              <a:t>(2014</a:t>
            </a:r>
            <a:r>
              <a:rPr lang="en-US" altLang="zh-CN" sz="3600" dirty="0" smtClean="0"/>
              <a:t>)</a:t>
            </a:r>
            <a:endParaRPr lang="en-US" altLang="en-US" sz="3600" dirty="0" smtClean="0"/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Challenge:    Batch Bias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Control:    Spike In Measurements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err="1" smtClean="0"/>
              <a:t>scPLS</a:t>
            </a:r>
            <a:r>
              <a:rPr lang="en-US" altLang="en-US" sz="3600" dirty="0" smtClean="0"/>
              <a:t> Approach: </a:t>
            </a:r>
            <a:r>
              <a:rPr lang="en-US" altLang="zh-CN" sz="3600" dirty="0"/>
              <a:t>Chen and Zhou</a:t>
            </a:r>
            <a:r>
              <a:rPr lang="zh-CN" altLang="en-US" sz="3600" dirty="0"/>
              <a:t> </a:t>
            </a:r>
            <a:r>
              <a:rPr lang="en-US" altLang="zh-CN" sz="3600" dirty="0"/>
              <a:t>(2016)</a:t>
            </a: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127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smtClean="0"/>
              <a:t>Input Data</a:t>
            </a:r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Clear Artifacts</a:t>
            </a:r>
            <a:endParaRPr lang="en-US" altLang="en-US" dirty="0" smtClean="0"/>
          </a:p>
        </p:txBody>
      </p:sp>
      <p:pic>
        <p:nvPicPr>
          <p:cNvPr id="4" name="Picture 3" descr="expression_hea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2" name="TextBox 1"/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Desired Groups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2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5842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Pls_expres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err="1" smtClean="0"/>
              <a:t>scPLS</a:t>
            </a:r>
            <a:endParaRPr lang="en-US" altLang="en-US" sz="3600" dirty="0" smtClean="0"/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Some Improvement</a:t>
            </a:r>
            <a:endParaRPr lang="en-US" alt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2" name="TextBox 1"/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Desired Groups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2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819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  More Complicated Data Space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i="1" dirty="0" smtClean="0"/>
              <a:t>Manifold Stratified Space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741362" y="3581400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1968" t="19302" r="21968" b="12869"/>
          <a:stretch>
            <a:fillRect/>
          </a:stretch>
        </p:blipFill>
        <p:spPr bwMode="auto">
          <a:xfrm>
            <a:off x="5562600" y="3567404"/>
            <a:ext cx="2762250" cy="285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94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IVE_corrected_expression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smtClean="0"/>
              <a:t>JIVE Individual</a:t>
            </a:r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Much Better</a:t>
            </a:r>
            <a:endParaRPr lang="en-US" alt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2" name="TextBox 1"/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Desired Groups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2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912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74089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smtClean="0"/>
              <a:t>Detail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View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of 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JIVE 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Analysis</a:t>
            </a:r>
            <a:endParaRPr lang="en-US" altLang="en-US" dirty="0" smtClean="0"/>
          </a:p>
        </p:txBody>
      </p:sp>
      <p:pic>
        <p:nvPicPr>
          <p:cNvPr id="4" name="Picture 3" descr="JIVE_range_heatmap6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1" y="1188720"/>
            <a:ext cx="7266989" cy="5669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2608871" y="4235330"/>
            <a:ext cx="4074192" cy="461665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Ignore as Nuisance Variation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5678068" y="3011068"/>
            <a:ext cx="1745799" cy="461665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Final Result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JIVE-Motivated Approach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200000"/>
              </a:lnSpc>
              <a:buClrTx/>
              <a:buSzPct val="100000"/>
            </a:pPr>
            <a:endParaRPr lang="en-US" altLang="en-US" dirty="0" smtClean="0"/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Data Integration Via Subspace Analysis</a:t>
            </a:r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(DIVAS)</a:t>
            </a:r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With </a:t>
            </a:r>
            <a:r>
              <a:rPr lang="en-US" altLang="en-US" dirty="0"/>
              <a:t>H</a:t>
            </a:r>
            <a:r>
              <a:rPr lang="en-US" altLang="en-US" dirty="0" smtClean="0"/>
              <a:t>annig, Prothero, Carmichael</a:t>
            </a:r>
            <a:endParaRPr lang="en-US" altLang="en-US" dirty="0" smtClean="0"/>
          </a:p>
          <a:p>
            <a:pPr marL="0" indent="0" algn="l">
              <a:lnSpc>
                <a:spcPct val="200000"/>
              </a:lnSpc>
              <a:buClrTx/>
              <a:buSzPct val="100000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6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Improvements Over AJIVE:</a:t>
            </a:r>
            <a:endParaRPr lang="en-US" altLang="en-US" dirty="0"/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 smtClean="0"/>
              <a:t>  Partially Shared Blocks</a:t>
            </a:r>
          </a:p>
          <a:p>
            <a:pPr marL="0" indent="0" algn="l">
              <a:lnSpc>
                <a:spcPct val="20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200000"/>
              </a:lnSpc>
              <a:buClrTx/>
              <a:buSzPct val="100000"/>
            </a:pPr>
            <a:r>
              <a:rPr lang="en-US" altLang="en-US" dirty="0"/>
              <a:t>             ≈       +     +     +     +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2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Improvements Over AJIVE:</a:t>
            </a:r>
            <a:endParaRPr lang="en-US" altLang="en-US" dirty="0"/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/>
              <a:t> </a:t>
            </a:r>
            <a:r>
              <a:rPr lang="en-US" altLang="en-US" dirty="0" smtClean="0"/>
              <a:t> Partially </a:t>
            </a:r>
            <a:r>
              <a:rPr lang="en-US" altLang="en-US" dirty="0"/>
              <a:t>Shared Blocks </a:t>
            </a:r>
            <a:endParaRPr lang="en-US" altLang="en-US" dirty="0" smtClean="0"/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/>
              <a:t> </a:t>
            </a:r>
            <a:r>
              <a:rPr lang="en-US" altLang="en-US" dirty="0" smtClean="0"/>
              <a:t> Sensible </a:t>
            </a:r>
            <a:r>
              <a:rPr lang="en-US" altLang="en-US" dirty="0"/>
              <a:t>Initial Rank Choice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/>
              <a:t>  Inference Via Random </a:t>
            </a:r>
            <a:r>
              <a:rPr lang="en-US" altLang="en-US" dirty="0" smtClean="0"/>
              <a:t>Directions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/>
              <a:t> </a:t>
            </a:r>
            <a:r>
              <a:rPr lang="en-US" altLang="en-US" dirty="0" smtClean="0"/>
              <a:t> Subspace Angles for Interpretation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72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Mathematical Set Up: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Blocks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,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=1,⋯,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Where: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q"/>
                </a:pP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</a:t>
                </a:r>
                <a:r>
                  <a:rPr lang="en-US" altLang="en-US" dirty="0" smtClean="0"/>
                  <a:t>Is Low Rank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q"/>
                </a:pP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/>
                  <a:t> Entries </a:t>
                </a:r>
                <a:r>
                  <a:rPr lang="en-US" altLang="en-US" dirty="0" err="1" smtClean="0"/>
                  <a:t>i.i.d</a:t>
                </a:r>
                <a:r>
                  <a:rPr lang="en-US" altLang="en-US" dirty="0" smtClean="0"/>
                  <a:t>. mean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en-US" dirty="0" smtClean="0"/>
                  <a:t>, </a:t>
                </a:r>
                <a:r>
                  <a:rPr lang="en-US" altLang="en-US" dirty="0" err="1" smtClean="0"/>
                  <a:t>var</a:t>
                </a: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dirty="0" smtClean="0"/>
                  <a:t>, 4</a:t>
                </a:r>
                <a:r>
                  <a:rPr lang="en-US" altLang="en-US" baseline="30000" dirty="0" smtClean="0"/>
                  <a:t>th</a:t>
                </a:r>
                <a:r>
                  <a:rPr lang="en-US" altLang="en-US" dirty="0" smtClean="0"/>
                  <a:t> Mom.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q"/>
                </a:pP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/>
                  <a:t> </a:t>
                </a:r>
                <a:r>
                  <a:rPr lang="en-US" altLang="en-US" dirty="0" smtClean="0"/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/>
                  <a:t> </a:t>
                </a:r>
                <a:r>
                  <a:rPr lang="en-US" altLang="en-US" dirty="0" smtClean="0"/>
                  <a:t>“relatively </a:t>
                </a:r>
                <a:r>
                  <a:rPr lang="en-US" altLang="en-US" dirty="0" smtClean="0"/>
                  <a:t>isotropous”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endParaRPr lang="en-US" altLang="en-US" dirty="0" smtClean="0"/>
              </a:p>
            </p:txBody>
          </p:sp>
        </mc:Choice>
        <mc:Fallback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  <a:blipFill>
                <a:blip r:embed="rId2"/>
                <a:stretch>
                  <a:fillRect l="-1842" r="-811" b="-6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105400" y="6096000"/>
            <a:ext cx="345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(Weaker than Gaussian)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3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0668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Improved </a:t>
            </a:r>
            <a:r>
              <a:rPr lang="en-US" altLang="en-US" dirty="0" smtClean="0"/>
              <a:t>Initial Rank Choice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                              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57" t="31746" r="15737" b="9524"/>
          <a:stretch/>
        </p:blipFill>
        <p:spPr>
          <a:xfrm>
            <a:off x="2514599" y="2803656"/>
            <a:ext cx="6629401" cy="40543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62400" y="1981200"/>
            <a:ext cx="4800600" cy="2057400"/>
            <a:chOff x="3962400" y="1981200"/>
            <a:chExt cx="4800600" cy="2057400"/>
          </a:xfrm>
        </p:grpSpPr>
        <p:sp>
          <p:nvSpPr>
            <p:cNvPr id="4" name="TextBox 3"/>
            <p:cNvSpPr txBox="1"/>
            <p:nvPr/>
          </p:nvSpPr>
          <p:spPr>
            <a:xfrm>
              <a:off x="5379958" y="1981200"/>
              <a:ext cx="3383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dirty="0">
                  <a:solidFill>
                    <a:srgbClr val="0000FF"/>
                  </a:solidFill>
                </a:rPr>
                <a:t>Conventional Scree Plot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4" idx="1"/>
            </p:cNvCxnSpPr>
            <p:nvPr/>
          </p:nvCxnSpPr>
          <p:spPr bwMode="auto">
            <a:xfrm flipH="1">
              <a:off x="3962400" y="2212033"/>
              <a:ext cx="1417558" cy="1826567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377018" y="3828871"/>
            <a:ext cx="3509182" cy="1200329"/>
            <a:chOff x="377018" y="3828871"/>
            <a:chExt cx="3509182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377018" y="3828871"/>
              <a:ext cx="15279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Shabalin</a:t>
              </a:r>
              <a:endParaRPr lang="en-US" dirty="0" smtClean="0">
                <a:solidFill>
                  <a:srgbClr val="C00000"/>
                </a:solidFill>
              </a:endParaRPr>
            </a:p>
            <a:p>
              <a:r>
                <a:rPr lang="en-US" dirty="0" smtClean="0">
                  <a:solidFill>
                    <a:srgbClr val="C00000"/>
                  </a:solidFill>
                </a:rPr>
                <a:t>Nobel</a:t>
              </a:r>
            </a:p>
            <a:p>
              <a:r>
                <a:rPr lang="en-US" dirty="0" smtClean="0">
                  <a:solidFill>
                    <a:srgbClr val="C00000"/>
                  </a:solidFill>
                </a:rPr>
                <a:t>Shrinkage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3" idx="3"/>
            </p:cNvCxnSpPr>
            <p:nvPr/>
          </p:nvCxnSpPr>
          <p:spPr bwMode="auto">
            <a:xfrm flipV="1">
              <a:off x="1905000" y="4419600"/>
              <a:ext cx="1981200" cy="943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7621" y="5341203"/>
                <a:ext cx="30349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Based on Median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Of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Marcenko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-Pasteur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1" y="5341203"/>
                <a:ext cx="3034998" cy="830997"/>
              </a:xfrm>
              <a:prstGeom prst="rect">
                <a:avLst/>
              </a:prstGeom>
              <a:blipFill>
                <a:blip r:embed="rId3"/>
                <a:stretch>
                  <a:fillRect l="-3219" t="-6569" r="-1811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2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err="1" smtClean="0">
                <a:solidFill>
                  <a:srgbClr val="C00000"/>
                </a:solidFill>
              </a:rPr>
              <a:t>Shabalin</a:t>
            </a:r>
            <a:r>
              <a:rPr lang="en-US" altLang="en-US" dirty="0" smtClean="0">
                <a:solidFill>
                  <a:srgbClr val="C00000"/>
                </a:solidFill>
              </a:rPr>
              <a:t> Nobel Shrinkage (For </a:t>
            </a:r>
            <a:r>
              <a:rPr lang="en-US" altLang="en-US" dirty="0" err="1">
                <a:solidFill>
                  <a:srgbClr val="C00000"/>
                </a:solidFill>
              </a:rPr>
              <a:t>D</a:t>
            </a:r>
            <a:r>
              <a:rPr lang="en-US" altLang="en-US" dirty="0" err="1" smtClean="0">
                <a:solidFill>
                  <a:srgbClr val="C00000"/>
                </a:solidFill>
              </a:rPr>
              <a:t>enoising</a:t>
            </a:r>
            <a:r>
              <a:rPr lang="en-US" altLang="en-US" dirty="0" smtClean="0">
                <a:solidFill>
                  <a:srgbClr val="C00000"/>
                </a:solidFill>
              </a:rPr>
              <a:t>)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2400" dirty="0" smtClean="0"/>
              <a:t>Optimized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2400" dirty="0" smtClean="0"/>
              <a:t>For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2400" dirty="0" err="1" smtClean="0"/>
              <a:t>Marcenko</a:t>
            </a:r>
            <a:endParaRPr lang="en-US" altLang="en-US" sz="2400" dirty="0" smtClean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2400" dirty="0" smtClean="0"/>
              <a:t>Pasteur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87" t="26044" r="19001" b="5870"/>
          <a:stretch/>
        </p:blipFill>
        <p:spPr>
          <a:xfrm>
            <a:off x="3635022" y="2209800"/>
            <a:ext cx="5508978" cy="4648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86000" y="2819400"/>
            <a:ext cx="3048001" cy="3244850"/>
            <a:chOff x="2286000" y="2819400"/>
            <a:chExt cx="3048001" cy="324485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/>
                <p:cNvSpPr txBox="1"/>
                <p:nvPr/>
              </p:nvSpPr>
              <p:spPr>
                <a:xfrm>
                  <a:off x="2286000" y="2819400"/>
                  <a:ext cx="1236236" cy="2352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Optimal</a:t>
                  </a:r>
                </a:p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Cutoff</a:t>
                  </a:r>
                </a:p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Gives</a:t>
                  </a:r>
                </a:p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Initial</a:t>
                  </a:r>
                </a:p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Rank,</a:t>
                  </a:r>
                </a:p>
                <a:p>
                  <a:r>
                    <a:rPr lang="en-US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000000"/>
                      </a:solidFill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US" dirty="0" smtClean="0">
                      <a:solidFill>
                        <a:srgbClr val="000000"/>
                      </a:solidFill>
                    </a:rPr>
                    <a:t> 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0" y="2819400"/>
                  <a:ext cx="1236236" cy="2352503"/>
                </a:xfrm>
                <a:prstGeom prst="rect">
                  <a:avLst/>
                </a:prstGeom>
                <a:blipFill>
                  <a:blip r:embed="rId3"/>
                  <a:stretch>
                    <a:fillRect l="-7389" t="-2078" r="-5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/>
            <p:cNvCxnSpPr>
              <a:stCxn id="3" idx="3"/>
            </p:cNvCxnSpPr>
            <p:nvPr/>
          </p:nvCxnSpPr>
          <p:spPr bwMode="auto">
            <a:xfrm>
              <a:off x="3522236" y="3995652"/>
              <a:ext cx="1811765" cy="206859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35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5095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Inference I:    </a:t>
                </a:r>
                <a:r>
                  <a:rPr lang="en-US" altLang="en-US" dirty="0" smtClean="0">
                    <a:solidFill>
                      <a:srgbClr val="00B050"/>
                    </a:solidFill>
                  </a:rPr>
                  <a:t>Random Direction Bound</a:t>
                </a:r>
                <a:endParaRPr lang="en-US" altLang="en-US" dirty="0">
                  <a:solidFill>
                    <a:srgbClr val="00B050"/>
                  </a:solidFill>
                </a:endParaRP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For Random </a:t>
                </a:r>
                <a:r>
                  <a:rPr lang="en-US" altLang="en-US" dirty="0"/>
                  <a:t>D</a:t>
                </a:r>
                <a:r>
                  <a:rPr lang="en-US" altLang="en-US" dirty="0" smtClean="0"/>
                  <a:t>irection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,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-dim’al Random Subspace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5</a:t>
                </a:r>
                <a:r>
                  <a:rPr lang="en-US" altLang="en-US" baseline="30000" dirty="0" smtClean="0"/>
                  <a:t>th</a:t>
                </a:r>
                <a:r>
                  <a:rPr lang="en-US" altLang="en-US" dirty="0" smtClean="0"/>
                  <a:t> %-tile of </a:t>
                </a:r>
                <a:r>
                  <a:rPr lang="en-US" altLang="en-US" dirty="0" err="1" smtClean="0"/>
                  <a:t>dist’n</a:t>
                </a:r>
                <a:r>
                  <a:rPr lang="en-US" altLang="en-US" dirty="0" smtClean="0"/>
                  <a:t> of:</a:t>
                </a:r>
              </a:p>
              <a:p>
                <a:pPr marL="0" indent="0">
                  <a:lnSpc>
                    <a:spcPct val="150000"/>
                  </a:lnSpc>
                  <a:buClrTx/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𝐴𝑛𝑔𝑙𝑒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𝐴𝑛𝑔𝑙𝑒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Idea: Larger Angles Could Be “Pure Noise”</a:t>
                </a:r>
                <a:endParaRPr lang="en-US" altLang="en-US" dirty="0" smtClean="0"/>
              </a:p>
            </p:txBody>
          </p:sp>
        </mc:Choice>
        <mc:Fallback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50950"/>
                <a:ext cx="8269288" cy="4768850"/>
              </a:xfrm>
              <a:blipFill>
                <a:blip r:embed="rId2"/>
                <a:stretch>
                  <a:fillRect l="-1842" b="-4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8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Inference II:    Bootstrap Principal Angles</a:t>
                </a: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Based on rank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SVD: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𝑈𝐷</m:t>
                    </m:r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en-US" dirty="0" smtClean="0"/>
                  <a:t>  </a:t>
                </a: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And </a:t>
                </a:r>
                <a:r>
                  <a:rPr lang="en-US" altLang="en-US" dirty="0" err="1" smtClean="0"/>
                  <a:t>Shabalin</a:t>
                </a:r>
                <a:r>
                  <a:rPr lang="en-US" altLang="en-US" dirty="0" smtClean="0"/>
                  <a:t>-Nobel Shrunken </a:t>
                </a:r>
                <a:r>
                  <a:rPr lang="en-US" altLang="en-US" dirty="0" err="1" smtClean="0"/>
                  <a:t>s.v.s</a:t>
                </a:r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en-US" dirty="0" smtClean="0"/>
                  <a:t> 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Estimate </a:t>
                </a:r>
                <a:r>
                  <a:rPr lang="en-US" altLang="en-US" i="1" dirty="0" smtClean="0"/>
                  <a:t>Residual Matrix</a:t>
                </a:r>
                <a:r>
                  <a:rPr lang="en-US" altLang="en-US" dirty="0" smtClean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Simulate </a:t>
                </a:r>
                <a:r>
                  <a:rPr lang="en-US" altLang="en-US" i="1" dirty="0" smtClean="0"/>
                  <a:t>Random Signal</a:t>
                </a:r>
                <a:r>
                  <a:rPr lang="en-US" altLang="en-US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en-US" dirty="0" smtClean="0"/>
                  <a:t>  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en-US" dirty="0" smtClean="0"/>
                  <a:t>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bases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 (resp.)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 </a:t>
                </a:r>
                <a:endParaRPr lang="en-US" altLang="en-US" dirty="0" smtClean="0"/>
              </a:p>
            </p:txBody>
          </p:sp>
        </mc:Choice>
        <mc:Fallback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  <a:blipFill>
                <a:blip r:embed="rId2"/>
                <a:stretch>
                  <a:fillRect l="-1842" r="-663" b="-7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08968" y="6064250"/>
            <a:ext cx="3505832" cy="717550"/>
            <a:chOff x="608968" y="6064250"/>
            <a:chExt cx="3505832" cy="717550"/>
          </a:xfrm>
        </p:grpSpPr>
        <p:sp>
          <p:nvSpPr>
            <p:cNvPr id="2" name="TextBox 1"/>
            <p:cNvSpPr txBox="1"/>
            <p:nvPr/>
          </p:nvSpPr>
          <p:spPr>
            <a:xfrm>
              <a:off x="608968" y="6320135"/>
              <a:ext cx="3505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Think Random Rotations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Arrow Connector 3"/>
            <p:cNvCxnSpPr>
              <a:stCxn id="2" idx="0"/>
            </p:cNvCxnSpPr>
            <p:nvPr/>
          </p:nvCxnSpPr>
          <p:spPr bwMode="auto">
            <a:xfrm flipH="1" flipV="1">
              <a:off x="2133600" y="6064250"/>
              <a:ext cx="228284" cy="25588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2361884" y="6096000"/>
              <a:ext cx="228916" cy="255886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291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  More Complicated Data Space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i="1" dirty="0" smtClean="0"/>
              <a:t>Manifold Stratified Space</a:t>
            </a:r>
          </a:p>
          <a:p>
            <a:pPr marL="609600" indent="-609600"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Surprisingly (?!?) Useful Approach: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Topological Data Analysis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Persistent Homology</a:t>
            </a:r>
          </a:p>
          <a:p>
            <a:pPr marL="0" indent="0" algn="l" eaLnBrk="1" hangingPunct="1">
              <a:lnSpc>
                <a:spcPct val="20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924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Inference II:    Bootstrap Principal Angles</a:t>
                </a: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Generate Bootstrap Data: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Get Bootstrap Estimates: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en-US" dirty="0" smtClean="0"/>
                  <a:t> 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/>
                  <a:t>For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en-US" i="1">
                        <a:latin typeface="Cambria Math" panose="02040503050406030204" pitchFamily="18" charset="0"/>
                      </a:rPr>
                      <m:t>=1,⋯,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/>
                  <a:t>,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Study </a:t>
                </a:r>
                <a:r>
                  <a:rPr lang="en-US" altLang="en-US" i="1" dirty="0" smtClean="0"/>
                  <a:t>Largest Principal Angles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Between 1</a:t>
                </a:r>
                <a:r>
                  <a:rPr lang="en-US" altLang="en-US" baseline="30000" dirty="0" smtClean="0"/>
                  <a:t>st</a:t>
                </a: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en-US" dirty="0" smtClean="0"/>
                  <a:t> Cols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en-US" dirty="0" smtClean="0"/>
                  <a:t> and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en-US" dirty="0"/>
                  <a:t> </a:t>
                </a:r>
                <a:r>
                  <a:rPr lang="en-US" altLang="en-US" dirty="0" smtClean="0"/>
                  <a:t>  </a:t>
                </a:r>
                <a:endParaRPr lang="en-US" altLang="en-US" dirty="0" smtClean="0"/>
              </a:p>
            </p:txBody>
          </p:sp>
        </mc:Choice>
        <mc:Fallback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  <a:blipFill>
                <a:blip r:embed="rId2"/>
                <a:stretch>
                  <a:fillRect l="-1842" b="-8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402" t="51186" r="19655" b="19162"/>
          <a:stretch/>
        </p:blipFill>
        <p:spPr>
          <a:xfrm>
            <a:off x="4395216" y="1295400"/>
            <a:ext cx="474878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Initial Rank “Culling” (Bootstrap Inference):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DD62E01-8871-47E0-94F2-4DB5B588E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2400" y="3576935"/>
            <a:ext cx="4648200" cy="766465"/>
            <a:chOff x="152400" y="3576935"/>
            <a:chExt cx="4648200" cy="766465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3576935"/>
              <a:ext cx="3559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Random Direction Bound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2" idx="3"/>
            </p:cNvCxnSpPr>
            <p:nvPr/>
          </p:nvCxnSpPr>
          <p:spPr bwMode="auto">
            <a:xfrm>
              <a:off x="3711901" y="3807768"/>
              <a:ext cx="1088699" cy="535632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52400" y="4567535"/>
            <a:ext cx="3429000" cy="768697"/>
            <a:chOff x="152400" y="4567535"/>
            <a:chExt cx="3429000" cy="76869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52400" y="4567535"/>
                  <a:ext cx="2285306" cy="49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7030A0"/>
                      </a:solidFill>
                    </a:rPr>
                    <a:t>Scaled by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" y="4567535"/>
                  <a:ext cx="2285306" cy="497637"/>
                </a:xfrm>
                <a:prstGeom prst="rect">
                  <a:avLst/>
                </a:prstGeom>
                <a:blipFill>
                  <a:blip r:embed="rId3"/>
                  <a:stretch>
                    <a:fillRect l="-4000" t="-12195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 bwMode="auto">
            <a:xfrm>
              <a:off x="2492701" y="4800600"/>
              <a:ext cx="1088699" cy="535632"/>
            </a:xfrm>
            <a:prstGeom prst="straightConnector1">
              <a:avLst/>
            </a:pr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04800" y="5410200"/>
                <a:ext cx="31939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 gives comparable </a:t>
                </a:r>
              </a:p>
              <a:p>
                <a:r>
                  <a:rPr lang="en-US" dirty="0" smtClean="0">
                    <a:solidFill>
                      <a:srgbClr val="7030A0"/>
                    </a:solidFill>
                  </a:rPr>
                  <a:t>control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=1,⋯,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10200"/>
                <a:ext cx="3193951" cy="830997"/>
              </a:xfrm>
              <a:prstGeom prst="rect">
                <a:avLst/>
              </a:prstGeom>
              <a:blipFill>
                <a:blip r:embed="rId4"/>
                <a:stretch>
                  <a:fillRect l="-2863" t="-6618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871704" y="5862935"/>
                <a:ext cx="416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Gene Exp. Block,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=16,615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4165179" cy="461665"/>
              </a:xfrm>
              <a:prstGeom prst="rect">
                <a:avLst/>
              </a:prstGeom>
              <a:blipFill>
                <a:blip r:embed="rId5"/>
                <a:stretch>
                  <a:fillRect l="-21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324600" y="5336232"/>
            <a:ext cx="2667000" cy="1064568"/>
            <a:chOff x="6324600" y="5336232"/>
            <a:chExt cx="2667000" cy="1064568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6324600" y="5336232"/>
              <a:ext cx="0" cy="106456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477000" y="5410200"/>
                  <a:ext cx="2514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Determines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5410200"/>
                  <a:ext cx="25146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3883" t="-12000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163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Initial Rank “Culling” (Bootstrap Inference):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4746772-1F17-45D1-AB52-26AB8DD62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871704" y="5862935"/>
                <a:ext cx="42811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Copy Num. Block,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=24,174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4281108" cy="461665"/>
              </a:xfrm>
              <a:prstGeom prst="rect">
                <a:avLst/>
              </a:prstGeom>
              <a:blipFill>
                <a:blip r:embed="rId3"/>
                <a:stretch>
                  <a:fillRect l="-213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7239000" y="5486400"/>
            <a:ext cx="0" cy="9144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432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Initial Rank “Culling” (Bootstrap Inference):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9D06924-C42A-4B8D-9622-048CEDB7F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871704" y="5862935"/>
                <a:ext cx="34706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Proteins Block,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=187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3470694" cy="461665"/>
              </a:xfrm>
              <a:prstGeom prst="rect">
                <a:avLst/>
              </a:prstGeom>
              <a:blipFill>
                <a:blip r:embed="rId3"/>
                <a:stretch>
                  <a:fillRect l="-263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 bwMode="auto">
          <a:xfrm>
            <a:off x="7010400" y="5029200"/>
            <a:ext cx="0" cy="13716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10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Initial Rank “Culling” (Bootstrap Inference):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D153547-3C33-4707-BCAC-14963189F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871704" y="5862935"/>
                <a:ext cx="39674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Mutation Block,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=18,256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3967496" cy="461665"/>
              </a:xfrm>
              <a:prstGeom prst="rect">
                <a:avLst/>
              </a:prstGeom>
              <a:blipFill>
                <a:blip r:embed="rId3"/>
                <a:stretch>
                  <a:fillRect l="-2304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 bwMode="auto">
          <a:xfrm>
            <a:off x="6172200" y="5336232"/>
            <a:ext cx="0" cy="1064568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9933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Iteratively Find </a:t>
                </a:r>
                <a:r>
                  <a:rPr lang="en-US" altLang="en-US" u="sng" dirty="0" smtClean="0"/>
                  <a:t>Orthogonal</a:t>
                </a:r>
                <a:r>
                  <a:rPr lang="en-US" altLang="en-US" dirty="0" smtClean="0"/>
                  <a:t> Directions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To Minimize Angles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Until One &gt; Random Direction Bound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Then Work With Subsets of Blocks,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    Indexed by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Finally Remainders are </a:t>
                </a:r>
                <a:r>
                  <a:rPr lang="en-US" altLang="en-US" i="1" dirty="0" smtClean="0"/>
                  <a:t>Individual</a:t>
                </a:r>
                <a:r>
                  <a:rPr lang="en-US" altLang="en-US" dirty="0" smtClean="0"/>
                  <a:t> Directions</a:t>
                </a:r>
                <a:endParaRPr lang="en-US" altLang="en-US" dirty="0" smtClean="0"/>
              </a:p>
            </p:txBody>
          </p:sp>
        </mc:Choice>
        <mc:Fallback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  <a:blipFill>
                <a:blip r:embed="rId2"/>
                <a:stretch>
                  <a:fillRect l="-1842" b="-6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98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Block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6039-13E2-4BAD-B76B-7356C57B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B2C7-77DF-4A40-A3FE-07D96092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59A6-DBDA-46C2-A2D8-C97B01173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500221-4E36-4A12-B1EC-C75BDB38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16D5C8-1D9B-43F0-BD7B-4E979E72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209800" y="1877291"/>
            <a:ext cx="6028528" cy="4223174"/>
            <a:chOff x="2209800" y="1877291"/>
            <a:chExt cx="6028528" cy="4223174"/>
          </a:xfrm>
        </p:grpSpPr>
        <p:sp>
          <p:nvSpPr>
            <p:cNvPr id="20" name="TextBox 19"/>
            <p:cNvSpPr txBox="1"/>
            <p:nvPr/>
          </p:nvSpPr>
          <p:spPr>
            <a:xfrm>
              <a:off x="3810000" y="5638800"/>
              <a:ext cx="4428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1-2-3 Joint Component, Rank 1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2209800" y="5562600"/>
              <a:ext cx="1600200" cy="762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2209800" y="3048000"/>
              <a:ext cx="1600200" cy="2590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2272145" y="1877291"/>
              <a:ext cx="1524000" cy="3733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3" name="Group 453632"/>
          <p:cNvGrpSpPr/>
          <p:nvPr/>
        </p:nvGrpSpPr>
        <p:grpSpPr>
          <a:xfrm>
            <a:off x="3977074" y="1752600"/>
            <a:ext cx="4572154" cy="883419"/>
            <a:chOff x="3977074" y="1752600"/>
            <a:chExt cx="4572154" cy="883419"/>
          </a:xfrm>
        </p:grpSpPr>
        <p:sp>
          <p:nvSpPr>
            <p:cNvPr id="29" name="TextBox 28"/>
            <p:cNvSpPr txBox="1"/>
            <p:nvPr/>
          </p:nvSpPr>
          <p:spPr>
            <a:xfrm>
              <a:off x="5105400" y="1752600"/>
              <a:ext cx="3443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1-2 Joint Comp, Rank 1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3" name="Straight Arrow Connector 32"/>
            <p:cNvCxnSpPr>
              <a:stCxn id="29" idx="1"/>
            </p:cNvCxnSpPr>
            <p:nvPr/>
          </p:nvCxnSpPr>
          <p:spPr bwMode="auto">
            <a:xfrm flipH="1" flipV="1">
              <a:off x="3977074" y="1838075"/>
              <a:ext cx="1128326" cy="14535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H="1">
              <a:off x="3991748" y="1974158"/>
              <a:ext cx="1113652" cy="661861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9" name="Group 453638"/>
          <p:cNvGrpSpPr/>
          <p:nvPr/>
        </p:nvGrpSpPr>
        <p:grpSpPr>
          <a:xfrm>
            <a:off x="2639015" y="2760107"/>
            <a:ext cx="5057185" cy="2417028"/>
            <a:chOff x="2639015" y="2760107"/>
            <a:chExt cx="5057185" cy="2417028"/>
          </a:xfrm>
        </p:grpSpPr>
        <p:sp>
          <p:nvSpPr>
            <p:cNvPr id="32" name="TextBox 31"/>
            <p:cNvSpPr txBox="1"/>
            <p:nvPr/>
          </p:nvSpPr>
          <p:spPr>
            <a:xfrm>
              <a:off x="5636021" y="2914471"/>
              <a:ext cx="20601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1-2 Scores 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Orthogonal to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1-2-3 Scores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2" idx="1"/>
            </p:cNvCxnSpPr>
            <p:nvPr/>
          </p:nvCxnSpPr>
          <p:spPr bwMode="auto">
            <a:xfrm flipH="1" flipV="1">
              <a:off x="3748473" y="2760107"/>
              <a:ext cx="1887548" cy="75452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H="1">
              <a:off x="2639015" y="3497730"/>
              <a:ext cx="2999785" cy="167940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730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6039-13E2-4BAD-B76B-7356C57B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B2C7-77DF-4A40-A3FE-07D96092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59A6-DBDA-46C2-A2D8-C97B01173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00221-4E36-4A12-B1EC-C75BDB386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1911"/>
            <a:ext cx="1400947" cy="799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6D5C8-1D9B-43F0-BD7B-4E979E720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46931"/>
            <a:ext cx="1400947" cy="160071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8351" y="1601911"/>
            <a:ext cx="5401449" cy="5060849"/>
            <a:chOff x="618351" y="1601911"/>
            <a:chExt cx="5401449" cy="50608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FE6C89-A172-4188-8BA3-3914D8E60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653" y="1601911"/>
              <a:ext cx="1400947" cy="7990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BDE5BE-4C7E-48DB-8B0B-F328B33D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52" y="3860865"/>
              <a:ext cx="1400948" cy="28018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8351" y="38862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1-3 Comps.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9600" y="2331984"/>
            <a:ext cx="6858000" cy="4330775"/>
            <a:chOff x="609600" y="2331984"/>
            <a:chExt cx="6858000" cy="43307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C20A1C-BF02-4838-9A08-AB43D497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3" y="2331984"/>
              <a:ext cx="1400947" cy="16007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CE04A1-0A86-4954-8E30-67564E501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2" y="3860864"/>
              <a:ext cx="1400948" cy="28018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09600" y="44958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</a:rPr>
                <a:t>-3 Comps.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609600" y="5177135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Both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 to Joint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77135"/>
                <a:ext cx="2286000" cy="461665"/>
              </a:xfrm>
              <a:prstGeom prst="rect">
                <a:avLst/>
              </a:prstGeom>
              <a:blipFill>
                <a:blip r:embed="rId11"/>
                <a:stretch>
                  <a:fillRect l="-4000" t="-11842" r="-4000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609600" y="5786735"/>
                <a:ext cx="3276600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And All three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Apart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786735"/>
                <a:ext cx="3276600" cy="470000"/>
              </a:xfrm>
              <a:prstGeom prst="rect">
                <a:avLst/>
              </a:prstGeom>
              <a:blipFill>
                <a:blip r:embed="rId12"/>
                <a:stretch>
                  <a:fillRect l="-2788" t="-10390" r="-241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2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6039-13E2-4BAD-B76B-7356C57B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B2C7-77DF-4A40-A3FE-07D96092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59A6-DBDA-46C2-A2D8-C97B01173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00221-4E36-4A12-B1EC-C75BDB386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1911"/>
            <a:ext cx="1400947" cy="799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6D5C8-1D9B-43F0-BD7B-4E979E720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46931"/>
            <a:ext cx="1400947" cy="1600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FE6C89-A172-4188-8BA3-3914D8E603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3" y="1601911"/>
            <a:ext cx="1400947" cy="799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BDE5BE-4C7E-48DB-8B0B-F328B33DA2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52" y="3860865"/>
            <a:ext cx="1400948" cy="2801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20A1C-BF02-4838-9A08-AB43D4970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3" y="2331984"/>
            <a:ext cx="1400947" cy="1600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CE04A1-0A86-4954-8E30-67564E501F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2" y="3860864"/>
            <a:ext cx="1400948" cy="2801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10FA77-B610-473C-827E-554FE4650F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2770"/>
            <a:ext cx="1400947" cy="799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DDA5EF-CAAF-45A4-895D-3F813914D5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31984"/>
            <a:ext cx="1400947" cy="1600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1C5158-8844-4983-AE68-1423584A10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60863"/>
            <a:ext cx="1400948" cy="28018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3052" y="1594072"/>
            <a:ext cx="1400948" cy="5068689"/>
            <a:chOff x="76200" y="1594072"/>
            <a:chExt cx="1400948" cy="50686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98E79E-D41B-496B-BC99-8D1D3E4C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60866"/>
              <a:ext cx="1400948" cy="2801895"/>
            </a:xfrm>
            <a:prstGeom prst="rect">
              <a:avLst/>
            </a:prstGeom>
          </p:spPr>
        </p:pic>
        <p:pic>
          <p:nvPicPr>
            <p:cNvPr id="20" name="Content Placeholder 4">
              <a:extLst>
                <a:ext uri="{FF2B5EF4-FFF2-40B4-BE49-F238E27FC236}">
                  <a16:creationId xmlns:a16="http://schemas.microsoft.com/office/drawing/2014/main" id="{8971FFC3-5C1A-4FB3-A781-6397026E2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1594072"/>
              <a:ext cx="1400947" cy="79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CFB52D-E80B-42ED-8439-1AF707F5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19890"/>
              <a:ext cx="1400947" cy="1600717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 rot="5400000">
            <a:off x="6549218" y="3983242"/>
            <a:ext cx="3640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IID Gaussian Noise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-1869306" y="3774310"/>
            <a:ext cx="5390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Input to DIVAS:  Sum of ALL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6039-13E2-4BAD-B76B-7356C57B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B2C7-77DF-4A40-A3FE-07D96092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59A6-DBDA-46C2-A2D8-C97B01173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00221-4E36-4A12-B1EC-C75BDB386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1911"/>
            <a:ext cx="1400947" cy="799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6D5C8-1D9B-43F0-BD7B-4E979E720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46931"/>
            <a:ext cx="1400947" cy="1600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FE6C89-A172-4188-8BA3-3914D8E603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3" y="1601911"/>
            <a:ext cx="1400947" cy="799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BDE5BE-4C7E-48DB-8B0B-F328B33DA2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52" y="3860865"/>
            <a:ext cx="1400948" cy="2801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20A1C-BF02-4838-9A08-AB43D4970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3" y="2331984"/>
            <a:ext cx="1400947" cy="1600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CE04A1-0A86-4954-8E30-67564E501F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2" y="3860864"/>
            <a:ext cx="1400948" cy="2801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10FA77-B610-473C-827E-554FE4650F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2770"/>
            <a:ext cx="1400947" cy="799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DDA5EF-CAAF-45A4-895D-3F813914D5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31984"/>
            <a:ext cx="1400947" cy="1600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1C5158-8844-4983-AE68-1423584A10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60863"/>
            <a:ext cx="1400948" cy="28018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3052" y="1594072"/>
            <a:ext cx="1400948" cy="5068689"/>
            <a:chOff x="76200" y="1594072"/>
            <a:chExt cx="1400948" cy="50686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98E79E-D41B-496B-BC99-8D1D3E4C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60866"/>
              <a:ext cx="1400948" cy="2801895"/>
            </a:xfrm>
            <a:prstGeom prst="rect">
              <a:avLst/>
            </a:prstGeom>
          </p:spPr>
        </p:pic>
        <p:pic>
          <p:nvPicPr>
            <p:cNvPr id="20" name="Content Placeholder 4">
              <a:extLst>
                <a:ext uri="{FF2B5EF4-FFF2-40B4-BE49-F238E27FC236}">
                  <a16:creationId xmlns:a16="http://schemas.microsoft.com/office/drawing/2014/main" id="{8971FFC3-5C1A-4FB3-A781-6397026E2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1594072"/>
              <a:ext cx="1400947" cy="79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CFB52D-E80B-42ED-8439-1AF707F5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19890"/>
              <a:ext cx="1400947" cy="1600717"/>
            </a:xfrm>
            <a:prstGeom prst="rect">
              <a:avLst/>
            </a:prstGeom>
          </p:spPr>
        </p:pic>
      </p:grpSp>
      <p:grpSp>
        <p:nvGrpSpPr>
          <p:cNvPr id="453632" name="Group 453631"/>
          <p:cNvGrpSpPr/>
          <p:nvPr/>
        </p:nvGrpSpPr>
        <p:grpSpPr>
          <a:xfrm>
            <a:off x="533400" y="1600200"/>
            <a:ext cx="749564" cy="3708975"/>
            <a:chOff x="533400" y="1600200"/>
            <a:chExt cx="749564" cy="37089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TextBox 1"/>
                <p:cNvSpPr txBox="1"/>
                <p:nvPr/>
              </p:nvSpPr>
              <p:spPr>
                <a:xfrm>
                  <a:off x="533400" y="1600200"/>
                  <a:ext cx="74007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600200"/>
                  <a:ext cx="740074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33400" y="2667000"/>
                  <a:ext cx="74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2667000"/>
                  <a:ext cx="7495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33400" y="4724400"/>
                  <a:ext cx="74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4724400"/>
                  <a:ext cx="7495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8025490" y="1524000"/>
            <a:ext cx="789220" cy="3733800"/>
            <a:chOff x="8025490" y="1524000"/>
            <a:chExt cx="789220" cy="37338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077200" y="1524000"/>
                  <a:ext cx="72802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00" y="1524000"/>
                  <a:ext cx="728020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8025490" y="4673025"/>
                  <a:ext cx="7375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5490" y="4673025"/>
                  <a:ext cx="737510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8077200" y="2667000"/>
                  <a:ext cx="7375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00" y="2667000"/>
                  <a:ext cx="737510" cy="58477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1676400" y="1548825"/>
            <a:ext cx="5715000" cy="4623375"/>
            <a:chOff x="1676400" y="1548825"/>
            <a:chExt cx="5715000" cy="4623375"/>
          </a:xfrm>
        </p:grpSpPr>
        <p:sp>
          <p:nvSpPr>
            <p:cNvPr id="3" name="Rectangle 2"/>
            <p:cNvSpPr/>
            <p:nvPr/>
          </p:nvSpPr>
          <p:spPr bwMode="auto">
            <a:xfrm>
              <a:off x="1676400" y="1676400"/>
              <a:ext cx="5715000" cy="432375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676400" y="2438400"/>
              <a:ext cx="5715000" cy="1125996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676400" y="3962400"/>
              <a:ext cx="5715000" cy="2209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191000" y="1548825"/>
                  <a:ext cx="7532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1548825"/>
                  <a:ext cx="753283" cy="58477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4191000" y="2691825"/>
                  <a:ext cx="76277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2691825"/>
                  <a:ext cx="762773" cy="58477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191000" y="4673025"/>
                  <a:ext cx="76277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673025"/>
                  <a:ext cx="762773" cy="58477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650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ature">
  <a:themeElements>
    <a:clrScheme name="1_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1_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31398</TotalTime>
  <Words>2579</Words>
  <Application>Microsoft Office PowerPoint</Application>
  <PresentationFormat>On-screen Show (4:3)</PresentationFormat>
  <Paragraphs>900</Paragraphs>
  <Slides>121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2" baseType="lpstr">
      <vt:lpstr>Arial Unicode MS</vt:lpstr>
      <vt:lpstr>Arial</vt:lpstr>
      <vt:lpstr>Calibri</vt:lpstr>
      <vt:lpstr>Cambria Math</vt:lpstr>
      <vt:lpstr>굴림</vt:lpstr>
      <vt:lpstr>Tahoma</vt:lpstr>
      <vt:lpstr>Times New Roman</vt:lpstr>
      <vt:lpstr>Wingdings</vt:lpstr>
      <vt:lpstr>Nature</vt:lpstr>
      <vt:lpstr>1_Nature</vt:lpstr>
      <vt:lpstr>Image File</vt:lpstr>
      <vt:lpstr>Oslo University</vt:lpstr>
      <vt:lpstr>Object Oriented Data Analysis</vt:lpstr>
      <vt:lpstr>Some Special Cases of OODA</vt:lpstr>
      <vt:lpstr>Curves as Data Objects  (FDA)</vt:lpstr>
      <vt:lpstr>Images as Data Objects</vt:lpstr>
      <vt:lpstr>Shapes as Data Objects</vt:lpstr>
      <vt:lpstr>Shapes as Data Objects</vt:lpstr>
      <vt:lpstr>Trees as Data Objects</vt:lpstr>
      <vt:lpstr>Trees as Data Objects</vt:lpstr>
      <vt:lpstr>Object Oriented Data Analysis</vt:lpstr>
      <vt:lpstr>Object Oriented Data Analysis</vt:lpstr>
      <vt:lpstr>Object Oriented Data Analysis</vt:lpstr>
      <vt:lpstr>Acronym</vt:lpstr>
      <vt:lpstr>JIVE Collaborators</vt:lpstr>
      <vt:lpstr>JIVE Collaborators</vt:lpstr>
      <vt:lpstr>JIVE Overview</vt:lpstr>
      <vt:lpstr>JIVE Overview</vt:lpstr>
      <vt:lpstr>JIVE Overview</vt:lpstr>
      <vt:lpstr>JIVE Data Structure</vt:lpstr>
      <vt:lpstr>JIVE Data Structure</vt:lpstr>
      <vt:lpstr>JIVE Data Structure</vt:lpstr>
      <vt:lpstr>JIVE Data Structure</vt:lpstr>
      <vt:lpstr>JIVE Data Structure</vt:lpstr>
      <vt:lpstr>JIVE Data Structure</vt:lpstr>
      <vt:lpstr>JIVE Data Structure</vt:lpstr>
      <vt:lpstr>JIVE Analytic Goals</vt:lpstr>
      <vt:lpstr>PCA Underpinnings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JIVE Analytic Goals</vt:lpstr>
      <vt:lpstr>JIVE Analytic Goals</vt:lpstr>
      <vt:lpstr>JIVE Analytic Goals</vt:lpstr>
      <vt:lpstr>JIVE Analytic Goals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Single Cell RNAseq Example</vt:lpstr>
      <vt:lpstr>Single Cell RNAseq Example</vt:lpstr>
      <vt:lpstr>Single Cell RNAseq Example</vt:lpstr>
      <vt:lpstr>Single Cell RNAseq Example</vt:lpstr>
      <vt:lpstr>Single Cell RNAseq Example</vt:lpstr>
      <vt:lpstr>New JIVE-Motivated Approach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Major Application: Cancer Genetics</vt:lpstr>
      <vt:lpstr>Major Application: Cancer Genetics</vt:lpstr>
      <vt:lpstr>Data Integ’n Via Subsp. Anal. (DIVAS)</vt:lpstr>
      <vt:lpstr>JIVE Open Problems</vt:lpstr>
      <vt:lpstr>Take Away Concepts</vt:lpstr>
    </vt:vector>
  </TitlesOfParts>
  <Company>UNC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 Blank</dc:title>
  <dc:creator>J. S. Marron</dc:creator>
  <cp:lastModifiedBy>JS Marron</cp:lastModifiedBy>
  <cp:revision>983</cp:revision>
  <dcterms:created xsi:type="dcterms:W3CDTF">2003-03-05T17:06:40Z</dcterms:created>
  <dcterms:modified xsi:type="dcterms:W3CDTF">2019-03-15T11:42:05Z</dcterms:modified>
</cp:coreProperties>
</file>