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7" r:id="rId3"/>
  </p:sldMasterIdLst>
  <p:notesMasterIdLst>
    <p:notesMasterId r:id="rId107"/>
  </p:notesMasterIdLst>
  <p:sldIdLst>
    <p:sldId id="262" r:id="rId4"/>
    <p:sldId id="263" r:id="rId5"/>
    <p:sldId id="566" r:id="rId6"/>
    <p:sldId id="374" r:id="rId7"/>
    <p:sldId id="514" r:id="rId8"/>
    <p:sldId id="268" r:id="rId9"/>
    <p:sldId id="523" r:id="rId10"/>
    <p:sldId id="559" r:id="rId11"/>
    <p:sldId id="527" r:id="rId12"/>
    <p:sldId id="529" r:id="rId13"/>
    <p:sldId id="530" r:id="rId14"/>
    <p:sldId id="570" r:id="rId15"/>
    <p:sldId id="549" r:id="rId16"/>
    <p:sldId id="551" r:id="rId17"/>
    <p:sldId id="554" r:id="rId18"/>
    <p:sldId id="572" r:id="rId19"/>
    <p:sldId id="574" r:id="rId20"/>
    <p:sldId id="588" r:id="rId21"/>
    <p:sldId id="589" r:id="rId22"/>
    <p:sldId id="590" r:id="rId23"/>
    <p:sldId id="463" r:id="rId24"/>
    <p:sldId id="464" r:id="rId25"/>
    <p:sldId id="274" r:id="rId26"/>
    <p:sldId id="294" r:id="rId27"/>
    <p:sldId id="465" r:id="rId28"/>
    <p:sldId id="466" r:id="rId29"/>
    <p:sldId id="467" r:id="rId30"/>
    <p:sldId id="602" r:id="rId31"/>
    <p:sldId id="318" r:id="rId32"/>
    <p:sldId id="370" r:id="rId33"/>
    <p:sldId id="371" r:id="rId34"/>
    <p:sldId id="459" r:id="rId35"/>
    <p:sldId id="319" r:id="rId36"/>
    <p:sldId id="320" r:id="rId37"/>
    <p:sldId id="321" r:id="rId38"/>
    <p:sldId id="379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80" r:id="rId57"/>
    <p:sldId id="707" r:id="rId58"/>
    <p:sldId id="340" r:id="rId59"/>
    <p:sldId id="341" r:id="rId60"/>
    <p:sldId id="381" r:id="rId61"/>
    <p:sldId id="455" r:id="rId62"/>
    <p:sldId id="342" r:id="rId63"/>
    <p:sldId id="454" r:id="rId64"/>
    <p:sldId id="603" r:id="rId65"/>
    <p:sldId id="604" r:id="rId66"/>
    <p:sldId id="674" r:id="rId67"/>
    <p:sldId id="605" r:id="rId68"/>
    <p:sldId id="606" r:id="rId69"/>
    <p:sldId id="607" r:id="rId70"/>
    <p:sldId id="608" r:id="rId71"/>
    <p:sldId id="609" r:id="rId72"/>
    <p:sldId id="610" r:id="rId73"/>
    <p:sldId id="611" r:id="rId74"/>
    <p:sldId id="612" r:id="rId75"/>
    <p:sldId id="613" r:id="rId76"/>
    <p:sldId id="614" r:id="rId77"/>
    <p:sldId id="615" r:id="rId78"/>
    <p:sldId id="616" r:id="rId79"/>
    <p:sldId id="676" r:id="rId80"/>
    <p:sldId id="678" r:id="rId81"/>
    <p:sldId id="679" r:id="rId82"/>
    <p:sldId id="684" r:id="rId83"/>
    <p:sldId id="683" r:id="rId84"/>
    <p:sldId id="682" r:id="rId85"/>
    <p:sldId id="681" r:id="rId86"/>
    <p:sldId id="685" r:id="rId87"/>
    <p:sldId id="680" r:id="rId88"/>
    <p:sldId id="688" r:id="rId89"/>
    <p:sldId id="689" r:id="rId90"/>
    <p:sldId id="687" r:id="rId91"/>
    <p:sldId id="690" r:id="rId92"/>
    <p:sldId id="700" r:id="rId93"/>
    <p:sldId id="701" r:id="rId94"/>
    <p:sldId id="702" r:id="rId95"/>
    <p:sldId id="618" r:id="rId96"/>
    <p:sldId id="619" r:id="rId97"/>
    <p:sldId id="621" r:id="rId98"/>
    <p:sldId id="686" r:id="rId99"/>
    <p:sldId id="677" r:id="rId100"/>
    <p:sldId id="617" r:id="rId101"/>
    <p:sldId id="622" r:id="rId102"/>
    <p:sldId id="623" r:id="rId103"/>
    <p:sldId id="624" r:id="rId104"/>
    <p:sldId id="692" r:id="rId105"/>
    <p:sldId id="693" r:id="rId10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00"/>
    <a:srgbClr val="00FFFF"/>
    <a:srgbClr val="A700D5"/>
    <a:srgbClr val="0000FF"/>
    <a:srgbClr val="D1CC00"/>
    <a:srgbClr val="DC00FF"/>
    <a:srgbClr val="2DC8FF"/>
    <a:srgbClr val="D00000"/>
    <a:srgbClr val="B4A700"/>
    <a:srgbClr val="2E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9322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737C2-3C98-482D-B04C-3716DF051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42924448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19917889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7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0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1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45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5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8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9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94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32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346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EEB0AC-7195-4D55-8B11-44DB2FAB9E7B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78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14B402-68CA-4067-ADE9-4D3206CDA31D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340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26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1516B-85C8-4E11-A2AE-192053D77295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7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427388-DCA6-4EA6-BFD9-B18EC407E2C8}" type="slidenum">
              <a:rPr lang="en-US" sz="1200">
                <a:latin typeface="Times New Roman" pitchFamily="18" charset="0"/>
              </a:rPr>
              <a:pPr algn="r"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58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8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69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AA331-B0C4-4251-8D7A-B36FA60DB532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849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B6CF6-2D20-4595-AC5B-E9FDDB259042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2581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06526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57464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4D9F8-2D59-4348-8134-E468A52B5FE2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EgView1p61Proj1dPC1.ps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8768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23F0C-B49A-4701-A5B5-CBF87EBCDB2F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EgView1p52proj3dPC2.ps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5579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3187A0-08D6-4AA4-8F1C-47C8593C73AF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EgView1p62Proj1dPC2.ps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4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0BE49B-3071-47BE-BA45-2D037AA15430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EgView1p53proj3dPC3.ps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3410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50BAC-7838-494C-8DA0-A02A642C639C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EgView1p63Proj1dPC3.ps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46139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E767B-A039-4840-A4A3-24AD7B6EF0FF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EgView1p54proj3dPC12.ps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4550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33B3BB-103F-4F7C-8D53-26A35403E1A9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EgView1p64proj2dPC12.ps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1883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C8CDC3-F7A5-4DFD-A051-4882F5536D87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EgView1p55proj3dPC13.ps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8352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C674D-E430-425D-825D-8CFDF8927389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EgView1p65proj2dPC13.ps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89297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452E5C-874D-4546-B38A-C56DBC1693AE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EgView1p56proj3dPC23.ps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20159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3E2CB-7BF5-4B5D-9416-354D4F931793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EgView1p66proj2dPC23.ps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2824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72B35-6AA5-41BC-B5C3-7DE173E4F434}" type="slidenum">
              <a:rPr lang="en-US" smtClean="0">
                <a:latin typeface="Times New Roman" pitchFamily="18" charset="0"/>
              </a:rPr>
              <a:pPr eaLnBrk="1" hangingPunct="1"/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EgView1p57proj3dPCall.ps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8250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4AE82-8107-4101-8B77-38D267B6B1E2}" type="slidenum">
              <a:rPr lang="en-US" smtClean="0">
                <a:latin typeface="Times New Roman" pitchFamily="18" charset="0"/>
              </a:rPr>
              <a:pPr eaLnBrk="1" hangingPunct="1"/>
              <a:t>49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EgView1p67proj1dPCAdiag.ps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377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4B9E65-9EBC-4EE1-8B34-38B6FD83238F}" type="slidenum">
              <a:rPr lang="en-US" smtClean="0">
                <a:latin typeface="Times New Roman" pitchFamily="18" charset="0"/>
              </a:rPr>
              <a:pPr eaLnBrk="1" hangingPunct="1"/>
              <a:t>50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EgView1p68proj1n2dPCAcolor.ps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801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32B51A-8C96-4918-ABFC-1DCD642DF638}" type="slidenum">
              <a:rPr lang="en-US" smtClean="0">
                <a:latin typeface="Times New Roman" pitchFamily="18" charset="0"/>
              </a:rPr>
              <a:pPr eaLnBrk="1" hangingPunct="1"/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EgView1p69PCAScatPlot.ps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19763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74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53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EgView1p71GeneViewClustColor.ps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3077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8805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2723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57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8626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284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59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3843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60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37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93976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4877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13436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054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86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2560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3852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922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9812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3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11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680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2881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069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7144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007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6483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87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6757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6628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7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4070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29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280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639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8316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7719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801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599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7788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4592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75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5378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78199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2115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0874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04009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2808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7713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29268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5811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24264365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69417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0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86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4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01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92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95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10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05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5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75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7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881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hlinkClick r:id="rId3"/>
              </a:rPr>
              <a:t>Steve 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 smtClean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342" r="22420" b="875"/>
          <a:stretch/>
        </p:blipFill>
        <p:spPr>
          <a:xfrm>
            <a:off x="990601" y="3784948"/>
            <a:ext cx="7010400" cy="30730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1336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2860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10256" cy="19050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Improved Safety</a:t>
            </a:r>
          </a:p>
        </p:txBody>
      </p:sp>
    </p:spTree>
    <p:extLst>
      <p:ext uri="{BB962C8B-B14F-4D97-AF65-F5344CB8AC3E}">
        <p14:creationId xmlns:p14="http://schemas.microsoft.com/office/powerpoint/2010/main" val="96494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905000" y="76200"/>
            <a:ext cx="571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OODA Conceptual Framework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530025"/>
            <a:ext cx="1369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6307" y="4068633"/>
            <a:ext cx="13468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riptor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0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>
            <a:fillRect/>
          </a:stretch>
        </p:blipFill>
        <p:spPr>
          <a:xfrm>
            <a:off x="304800" y="1295400"/>
            <a:ext cx="8675688" cy="6915150"/>
          </a:xfrm>
          <a:noFill/>
        </p:spPr>
      </p:pic>
    </p:spTree>
    <p:extLst>
      <p:ext uri="{BB962C8B-B14F-4D97-AF65-F5344CB8AC3E}">
        <p14:creationId xmlns:p14="http://schemas.microsoft.com/office/powerpoint/2010/main" val="33374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905000" y="76200"/>
            <a:ext cx="571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OODA Conceptual Framework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8042" y="4236582"/>
            <a:ext cx="7384970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Note Scree Plot, Already Shown Above,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To Illustrate Distribution of Variation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34000" y="3048000"/>
            <a:ext cx="1600200" cy="1371600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Spanish Male</a:t>
            </a:r>
          </a:p>
          <a:p>
            <a:r>
              <a:rPr lang="en-US" sz="2400" dirty="0" smtClean="0"/>
              <a:t>Mortality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2-d Toy Data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10-d Toy Data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Genetic Data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2192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4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2"/>
            </a:pPr>
            <a:r>
              <a:rPr lang="en-US" dirty="0" smtClean="0"/>
              <a:t>Phase and Amplitude Curves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Raw </a:t>
            </a:r>
          </a:p>
          <a:p>
            <a:pPr marL="0" indent="0" eaLnBrk="1" hangingPunct="1">
              <a:buNone/>
            </a:pPr>
            <a:r>
              <a:rPr lang="en-US" dirty="0" smtClean="0"/>
              <a:t>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86" t="80613" r="66496" b="3012"/>
          <a:stretch/>
        </p:blipFill>
        <p:spPr>
          <a:xfrm>
            <a:off x="1699263" y="2133600"/>
            <a:ext cx="2872737" cy="22784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8575" y="4480655"/>
            <a:ext cx="4127656" cy="2377345"/>
            <a:chOff x="398575" y="4480655"/>
            <a:chExt cx="4127656" cy="23773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4813" t="80778" r="66977" b="2136"/>
            <a:stretch/>
          </p:blipFill>
          <p:spPr>
            <a:xfrm>
              <a:off x="1752600" y="4480655"/>
              <a:ext cx="2773631" cy="23773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8575" y="5257800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Warps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2133600"/>
            <a:ext cx="4409041" cy="2377484"/>
            <a:chOff x="4495800" y="2133600"/>
            <a:chExt cx="4409041" cy="23774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4030" t="80613" r="65744" b="2300"/>
            <a:stretch/>
          </p:blipFill>
          <p:spPr>
            <a:xfrm>
              <a:off x="4495800" y="2133600"/>
              <a:ext cx="2971846" cy="237748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39000" y="2667000"/>
              <a:ext cx="16658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Ampl’de</a:t>
              </a:r>
              <a:endParaRPr lang="en-US" sz="3200" dirty="0" smtClean="0"/>
            </a:p>
            <a:p>
              <a:r>
                <a:rPr lang="en-US" sz="3200" dirty="0" err="1" smtClean="0"/>
                <a:t>Varia’n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554" y="4404316"/>
            <a:ext cx="4249646" cy="2377484"/>
            <a:chOff x="4419554" y="4404316"/>
            <a:chExt cx="4249646" cy="23774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3278" t="80351" r="66496" b="2562"/>
            <a:stretch/>
          </p:blipFill>
          <p:spPr>
            <a:xfrm>
              <a:off x="4419554" y="4404316"/>
              <a:ext cx="2971846" cy="23774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39000" y="5094982"/>
              <a:ext cx="14302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Phase</a:t>
              </a:r>
            </a:p>
            <a:p>
              <a:r>
                <a:rPr lang="en-US" sz="3200" dirty="0" err="1" smtClean="0"/>
                <a:t>Varia’n</a:t>
              </a:r>
              <a:endParaRPr lang="en-US" sz="3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86600" y="3828871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Interesting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Modes of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Variation!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20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Analysis of Variation (</a:t>
            </a:r>
            <a:r>
              <a:rPr lang="en-US" dirty="0" err="1" smtClean="0"/>
              <a:t>Princ</a:t>
            </a:r>
            <a:r>
              <a:rPr lang="en-US" dirty="0" smtClean="0"/>
              <a:t>. </a:t>
            </a:r>
            <a:r>
              <a:rPr lang="en-US" dirty="0" err="1" smtClean="0"/>
              <a:t>Geod</a:t>
            </a:r>
            <a:r>
              <a:rPr lang="en-US" dirty="0" smtClean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00744" y="2590800"/>
            <a:ext cx="8182316" cy="461665"/>
            <a:chOff x="900744" y="2590800"/>
            <a:chExt cx="8182316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900744" y="2590800"/>
              <a:ext cx="2528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Mode 1: Rectum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590800"/>
              <a:ext cx="2574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Mode 2: Twisting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2590800"/>
              <a:ext cx="252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Mode 3: Bladder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682" y="786825"/>
            <a:ext cx="8232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Note: Different Display of Modes of Variation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6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Data,  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Analyze Sample of n=100</a:t>
            </a:r>
          </a:p>
          <a:p>
            <a:pPr marL="0" indent="0" eaLnBrk="1" hangingPunct="1">
              <a:buNone/>
            </a:pPr>
            <a:r>
              <a:rPr lang="en-US" dirty="0" smtClean="0"/>
              <a:t>Average?       Variation About Average???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4640262"/>
            <a:ext cx="8393113" cy="1531938"/>
            <a:chOff x="457200" y="1524000"/>
            <a:chExt cx="8393113" cy="15319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cs typeface="Arial" charset="0"/>
                </a:rPr>
                <a:t>, ... ,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cs typeface="Arial" charset="0"/>
                </a:rPr>
                <a:t>,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0" y="3834825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Modes of Variation???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Analysis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Of Dialects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0" y="990600"/>
            <a:ext cx="40603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Classify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Males vs.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Females</a:t>
            </a:r>
          </a:p>
        </p:txBody>
      </p:sp>
      <p:pic>
        <p:nvPicPr>
          <p:cNvPr id="2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2133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1947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3-d Maps of</a:t>
            </a:r>
          </a:p>
          <a:p>
            <a:r>
              <a:rPr lang="en-US" sz="2400" dirty="0" smtClean="0"/>
              <a:t>Brain Activity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160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Collected</a:t>
            </a:r>
          </a:p>
          <a:p>
            <a:r>
              <a:rPr lang="en-US" sz="2400" dirty="0" smtClean="0"/>
              <a:t>Over Time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10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Objects?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3505200"/>
            <a:ext cx="6553200" cy="2050197"/>
            <a:chOff x="304800" y="3505200"/>
            <a:chExt cx="6553200" cy="2050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724400"/>
              <a:ext cx="18614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Heat Map at</a:t>
              </a:r>
            </a:p>
            <a:p>
              <a:r>
                <a:rPr lang="en-US" sz="2400" dirty="0" smtClean="0"/>
                <a:t>One Time?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2166207" y="3505200"/>
              <a:ext cx="4691793" cy="1634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4800" y="5410200"/>
            <a:ext cx="5105400" cy="1143000"/>
            <a:chOff x="304800" y="5410200"/>
            <a:chExt cx="5105400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722203"/>
              <a:ext cx="218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 Series at</a:t>
              </a:r>
            </a:p>
            <a:p>
              <a:r>
                <a:rPr lang="en-US" sz="2400" dirty="0" smtClean="0"/>
                <a:t>One Location?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2493220" y="5410200"/>
              <a:ext cx="2916980" cy="727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917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40032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110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Numbers in Rows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called “Features”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00400" y="3200400"/>
            <a:ext cx="2971800" cy="914400"/>
            <a:chOff x="3200400" y="3200400"/>
            <a:chExt cx="2971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00400" y="32004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1148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091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1800" dirty="0"/>
              <a:t>https://marron.web.unc.edu/stor-881-object-oriented-data-analysis-fall-2019/</a:t>
            </a:r>
            <a:endParaRPr lang="en-US" sz="1800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Synonyms: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1899975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xmlns="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="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xmlns="" val="1773704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7778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 smtClean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47418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Features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Variables,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  <a:endParaRPr lang="en-US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49296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1899975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5721" r="-213000" b="-49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Biological </a:t>
                          </a:r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Samples,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 smtClean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Features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98857" r="-213000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Variables,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  <a:endParaRPr lang="en-US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394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How do we look at data?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Start with data objects in Euclidean Space,</a:t>
                </a:r>
              </a:p>
              <a:p>
                <a:pPr marL="0" indent="0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Will later study other spaces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  <a:blipFill>
                <a:blip r:embed="rId3"/>
                <a:stretch>
                  <a:fillRect l="-170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5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 smtClean="0"/>
                  <a:t>General Definition </a:t>
                </a:r>
                <a:r>
                  <a:rPr lang="en-US" dirty="0" smtClean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 smtClean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the </a:t>
                </a:r>
                <a:r>
                  <a:rPr lang="en-US" u="sng" dirty="0" smtClean="0"/>
                  <a:t>closest</a:t>
                </a:r>
                <a:r>
                  <a:rPr lang="en-US" dirty="0" smtClean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 rotWithShape="1"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17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Raw Data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68425"/>
            <a:ext cx="7772400" cy="5489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6400" y="3124200"/>
            <a:ext cx="1524000" cy="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81400" y="47244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505200"/>
            <a:ext cx="0" cy="12192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1400" y="31242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62484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62600" y="4648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62600" y="3124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 smtClean="0"/>
              <a:t>Important Point</a:t>
            </a:r>
          </a:p>
          <a:p>
            <a:pPr eaLnBrk="1" hangingPunct="1">
              <a:lnSpc>
                <a:spcPct val="160000"/>
              </a:lnSpc>
            </a:pPr>
            <a:r>
              <a:rPr lang="en-US" dirty="0" smtClean="0"/>
              <a:t>There are many “directions of interest” on which projection is useful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 smtClean="0"/>
              <a:t>An important set of directions: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dirty="0" smtClean="0"/>
              <a:t>Principal Components</a:t>
            </a:r>
          </a:p>
        </p:txBody>
      </p:sp>
    </p:spTree>
    <p:extLst>
      <p:ext uri="{BB962C8B-B14F-4D97-AF65-F5344CB8AC3E}">
        <p14:creationId xmlns:p14="http://schemas.microsoft.com/office/powerpoint/2010/main" val="987555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Find Directions of: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“Maximal (Projected) Variation”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Compute Sequentially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On Orthogonal Subspaces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Will take careful look at mathematics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</a:t>
            </a: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</a:t>
            </a:r>
            <a:r>
              <a:rPr lang="en-US" sz="9600" dirty="0" smtClean="0">
                <a:solidFill>
                  <a:srgbClr val="000000"/>
                </a:solidFill>
                <a:latin typeface="Edwardian Script ITC" pitchFamily="66" charset="0"/>
              </a:rPr>
              <a:t>Data</a:t>
            </a:r>
            <a:endParaRPr lang="en-US" sz="9600" dirty="0">
              <a:solidFill>
                <a:srgbClr val="000000"/>
              </a:solidFill>
              <a:latin typeface="Edwardian Script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  <a:endParaRPr lang="en-US" sz="6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For simple,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3-d toy data,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recall raw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data view:</a:t>
            </a:r>
          </a:p>
        </p:txBody>
      </p:sp>
      <p:pic>
        <p:nvPicPr>
          <p:cNvPr id="2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PCA just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gives rotated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coordinate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system:</a:t>
            </a:r>
          </a:p>
        </p:txBody>
      </p:sp>
      <p:pic>
        <p:nvPicPr>
          <p:cNvPr id="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Early References: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Pearson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(1901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Hotelling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(1933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Founder of UNC Statistics Dept.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9" b="66667"/>
          <a:stretch/>
        </p:blipFill>
        <p:spPr>
          <a:xfrm>
            <a:off x="6839730" y="4419600"/>
            <a:ext cx="19994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30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Gene by Gene Views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438400" y="5562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Different Axis</a:t>
            </a:r>
          </a:p>
          <a:p>
            <a:r>
              <a:rPr lang="en-US" sz="2400" dirty="0" smtClean="0"/>
              <a:t>Chosen to </a:t>
            </a:r>
          </a:p>
          <a:p>
            <a:r>
              <a:rPr lang="en-US" sz="2400" i="1" dirty="0" smtClean="0"/>
              <a:t>Maximize Spread</a:t>
            </a:r>
            <a:endParaRPr lang="en-US" sz="2400" i="1" dirty="0"/>
          </a:p>
        </p:txBody>
      </p:sp>
      <p:sp>
        <p:nvSpPr>
          <p:cNvPr id="2" name="Right Brace 1"/>
          <p:cNvSpPr/>
          <p:nvPr/>
        </p:nvSpPr>
        <p:spPr>
          <a:xfrm rot="5400000">
            <a:off x="3314700" y="3924300"/>
            <a:ext cx="1905000" cy="2895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Projections, 1-d View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Projections, 1-d View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Projections, 1-d View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PC1,2 plane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2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PC1,3 plane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PC2,3 plane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All 3 PC Projections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Matrix with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 on diag.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4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PCA: Add off-diagonals to matrix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Typical View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3581400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A700D5"/>
                </a:solidFill>
              </a:rPr>
              <a:t>Useful “3-d” Interpretation</a:t>
            </a:r>
            <a:endParaRPr lang="en-US" sz="2400" dirty="0">
              <a:solidFill>
                <a:srgbClr val="A700D5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9155" y="2590800"/>
            <a:ext cx="3555645" cy="2057400"/>
            <a:chOff x="559155" y="2590800"/>
            <a:chExt cx="3555645" cy="2057400"/>
          </a:xfrm>
        </p:grpSpPr>
        <p:sp>
          <p:nvSpPr>
            <p:cNvPr id="5" name="TextBox 4"/>
            <p:cNvSpPr txBox="1"/>
            <p:nvPr/>
          </p:nvSpPr>
          <p:spPr>
            <a:xfrm>
              <a:off x="559155" y="4186535"/>
              <a:ext cx="1650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A700D5"/>
                  </a:solidFill>
                </a:rPr>
                <a:t>Front View</a:t>
              </a:r>
              <a:endParaRPr lang="en-US" sz="2400" dirty="0">
                <a:solidFill>
                  <a:srgbClr val="A700D5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5" idx="3"/>
            </p:cNvCxnSpPr>
            <p:nvPr/>
          </p:nvCxnSpPr>
          <p:spPr>
            <a:xfrm flipV="1">
              <a:off x="2209800" y="2590800"/>
              <a:ext cx="1905000" cy="1826568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3400" y="2667000"/>
            <a:ext cx="5410200" cy="2595265"/>
            <a:chOff x="533400" y="2667000"/>
            <a:chExt cx="5410200" cy="2595265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4800600"/>
              <a:ext cx="1549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A700D5"/>
                  </a:solidFill>
                </a:rPr>
                <a:t>Side View</a:t>
              </a:r>
              <a:endParaRPr lang="en-US" sz="2400" dirty="0">
                <a:solidFill>
                  <a:srgbClr val="A700D5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7" idx="3"/>
            </p:cNvCxnSpPr>
            <p:nvPr/>
          </p:nvCxnSpPr>
          <p:spPr>
            <a:xfrm flipV="1">
              <a:off x="2083055" y="2667000"/>
              <a:ext cx="3860545" cy="2364433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3400" y="4417368"/>
            <a:ext cx="5410200" cy="1450032"/>
            <a:chOff x="533400" y="4417368"/>
            <a:chExt cx="5410200" cy="1450032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5405735"/>
              <a:ext cx="1428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A700D5"/>
                  </a:solidFill>
                </a:rPr>
                <a:t>Top View</a:t>
              </a:r>
              <a:endParaRPr lang="en-US" sz="2400" dirty="0">
                <a:solidFill>
                  <a:srgbClr val="A700D5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8" idx="3"/>
            </p:cNvCxnSpPr>
            <p:nvPr/>
          </p:nvCxnSpPr>
          <p:spPr>
            <a:xfrm flipV="1">
              <a:off x="1962381" y="4417368"/>
              <a:ext cx="3981219" cy="1219200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Highlight 3 clusters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Clustering concentrated in 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Effect is small, since only 3-d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Gene by Gene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 Colors Enhance</a:t>
            </a:r>
          </a:p>
          <a:p>
            <a:r>
              <a:rPr lang="en-US" sz="2800" dirty="0" smtClean="0"/>
              <a:t>Impressions of Clusters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304800" y="2743200"/>
            <a:ext cx="4114800" cy="3867329"/>
            <a:chOff x="304800" y="2743200"/>
            <a:chExt cx="4114800" cy="3867329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410200"/>
              <a:ext cx="3890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Clusters are “more distinct”</a:t>
              </a:r>
            </a:p>
            <a:p>
              <a:r>
                <a:rPr lang="en-US" sz="2400" dirty="0" smtClean="0"/>
                <a:t>Since more “air space” </a:t>
              </a:r>
            </a:p>
            <a:p>
              <a:r>
                <a:rPr lang="en-US" sz="2400" dirty="0" smtClean="0"/>
                <a:t>In between</a:t>
              </a:r>
              <a:endParaRPr lang="en-US" sz="24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514600" y="2743200"/>
              <a:ext cx="1905000" cy="3267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38800" y="2133600"/>
            <a:ext cx="3085301" cy="3352800"/>
            <a:chOff x="5638800" y="2133600"/>
            <a:chExt cx="3085301" cy="3352800"/>
          </a:xfrm>
        </p:grpSpPr>
        <p:sp>
          <p:nvSpPr>
            <p:cNvPr id="3" name="TextBox 2"/>
            <p:cNvSpPr txBox="1"/>
            <p:nvPr/>
          </p:nvSpPr>
          <p:spPr>
            <a:xfrm>
              <a:off x="6705600" y="2133600"/>
              <a:ext cx="201850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Clusters in 3</a:t>
              </a:r>
              <a:r>
                <a:rPr lang="en-US" baseline="30000" dirty="0" smtClean="0"/>
                <a:t>rd</a:t>
              </a:r>
              <a:endParaRPr lang="en-US" dirty="0" smtClean="0"/>
            </a:p>
            <a:p>
              <a:r>
                <a:rPr lang="en-US" dirty="0" smtClean="0"/>
                <a:t>Direction is Good,</a:t>
              </a:r>
            </a:p>
            <a:p>
              <a:r>
                <a:rPr lang="en-US" dirty="0" smtClean="0"/>
                <a:t>Since Important</a:t>
              </a:r>
            </a:p>
            <a:p>
              <a:r>
                <a:rPr lang="en-US" dirty="0" smtClean="0"/>
                <a:t>Aspects Appear </a:t>
              </a:r>
            </a:p>
            <a:p>
              <a:r>
                <a:rPr lang="en-US" dirty="0" smtClean="0"/>
                <a:t>In Earlier </a:t>
              </a:r>
              <a:r>
                <a:rPr lang="en-US" dirty="0" err="1" smtClean="0"/>
                <a:t>Comp’ts</a:t>
              </a:r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6134100" y="4533900"/>
              <a:ext cx="457200" cy="1447800"/>
            </a:xfrm>
            <a:prstGeom prst="rightBrace">
              <a:avLst>
                <a:gd name="adj1" fmla="val 49462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3" idx="2"/>
              <a:endCxn id="6" idx="1"/>
            </p:cNvCxnSpPr>
            <p:nvPr/>
          </p:nvCxnSpPr>
          <p:spPr>
            <a:xfrm flipH="1">
              <a:off x="6362700" y="3610928"/>
              <a:ext cx="1352151" cy="14182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out less variation explained in 3</a:t>
            </a:r>
            <a:r>
              <a:rPr lang="en-US" baseline="30000" dirty="0" smtClean="0"/>
              <a:t>rd</a:t>
            </a:r>
            <a:r>
              <a:rPr lang="en-US" dirty="0" smtClean="0"/>
              <a:t> direction</a:t>
            </a:r>
          </a:p>
          <a:p>
            <a:r>
              <a:rPr lang="en-US" dirty="0" smtClean="0"/>
              <a:t>Different from gene by gene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4264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 smtClean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Gene by Gene View</a:t>
                </a: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 smtClean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 smtClean="0">
                    <a:ea typeface="Gulim" pitchFamily="34" charset="-127"/>
                  </a:rPr>
                  <a:t>Simulation: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𝑛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+</m:t>
                        </m:r>
                      </m:sub>
                    </m:sSub>
                    <m:r>
                      <a:rPr lang="en-US" altLang="ko-KR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=30</m:t>
                    </m:r>
                  </m:oMath>
                </a14:m>
                <a:r>
                  <a:rPr lang="en-US" altLang="ko-KR" sz="2800" dirty="0" smtClean="0">
                    <a:solidFill>
                      <a:srgbClr val="0000FF"/>
                    </a:solidFill>
                    <a:ea typeface="Gulim" pitchFamily="34" charset="-127"/>
                  </a:rPr>
                  <a:t>  N(0.1,1)     (</a:t>
                </a:r>
                <a:r>
                  <a:rPr lang="en-US" altLang="ko-KR" sz="2800" dirty="0" err="1" smtClean="0">
                    <a:solidFill>
                      <a:srgbClr val="0000FF"/>
                    </a:solidFill>
                    <a:ea typeface="Gulim" pitchFamily="34" charset="-127"/>
                  </a:rPr>
                  <a:t>marginals</a:t>
                </a:r>
                <a:r>
                  <a:rPr lang="en-US" altLang="ko-KR" sz="2800" dirty="0" smtClean="0">
                    <a:solidFill>
                      <a:srgbClr val="0000FF"/>
                    </a:solidFill>
                    <a:ea typeface="Gulim" pitchFamily="34" charset="-127"/>
                  </a:rPr>
                  <a:t>)   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𝑛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−</m:t>
                        </m:r>
                      </m:sub>
                    </m:sSub>
                    <m:r>
                      <a:rPr lang="en-US" altLang="ko-K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=30</m:t>
                    </m:r>
                  </m:oMath>
                </a14:m>
                <a:r>
                  <a:rPr lang="en-US" altLang="ko-KR" sz="2800" dirty="0" smtClean="0">
                    <a:solidFill>
                      <a:srgbClr val="FF0000"/>
                    </a:solidFill>
                    <a:ea typeface="Gulim" pitchFamily="34" charset="-127"/>
                  </a:rPr>
                  <a:t>  N(-0.1,1</a:t>
                </a: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)     (</a:t>
                </a:r>
                <a:r>
                  <a:rPr lang="en-US" altLang="ko-KR" sz="2800" dirty="0" err="1">
                    <a:solidFill>
                      <a:srgbClr val="FF0000"/>
                    </a:solidFill>
                    <a:ea typeface="Gulim" pitchFamily="34" charset="-127"/>
                  </a:rPr>
                  <a:t>marginals</a:t>
                </a: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) </a:t>
                </a:r>
                <a:endParaRPr lang="en-US" altLang="ko-KR" sz="2800" dirty="0" smtClean="0">
                  <a:solidFill>
                    <a:srgbClr val="FF0000"/>
                  </a:solidFill>
                  <a:ea typeface="Gulim" pitchFamily="34" charset="-127"/>
                </a:endParaRP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 </a:t>
                </a:r>
                <a:r>
                  <a:rPr lang="en-US" altLang="ko-KR" sz="2800" dirty="0" smtClean="0">
                    <a:ea typeface="Gulim" pitchFamily="34" charset="-127"/>
                  </a:rPr>
                  <a:t>   - Independent Entries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 </a:t>
                </a:r>
                <a:r>
                  <a:rPr lang="en-US" altLang="ko-KR" sz="2800" dirty="0" smtClean="0">
                    <a:ea typeface="Gulim" pitchFamily="34" charset="-127"/>
                  </a:rPr>
                  <a:t>   </a:t>
                </a:r>
                <a:endParaRPr lang="en-US" altLang="ko-KR" dirty="0">
                  <a:ea typeface="Gulim" pitchFamily="34" charset="-127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ea typeface="Gulim" pitchFamily="34" charset="-127"/>
                </a:endParaRP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487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Small Differences</a:t>
            </a:r>
          </a:p>
          <a:p>
            <a:r>
              <a:rPr lang="en-US" sz="2400" dirty="0" smtClean="0"/>
              <a:t>Between Means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 smtClean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Gene by Gene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Clusters very nearly the same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Very slight difference in means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27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8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 (of OODA terminology):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 smtClean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Key to Focusing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 smtClean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Gene by Gene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Clusters very nearly the same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Very slight difference in means</a:t>
                </a: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PCA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solidFill>
                      <a:srgbClr val="FF0000"/>
                    </a:solidFill>
                    <a:ea typeface="Gulim" pitchFamily="34" charset="-127"/>
                  </a:rPr>
                  <a:t>Huge</a:t>
                </a:r>
                <a:r>
                  <a:rPr lang="en-US" altLang="ko-KR" dirty="0" smtClean="0">
                    <a:ea typeface="Gulim" pitchFamily="34" charset="-127"/>
                  </a:rPr>
                  <a:t> difference in 1</a:t>
                </a:r>
                <a:r>
                  <a:rPr lang="en-US" altLang="ko-KR" baseline="30000" dirty="0" smtClean="0">
                    <a:ea typeface="Gulim" pitchFamily="34" charset="-127"/>
                  </a:rPr>
                  <a:t>st</a:t>
                </a:r>
                <a:r>
                  <a:rPr lang="en-US" altLang="ko-KR" dirty="0" smtClean="0">
                    <a:ea typeface="Gulim" pitchFamily="34" charset="-127"/>
                  </a:rPr>
                  <a:t> PC Direction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Magnification of clustering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Lesson:  Alternate views can show </a:t>
                </a:r>
                <a:r>
                  <a:rPr lang="en-US" altLang="ko-KR" dirty="0" smtClean="0">
                    <a:solidFill>
                      <a:srgbClr val="FF0000"/>
                    </a:solidFill>
                    <a:ea typeface="Gulim" pitchFamily="34" charset="-127"/>
                  </a:rPr>
                  <a:t>much more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(especially in high dimensions, i.e. for many genes)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Shows PC view is very useful`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275" t="-1970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9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8175" y="3505200"/>
                <a:ext cx="2208425" cy="2116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Another Viewpoint:</a:t>
                </a:r>
              </a:p>
              <a:p>
                <a:r>
                  <a:rPr lang="en-US" dirty="0" smtClean="0"/>
                  <a:t>Consider </a:t>
                </a:r>
                <a:r>
                  <a:rPr lang="en-US" u="sng" dirty="0" smtClean="0"/>
                  <a:t>Vectors</a:t>
                </a:r>
              </a:p>
              <a:p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+0.1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 </a:t>
                </a:r>
              </a:p>
              <a:p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75" y="3505200"/>
                <a:ext cx="2208425" cy="2116092"/>
              </a:xfrm>
              <a:prstGeom prst="rect">
                <a:avLst/>
              </a:prstGeom>
              <a:blipFill>
                <a:blip r:embed="rId4"/>
                <a:stretch>
                  <a:fillRect l="-2204" t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0888" y="5730090"/>
                <a:ext cx="3693512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Difference points in </a:t>
                </a:r>
                <a:r>
                  <a:rPr lang="en-US" i="1" dirty="0" smtClean="0"/>
                  <a:t>direction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88" y="5730090"/>
                <a:ext cx="3693512" cy="823110"/>
              </a:xfrm>
              <a:prstGeom prst="rect">
                <a:avLst/>
              </a:prstGeom>
              <a:blipFill>
                <a:blip r:embed="rId5"/>
                <a:stretch>
                  <a:fillRect l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14800" y="29791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Interesting Issue: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How close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to coordinate axes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Angle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=4000</m:t>
                    </m:r>
                  </m:oMath>
                </a14:m>
                <a:r>
                  <a:rPr lang="en-US" dirty="0" smtClean="0"/>
                  <a:t>   is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89.1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>
                <a:blip r:embed="rId3"/>
                <a:stretch>
                  <a:fillRect l="-1852" t="-1752" b="-1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29791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302603"/>
            <a:ext cx="268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High Dimensional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Space Is Slippery!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724400"/>
            <a:ext cx="4038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38200" y="101359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Useful Conceptual Framework: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Object Space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   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Feature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352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(Where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bjects live)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352800"/>
            <a:ext cx="2735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(How they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represented)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589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4291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Object Space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   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Feature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Curves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Images                             Manifolds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Shapes                          Graph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Trees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Movies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4291368"/>
              </a:xfrm>
              <a:prstGeom prst="rect">
                <a:avLst/>
              </a:prstGeom>
              <a:blipFill>
                <a:blip r:embed="rId3"/>
                <a:stretch>
                  <a:fillRect l="-1909" t="-1847" b="-36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5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Object Space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   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Feature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Enables Visualization of BOTH Spaces 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blipFill>
                <a:blip r:embed="rId3"/>
                <a:stretch>
                  <a:fillRect l="-1909" t="-1377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910" t="72724" r="21587"/>
          <a:stretch/>
        </p:blipFill>
        <p:spPr>
          <a:xfrm>
            <a:off x="789099" y="2438400"/>
            <a:ext cx="75167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7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blipFill>
                <a:blip r:embed="rId4"/>
                <a:stretch>
                  <a:fillRect l="-1909" t="-5991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438400" y="2286000"/>
            <a:ext cx="9906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9600" y="2286000"/>
            <a:ext cx="20574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0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is shown as well (part of analysis)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00800" y="1295400"/>
            <a:ext cx="2085827" cy="3429000"/>
            <a:chOff x="6400800" y="1295400"/>
            <a:chExt cx="2085827" cy="3429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400800" y="1295400"/>
                  <a:ext cx="208582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00B050"/>
                      </a:solidFill>
                    </a:rPr>
                    <a:t>Can Compute</a:t>
                  </a:r>
                </a:p>
                <a:p>
                  <a:r>
                    <a:rPr lang="en-US" sz="2400" dirty="0" smtClean="0">
                      <a:solidFill>
                        <a:srgbClr val="00B050"/>
                      </a:solidFill>
                    </a:rPr>
                    <a:t>Mean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1295400"/>
                  <a:ext cx="2085827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4386" t="-5147" r="-3216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6934200" y="2133600"/>
              <a:ext cx="533400" cy="2590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4800" y="2971800"/>
            <a:ext cx="5936240" cy="1752600"/>
            <a:chOff x="6400800" y="1295400"/>
            <a:chExt cx="5936240" cy="1752600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1295400"/>
              <a:ext cx="5936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Or Equivalently Pointwise in Object Space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>
              <a:off x="9368920" y="1757065"/>
              <a:ext cx="308480" cy="129093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5906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Enhancement:     Color by Year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2E91FE"/>
                </a:solidFill>
              </a:rPr>
              <a:t>1931</a:t>
            </a:r>
            <a:endParaRPr lang="en-US" dirty="0">
              <a:solidFill>
                <a:srgbClr val="2E91FE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B4A700"/>
                </a:solidFill>
              </a:rPr>
              <a:t>1987</a:t>
            </a:r>
            <a:endParaRPr lang="en-US" dirty="0">
              <a:solidFill>
                <a:srgbClr val="B4A700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9966" r="28842" b="2300"/>
          <a:stretch/>
        </p:blipFill>
        <p:spPr>
          <a:xfrm>
            <a:off x="3559144" y="2667000"/>
            <a:ext cx="558485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2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Best Rank 1 Approximation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4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5" name="TextBox 4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Computed as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onto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Eigen-direction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centered at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4648200" y="2286000"/>
            <a:ext cx="1905000" cy="1524000"/>
          </a:xfrm>
          <a:prstGeom prst="straightConnector1">
            <a:avLst/>
          </a:prstGeom>
          <a:ln w="50800">
            <a:solidFill>
              <a:srgbClr val="D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2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1</a:t>
                </a:r>
                <a:r>
                  <a:rPr kumimoji="0" lang="en-US" sz="3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D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23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Second Best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Rank 1 Approximation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2)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00FF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00FFFF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10" name="TextBox 9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00FF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00FF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6254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Computed as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onto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1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Eigen-direction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centered at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648200" y="2286000"/>
            <a:ext cx="2133600" cy="25908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0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2</a:t>
                </a:r>
                <a:r>
                  <a:rPr kumimoji="0" lang="en-US" sz="3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25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3664803"/>
            <a:ext cx="3200400" cy="1440597"/>
            <a:chOff x="76200" y="3664803"/>
            <a:chExt cx="3200400" cy="1440597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3664803"/>
              <a:ext cx="2460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Note Much More</a:t>
              </a:r>
            </a:p>
            <a:p>
              <a:r>
                <a:rPr lang="en-US" sz="2400" dirty="0" smtClean="0"/>
                <a:t>Variation Here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133600" y="4267200"/>
              <a:ext cx="114300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91200" y="3881735"/>
            <a:ext cx="2895600" cy="1376065"/>
            <a:chOff x="5791200" y="3881735"/>
            <a:chExt cx="2895600" cy="1376065"/>
          </a:xfrm>
        </p:grpSpPr>
        <p:sp>
          <p:nvSpPr>
            <p:cNvPr id="7" name="TextBox 6"/>
            <p:cNvSpPr txBox="1"/>
            <p:nvPr/>
          </p:nvSpPr>
          <p:spPr>
            <a:xfrm>
              <a:off x="7046607" y="3881735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Than Here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791200" y="4343400"/>
              <a:ext cx="213360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9399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839" y="4034135"/>
            <a:ext cx="791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Usual Quantification:  Variance of Each, Expressed as %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76800" y="1447800"/>
            <a:ext cx="3896365" cy="2667000"/>
            <a:chOff x="4876800" y="1447800"/>
            <a:chExt cx="3896365" cy="2667000"/>
          </a:xfrm>
        </p:grpSpPr>
        <p:sp>
          <p:nvSpPr>
            <p:cNvPr id="5" name="TextBox 4"/>
            <p:cNvSpPr txBox="1"/>
            <p:nvPr/>
          </p:nvSpPr>
          <p:spPr>
            <a:xfrm>
              <a:off x="6934200" y="1447800"/>
              <a:ext cx="18389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Sum of Squares</a:t>
              </a:r>
            </a:p>
            <a:p>
              <a:r>
                <a:rPr lang="en-US" dirty="0" smtClean="0"/>
                <a:t>After Mean</a:t>
              </a:r>
            </a:p>
            <a:p>
              <a:r>
                <a:rPr lang="en-US" dirty="0" smtClean="0"/>
                <a:t>Centering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876800" y="2286000"/>
              <a:ext cx="213360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938922" y="2706469"/>
            <a:ext cx="205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 (not </a:t>
            </a:r>
            <a:r>
              <a:rPr lang="en-US" dirty="0" err="1" smtClean="0"/>
              <a:t>s.d.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Reflect </a:t>
            </a:r>
            <a:r>
              <a:rPr lang="en-US" u="sng" dirty="0" smtClean="0"/>
              <a:t>Energy</a:t>
            </a:r>
          </a:p>
          <a:p>
            <a:r>
              <a:rPr lang="en-US" dirty="0" smtClean="0"/>
              <a:t>Just as in ANOVA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7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98.3% of</a:t>
            </a:r>
          </a:p>
          <a:p>
            <a:r>
              <a:rPr lang="en-US" sz="3200" dirty="0" smtClean="0"/>
              <a:t>Variation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085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1.7% of</a:t>
            </a:r>
          </a:p>
          <a:p>
            <a:r>
              <a:rPr lang="en-US" sz="3200" dirty="0" smtClean="0"/>
              <a:t>Variation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512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Idea:   Visually Summarize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Dist’n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Variance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8704" y="4267200"/>
            <a:ext cx="7821896" cy="2590799"/>
            <a:chOff x="788704" y="4267200"/>
            <a:chExt cx="7821896" cy="2590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903" t="68444" r="21569" b="3030"/>
            <a:stretch/>
          </p:blipFill>
          <p:spPr>
            <a:xfrm>
              <a:off x="2002355" y="4267200"/>
              <a:ext cx="5160445" cy="2590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87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98.3% of</a:t>
              </a:r>
            </a:p>
            <a:p>
              <a:r>
                <a:rPr lang="en-US" sz="3200" dirty="0" smtClean="0"/>
                <a:t>Variation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85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 </a:t>
              </a:r>
              <a:r>
                <a:rPr lang="en-US" sz="3200" dirty="0" smtClean="0"/>
                <a:t>1.7% of</a:t>
              </a:r>
            </a:p>
            <a:p>
              <a:r>
                <a:rPr lang="en-US" sz="3200" dirty="0" smtClean="0"/>
                <a:t>Variation</a:t>
              </a:r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200" y="1704109"/>
            <a:ext cx="6019800" cy="3248891"/>
            <a:chOff x="1219200" y="1704109"/>
            <a:chExt cx="6019800" cy="32488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941" t="56818" r="57285" b="21457"/>
            <a:stretch/>
          </p:blipFill>
          <p:spPr>
            <a:xfrm>
              <a:off x="1219200" y="1704109"/>
              <a:ext cx="3276600" cy="2316113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1689752" y="2209800"/>
              <a:ext cx="824848" cy="2667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728251" y="3429000"/>
              <a:ext cx="3510749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962400" y="2184975"/>
            <a:ext cx="4876800" cy="1167825"/>
            <a:chOff x="3962400" y="2184975"/>
            <a:chExt cx="4876800" cy="1167825"/>
          </a:xfrm>
        </p:grpSpPr>
        <p:sp>
          <p:nvSpPr>
            <p:cNvPr id="18" name="TextBox 17"/>
            <p:cNvSpPr txBox="1"/>
            <p:nvPr/>
          </p:nvSpPr>
          <p:spPr>
            <a:xfrm>
              <a:off x="5487962" y="2521803"/>
              <a:ext cx="33512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Sometimes Also Useful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To Display Cumulative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 flipV="1">
              <a:off x="3962400" y="2184975"/>
              <a:ext cx="1525562" cy="752327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8740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21457"/>
          <a:stretch/>
        </p:blipFill>
        <p:spPr>
          <a:xfrm>
            <a:off x="914400" y="1704109"/>
            <a:ext cx="7086600" cy="2639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2-d Toy Data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Spanish Male</a:t>
            </a:r>
          </a:p>
          <a:p>
            <a:r>
              <a:rPr lang="en-US" sz="2400" dirty="0" smtClean="0"/>
              <a:t>Mortality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74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(Years)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8461" r="7153" b="2417"/>
          <a:stretch/>
        </p:blipFill>
        <p:spPr bwMode="auto">
          <a:xfrm>
            <a:off x="2590800" y="990600"/>
            <a:ext cx="62179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  <a:endParaRPr lang="en-US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423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2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Recall Spanish Male Mortality Data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4394" r="31373"/>
          <a:stretch/>
        </p:blipFill>
        <p:spPr>
          <a:xfrm>
            <a:off x="914349" y="1895192"/>
            <a:ext cx="7391451" cy="49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2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Recall Spanish Male Mortality Decomposition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2727" r="43137"/>
          <a:stretch/>
        </p:blipFill>
        <p:spPr>
          <a:xfrm>
            <a:off x="76200" y="2317477"/>
            <a:ext cx="7315200" cy="45405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24001" y="1828800"/>
            <a:ext cx="4876800" cy="1219199"/>
            <a:chOff x="1524001" y="1828800"/>
            <a:chExt cx="4876800" cy="1219199"/>
          </a:xfrm>
        </p:grpSpPr>
        <p:sp>
          <p:nvSpPr>
            <p:cNvPr id="4" name="Right Brace 3"/>
            <p:cNvSpPr/>
            <p:nvPr/>
          </p:nvSpPr>
          <p:spPr>
            <a:xfrm rot="16200000">
              <a:off x="3543301" y="190500"/>
              <a:ext cx="838199" cy="48768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6522" y="1828800"/>
              <a:ext cx="2052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95.8% of Variation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00800" y="3086100"/>
            <a:ext cx="1917080" cy="2781300"/>
            <a:chOff x="6400800" y="3086100"/>
            <a:chExt cx="1917080" cy="2781300"/>
          </a:xfrm>
        </p:grpSpPr>
        <p:sp>
          <p:nvSpPr>
            <p:cNvPr id="9" name="Right Brace 8"/>
            <p:cNvSpPr/>
            <p:nvPr/>
          </p:nvSpPr>
          <p:spPr>
            <a:xfrm>
              <a:off x="6400800" y="3086100"/>
              <a:ext cx="838199" cy="27813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22708" y="4114800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2.7% of </a:t>
              </a:r>
            </a:p>
            <a:p>
              <a:r>
                <a:rPr lang="en-US" dirty="0" smtClean="0"/>
                <a:t>Variation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10400" y="51054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Believe It?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447800" y="3200400"/>
            <a:ext cx="7182133" cy="2819400"/>
            <a:chOff x="1447800" y="3200400"/>
            <a:chExt cx="7182133" cy="2819400"/>
          </a:xfrm>
        </p:grpSpPr>
        <p:sp>
          <p:nvSpPr>
            <p:cNvPr id="15" name="TextBox 14"/>
            <p:cNvSpPr txBox="1"/>
            <p:nvPr/>
          </p:nvSpPr>
          <p:spPr>
            <a:xfrm>
              <a:off x="7162800" y="5562600"/>
              <a:ext cx="1467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Check Axes!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1447800" y="3200400"/>
              <a:ext cx="5715000" cy="25468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477000" y="5747266"/>
              <a:ext cx="685800" cy="272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47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21457"/>
          <a:stretch/>
        </p:blipFill>
        <p:spPr>
          <a:xfrm>
            <a:off x="914400" y="1704109"/>
            <a:ext cx="7086600" cy="2639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2-d Toy Data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Spanish Male</a:t>
            </a:r>
          </a:p>
          <a:p>
            <a:r>
              <a:rPr lang="en-US" sz="2400" dirty="0" smtClean="0"/>
              <a:t>Mortality Data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76522" y="1828800"/>
            <a:ext cx="20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95.8% of Variation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22708" y="41148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2.7% of </a:t>
            </a:r>
          </a:p>
          <a:p>
            <a:r>
              <a:rPr lang="en-US" dirty="0" smtClean="0"/>
              <a:t>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57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Spanish Male</a:t>
            </a:r>
          </a:p>
          <a:p>
            <a:r>
              <a:rPr lang="en-US" sz="2400" dirty="0" smtClean="0"/>
              <a:t>Mortality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2-d Toy Data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10-d Toy Data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Genetic Data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61838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700D5"/>
                </a:solidFill>
              </a:rPr>
              <a:t>(Will Discuss These Later)</a:t>
            </a:r>
            <a:endParaRPr lang="en-US" dirty="0">
              <a:solidFill>
                <a:srgbClr val="A700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Spanish Male</a:t>
            </a:r>
          </a:p>
          <a:p>
            <a:r>
              <a:rPr lang="en-US" sz="2400" dirty="0" smtClean="0"/>
              <a:t>Mortality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2-d Toy Data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10-d Toy Data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Genetic Data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7800" y="2316540"/>
            <a:ext cx="6858000" cy="2560260"/>
            <a:chOff x="1447800" y="2316540"/>
            <a:chExt cx="6858000" cy="2560260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2316540"/>
              <a:ext cx="6858000" cy="1077218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Illustrates Common Use of Scree:</a:t>
              </a:r>
            </a:p>
            <a:p>
              <a:r>
                <a:rPr lang="en-US" sz="3200" dirty="0" smtClean="0"/>
                <a:t>Separate “Signal” From “Noise”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514600" y="3393758"/>
              <a:ext cx="0" cy="1483042"/>
            </a:xfrm>
            <a:prstGeom prst="straightConnector1">
              <a:avLst/>
            </a:prstGeom>
            <a:ln w="1270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514600" y="3758625"/>
            <a:ext cx="5718577" cy="2184975"/>
            <a:chOff x="2667000" y="3758625"/>
            <a:chExt cx="5566177" cy="2489775"/>
          </a:xfrm>
        </p:grpSpPr>
        <p:sp>
          <p:nvSpPr>
            <p:cNvPr id="4" name="TextBox 3"/>
            <p:cNvSpPr txBox="1"/>
            <p:nvPr/>
          </p:nvSpPr>
          <p:spPr>
            <a:xfrm>
              <a:off x="2971800" y="3758625"/>
              <a:ext cx="5261377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Look for “Elbow” (or “Knee</a:t>
              </a:r>
              <a:r>
                <a:rPr lang="en-US" sz="3200" dirty="0" smtClean="0"/>
                <a:t>”)</a:t>
              </a:r>
              <a:endParaRPr lang="en-US" sz="32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667000" y="4267200"/>
              <a:ext cx="3124200" cy="1981200"/>
            </a:xfrm>
            <a:prstGeom prst="straightConnector1">
              <a:avLst/>
            </a:prstGeom>
            <a:ln w="1270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1249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eaLnBrk="1" hangingPunct="1">
              <a:defRPr/>
            </a:pPr>
            <a:r>
              <a:rPr lang="en-US" sz="3200" dirty="0" smtClean="0">
                <a:solidFill>
                  <a:srgbClr val="000000"/>
                </a:solidFill>
                <a:cs typeface="Arial"/>
                <a:sym typeface="Wingdings" pitchFamily="2" charset="2"/>
              </a:rPr>
              <a:t>Etymology </a:t>
            </a: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of term </a:t>
            </a:r>
            <a:r>
              <a:rPr lang="en-US" sz="3200" i="1" dirty="0">
                <a:solidFill>
                  <a:srgbClr val="000000"/>
                </a:solidFill>
                <a:cs typeface="Arial"/>
                <a:sym typeface="Wingdings" pitchFamily="2" charset="2"/>
              </a:rPr>
              <a:t>Scree</a:t>
            </a: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: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Geological Feature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Pile Up of Rock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Fragments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dirty="0">
                <a:solidFill>
                  <a:srgbClr val="000000"/>
                </a:solidFill>
                <a:cs typeface="Arial"/>
                <a:sym typeface="Wingdings" pitchFamily="2" charset="2"/>
              </a:rPr>
              <a:t>(from Wikipedia)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32" y="1371600"/>
            <a:ext cx="4113514" cy="5486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05200" y="3300413"/>
            <a:ext cx="3505200" cy="18811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399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992955" y="1697554"/>
            <a:ext cx="5160445" cy="5160445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Decomposition into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&amp; Elsewhere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As well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696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of </a:t>
            </a:r>
            <a:r>
              <a:rPr kumimoji="0" lang="en-US" sz="3200" b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(of a sample of data objects)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Members of the Object Space That: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Summarize One Component of Variation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Is in Some Sense “One Dimensional”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(e.g. Indexed by a Single Real Parameter)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798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Decomposition into Modes of Variation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785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971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Multiples Of A Single Curve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1333500" y="3802797"/>
            <a:ext cx="2019300" cy="1150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1333500" y="3802797"/>
            <a:ext cx="4076700" cy="1378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4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031" t="76506" r="56746" b="1424"/>
          <a:stretch/>
        </p:blipFill>
        <p:spPr>
          <a:xfrm>
            <a:off x="0" y="3581400"/>
            <a:ext cx="41148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031" t="76342" r="56796" b="875"/>
          <a:stretch/>
        </p:blipFill>
        <p:spPr>
          <a:xfrm>
            <a:off x="5162887" y="3581400"/>
            <a:ext cx="3981113" cy="32766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Spanish Male Mortality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4339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Multiples Of A Single Curve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 flipH="1">
            <a:off x="2438400" y="2895600"/>
            <a:ext cx="2209800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4648200" y="2895600"/>
            <a:ext cx="17526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6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1918 Flu Pandemic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Spanish Civil War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506" r="22420" b="1424"/>
          <a:stretch/>
        </p:blipFill>
        <p:spPr>
          <a:xfrm>
            <a:off x="762000" y="3581400"/>
            <a:ext cx="7715865" cy="3276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81600" y="2286000"/>
            <a:ext cx="2743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2933700"/>
            <a:ext cx="2753033" cy="17907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07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030" t="80613" r="65744" b="2300"/>
          <a:stretch/>
        </p:blipFill>
        <p:spPr>
          <a:xfrm>
            <a:off x="609600" y="1828800"/>
            <a:ext cx="2971846" cy="2377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278" t="80351" r="66496" b="2562"/>
          <a:stretch/>
        </p:blipFill>
        <p:spPr>
          <a:xfrm>
            <a:off x="5562600" y="1828800"/>
            <a:ext cx="2971846" cy="2377484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Amplitude Phase Example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5581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1-d Families of Curves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2819400" y="3657600"/>
            <a:ext cx="1828800" cy="1900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0"/>
          </p:cNvCxnSpPr>
          <p:nvPr/>
        </p:nvCxnSpPr>
        <p:spPr>
          <a:xfrm flipV="1">
            <a:off x="4648200" y="4038600"/>
            <a:ext cx="1676400" cy="1519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589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Bladder Prostate Rectum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9767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1-d Set of Members of Object Space</a:t>
            </a:r>
            <a:endParaRPr lang="en-US" sz="24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2841" t="6715" r="15164" b="14460"/>
          <a:stretch/>
        </p:blipFill>
        <p:spPr>
          <a:xfrm>
            <a:off x="6214994" y="3124200"/>
            <a:ext cx="2548006" cy="3621011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2842" t="6715" r="15163" b="14459"/>
          <a:stretch/>
        </p:blipFill>
        <p:spPr>
          <a:xfrm>
            <a:off x="3243193" y="3131483"/>
            <a:ext cx="2548007" cy="3621056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22596" t="6716" r="15407" b="14457"/>
          <a:stretch/>
        </p:blipFill>
        <p:spPr>
          <a:xfrm>
            <a:off x="342419" y="3124200"/>
            <a:ext cx="2553181" cy="3628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592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Faces a Data Objects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1-d Set of </a:t>
            </a:r>
          </a:p>
          <a:p>
            <a:r>
              <a:rPr lang="en-US" sz="2400" dirty="0" smtClean="0"/>
              <a:t>Members of </a:t>
            </a:r>
          </a:p>
          <a:p>
            <a:r>
              <a:rPr lang="en-US" sz="2400" dirty="0" smtClean="0"/>
              <a:t>Object Space,</a:t>
            </a:r>
          </a:p>
          <a:p>
            <a:r>
              <a:rPr lang="en-US" sz="2400" dirty="0" smtClean="0"/>
              <a:t>So Also a “Mode Of</a:t>
            </a:r>
          </a:p>
          <a:p>
            <a:r>
              <a:rPr lang="en-US" sz="2400" dirty="0" smtClean="0"/>
              <a:t>    Variation”</a:t>
            </a:r>
          </a:p>
        </p:txBody>
      </p:sp>
      <p:pic>
        <p:nvPicPr>
          <p:cNvPr id="8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2133600"/>
            <a:ext cx="5486400" cy="41148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2514600" y="4038600"/>
            <a:ext cx="1066800" cy="11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2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Representing Vectors as Curves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Aside on Visualization: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Called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Parallel Coordinate View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by Inselberg (1985, 2005)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blipFill rotWithShape="1">
                <a:blip r:embed="rId3"/>
                <a:stretch>
                  <a:fillRect l="-1945" b="-13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29200" y="31242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81800" y="36576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67600" y="3505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stCxn id="11" idx="6"/>
            <a:endCxn id="18" idx="1"/>
          </p:cNvCxnSpPr>
          <p:nvPr/>
        </p:nvCxnSpPr>
        <p:spPr>
          <a:xfrm>
            <a:off x="4572000" y="2895600"/>
            <a:ext cx="479518" cy="25091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200400"/>
            <a:ext cx="609600" cy="1524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2200" y="3657600"/>
            <a:ext cx="685800" cy="762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</p:cNvCxnSpPr>
          <p:nvPr/>
        </p:nvCxnSpPr>
        <p:spPr>
          <a:xfrm flipV="1">
            <a:off x="6781800" y="3581400"/>
            <a:ext cx="762000" cy="1524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52768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8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for Multivariate Data Visualization: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Inselberg (1985, 2005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4343400"/>
            <a:ext cx="1676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57600" y="4343400"/>
            <a:ext cx="2362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57600" y="4343400"/>
            <a:ext cx="3505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7600" y="4343400"/>
            <a:ext cx="45720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for Multivariate Data Visualization: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Inselberg (1985, 2005)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 are Data Objects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Vectors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 Curves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52600" y="3303588"/>
            <a:ext cx="3733800" cy="15732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Arial"/>
              </a:rPr>
              <a:t>Representing Vectors as Curves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192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Approaches: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Parallel Coordinates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Fourier Basis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Orthogonal Polynomials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B-Splines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Wavelet Bases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6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15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Deeper example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10-d family of (digitized) curves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Object space:  bundles of curves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Descriptor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space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10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(harder to visualize as point cloud,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keep point cloud in mind)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PCA:  reveals “population structure”</a:t>
                </a: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159375"/>
              </a:xfrm>
              <a:prstGeom prst="rect">
                <a:avLst/>
              </a:prstGeom>
              <a:blipFill rotWithShape="1">
                <a:blip r:embed="rId3"/>
                <a:stretch>
                  <a:fillRect l="-1945" b="-2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57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1752600" y="1143000"/>
            <a:ext cx="6248400" cy="4876800"/>
            <a:chOff x="1752600" y="1143000"/>
            <a:chExt cx="6248400" cy="4876800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143000"/>
              <a:ext cx="6248400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Terminology: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Loadings Plots”                       “Scores Plots”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781800" y="1981200"/>
              <a:ext cx="838200" cy="2133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781800" y="1973997"/>
              <a:ext cx="838200" cy="40458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209800" y="1905000"/>
              <a:ext cx="1066800" cy="2209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590800" y="1905000"/>
              <a:ext cx="685800" cy="411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4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4175</TotalTime>
  <Words>2140</Words>
  <Application>Microsoft Office PowerPoint</Application>
  <PresentationFormat>On-screen Show (4:3)</PresentationFormat>
  <Paragraphs>710</Paragraphs>
  <Slides>103</Slides>
  <Notes>102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103</vt:i4>
      </vt:variant>
    </vt:vector>
  </HeadingPairs>
  <TitlesOfParts>
    <vt:vector size="115" baseType="lpstr">
      <vt:lpstr>Arial Unicode MS</vt:lpstr>
      <vt:lpstr>Gulim</vt:lpstr>
      <vt:lpstr>Arial</vt:lpstr>
      <vt:lpstr>Cambria Math</vt:lpstr>
      <vt:lpstr>Courier New</vt:lpstr>
      <vt:lpstr>Edwardian Script ITC</vt:lpstr>
      <vt:lpstr>Tahoma</vt:lpstr>
      <vt:lpstr>Times New Roman</vt:lpstr>
      <vt:lpstr>Wingdings</vt:lpstr>
      <vt:lpstr>1_Default Design</vt:lpstr>
      <vt:lpstr>2_Default Design</vt:lpstr>
      <vt:lpstr>7_Default Design</vt:lpstr>
      <vt:lpstr>Statistics – O. R. 881 Object Oriented Data Analysis</vt:lpstr>
      <vt:lpstr>Administrative Info</vt:lpstr>
      <vt:lpstr>Course Context</vt:lpstr>
      <vt:lpstr>Object Oriented Data Analysis</vt:lpstr>
      <vt:lpstr>Object Oriented Data Analysis</vt:lpstr>
      <vt:lpstr>Object Oriented Data Analysis</vt:lpstr>
      <vt:lpstr>A Taste of OODA Examples</vt:lpstr>
      <vt:lpstr>PowerPoint Presentation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Object Oriented Data Analysis</vt:lpstr>
      <vt:lpstr>Basics of OODA</vt:lpstr>
      <vt:lpstr>Basics of OODA</vt:lpstr>
      <vt:lpstr>Basics of OODA</vt:lpstr>
      <vt:lpstr>Visualization</vt:lpstr>
      <vt:lpstr>Projection</vt:lpstr>
      <vt:lpstr>Illustration of Multivariate View: Raw Data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Projection</vt:lpstr>
      <vt:lpstr>Principal Components</vt:lpstr>
      <vt:lpstr>Principal Components</vt:lpstr>
      <vt:lpstr>Principal Components</vt:lpstr>
      <vt:lpstr>Principal Components</vt:lpstr>
      <vt:lpstr>Illust’n of PCA View:    Recall Raw Data </vt:lpstr>
      <vt:lpstr>Illust’n of PCA View:    Recall Gene by Gene Views </vt:lpstr>
      <vt:lpstr>Illust’n of PCA View:    PC1 Projections </vt:lpstr>
      <vt:lpstr>Illust’n of PCA View:    PC1 Projections </vt:lpstr>
      <vt:lpstr>Illust’n of PCA View:    PC1 Projections, 1-d View</vt:lpstr>
      <vt:lpstr>Illust’n of PCA View:    PC2 Projections </vt:lpstr>
      <vt:lpstr>Illust’n of PCA View:    PC2 Projections, 1-d View</vt:lpstr>
      <vt:lpstr>Illust’n of PCA View:    PC3 Projections </vt:lpstr>
      <vt:lpstr>Illust’n of PCA View:    PC3 Projections, 1-d View</vt:lpstr>
      <vt:lpstr>Illust’n of PCA View:    Projections on PC1,2 plane</vt:lpstr>
      <vt:lpstr>Illust’n of PCA View:    PC1 &amp; 2 Proj’n Scatterplot</vt:lpstr>
      <vt:lpstr>Illust’n of PCA View:    Projections on PC1,3 plane</vt:lpstr>
      <vt:lpstr>Illust’n of PCA View:    PC1 &amp; 3 Proj’n Scatterplot</vt:lpstr>
      <vt:lpstr>Illust’n of PCA View:    Projections on PC2,3 plane</vt:lpstr>
      <vt:lpstr>Illust’n of PCA View:    PC2 &amp; 3 Proj’n Scatterplot</vt:lpstr>
      <vt:lpstr>Illust’n of PCA View:    All 3 PC Projections</vt:lpstr>
      <vt:lpstr>Illust’n of PCA View: Matrix with 1-d proj’ns on diag.</vt:lpstr>
      <vt:lpstr>Illust’n of PCA: Add off-diagonals to matrix</vt:lpstr>
      <vt:lpstr>Illust’n of PCA View: Typical View</vt:lpstr>
      <vt:lpstr>Comparison of Views</vt:lpstr>
      <vt:lpstr>Illust’n of PCA View: Gene by Gene View</vt:lpstr>
      <vt:lpstr>Illust’n of PCA View: PCA View</vt:lpstr>
      <vt:lpstr>Next Time</vt:lpstr>
      <vt:lpstr>Another Comparison of Views</vt:lpstr>
      <vt:lpstr>Another Comparison: Gene by Gene View</vt:lpstr>
      <vt:lpstr>Another Comparison: Gene by Gene View</vt:lpstr>
      <vt:lpstr>Another Comparison of Views</vt:lpstr>
      <vt:lpstr>Another Comparison: PCA View</vt:lpstr>
      <vt:lpstr>Another Comparison of Views</vt:lpstr>
      <vt:lpstr>Another Comparison: PCA View</vt:lpstr>
      <vt:lpstr>Another Comparison: PCA View</vt:lpstr>
      <vt:lpstr>Object Oriented Data Analysis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Representing Vectors as Curves</vt:lpstr>
      <vt:lpstr>Parallel Coordinates</vt:lpstr>
      <vt:lpstr>Parallel Coordinates</vt:lpstr>
      <vt:lpstr>Representing Vectors as Curves</vt:lpstr>
      <vt:lpstr>Object Oriented Data Analysis</vt:lpstr>
      <vt:lpstr>E.g. Curves As Data</vt:lpstr>
      <vt:lpstr>Functional Data Analysis, 10-d Toy EG 1</vt:lpstr>
      <vt:lpstr>Functional Data Analysis, 10-d Toy EG 1</vt:lpstr>
      <vt:lpstr>Functional Data Analysis, 10-d Toy EG 1</vt:lpstr>
      <vt:lpstr>Functional Data Analysis, 10-d Toy EG 1</vt:lpstr>
      <vt:lpstr>Scree Plot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290</cp:revision>
  <dcterms:created xsi:type="dcterms:W3CDTF">2001-06-08T01:38:43Z</dcterms:created>
  <dcterms:modified xsi:type="dcterms:W3CDTF">2019-08-26T21:09:54Z</dcterms:modified>
</cp:coreProperties>
</file>