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3" r:id="rId2"/>
    <p:sldMasterId id="2147483717" r:id="rId3"/>
    <p:sldMasterId id="2147483732" r:id="rId4"/>
  </p:sldMasterIdLst>
  <p:notesMasterIdLst>
    <p:notesMasterId r:id="rId113"/>
  </p:notesMasterIdLst>
  <p:sldIdLst>
    <p:sldId id="1093" r:id="rId5"/>
    <p:sldId id="1122" r:id="rId6"/>
    <p:sldId id="1123" r:id="rId7"/>
    <p:sldId id="1124" r:id="rId8"/>
    <p:sldId id="1128" r:id="rId9"/>
    <p:sldId id="1132" r:id="rId10"/>
    <p:sldId id="1133" r:id="rId11"/>
    <p:sldId id="1143" r:id="rId12"/>
    <p:sldId id="1144" r:id="rId13"/>
    <p:sldId id="1148" r:id="rId14"/>
    <p:sldId id="1149" r:id="rId15"/>
    <p:sldId id="1152" r:id="rId16"/>
    <p:sldId id="1164" r:id="rId17"/>
    <p:sldId id="1169" r:id="rId18"/>
    <p:sldId id="1170" r:id="rId19"/>
    <p:sldId id="1171" r:id="rId20"/>
    <p:sldId id="1172" r:id="rId21"/>
    <p:sldId id="1174" r:id="rId22"/>
    <p:sldId id="1175" r:id="rId23"/>
    <p:sldId id="1176" r:id="rId24"/>
    <p:sldId id="1177" r:id="rId25"/>
    <p:sldId id="1178" r:id="rId26"/>
    <p:sldId id="1179" r:id="rId27"/>
    <p:sldId id="1180" r:id="rId28"/>
    <p:sldId id="1181" r:id="rId29"/>
    <p:sldId id="1182" r:id="rId30"/>
    <p:sldId id="1183" r:id="rId31"/>
    <p:sldId id="1184" r:id="rId32"/>
    <p:sldId id="1185" r:id="rId33"/>
    <p:sldId id="1186" r:id="rId34"/>
    <p:sldId id="1187" r:id="rId35"/>
    <p:sldId id="1188" r:id="rId36"/>
    <p:sldId id="1189" r:id="rId37"/>
    <p:sldId id="1190" r:id="rId38"/>
    <p:sldId id="1191" r:id="rId39"/>
    <p:sldId id="1192" r:id="rId40"/>
    <p:sldId id="1193" r:id="rId41"/>
    <p:sldId id="1194" r:id="rId42"/>
    <p:sldId id="1195" r:id="rId43"/>
    <p:sldId id="1196" r:id="rId44"/>
    <p:sldId id="1197" r:id="rId45"/>
    <p:sldId id="1198" r:id="rId46"/>
    <p:sldId id="1199" r:id="rId47"/>
    <p:sldId id="1200" r:id="rId48"/>
    <p:sldId id="1201" r:id="rId49"/>
    <p:sldId id="1202" r:id="rId50"/>
    <p:sldId id="1203" r:id="rId51"/>
    <p:sldId id="1204" r:id="rId52"/>
    <p:sldId id="1205" r:id="rId53"/>
    <p:sldId id="1206" r:id="rId54"/>
    <p:sldId id="1207" r:id="rId55"/>
    <p:sldId id="1208" r:id="rId56"/>
    <p:sldId id="1209" r:id="rId57"/>
    <p:sldId id="1210" r:id="rId58"/>
    <p:sldId id="1211" r:id="rId59"/>
    <p:sldId id="1212" r:id="rId60"/>
    <p:sldId id="1213" r:id="rId61"/>
    <p:sldId id="1214" r:id="rId62"/>
    <p:sldId id="1215" r:id="rId63"/>
    <p:sldId id="1216" r:id="rId64"/>
    <p:sldId id="1217" r:id="rId65"/>
    <p:sldId id="1218" r:id="rId66"/>
    <p:sldId id="1219" r:id="rId67"/>
    <p:sldId id="1220" r:id="rId68"/>
    <p:sldId id="1221" r:id="rId69"/>
    <p:sldId id="1222" r:id="rId70"/>
    <p:sldId id="1223" r:id="rId71"/>
    <p:sldId id="1224" r:id="rId72"/>
    <p:sldId id="1225" r:id="rId73"/>
    <p:sldId id="1226" r:id="rId74"/>
    <p:sldId id="1227" r:id="rId75"/>
    <p:sldId id="1228" r:id="rId76"/>
    <p:sldId id="1229" r:id="rId77"/>
    <p:sldId id="1230" r:id="rId78"/>
    <p:sldId id="1231" r:id="rId79"/>
    <p:sldId id="1232" r:id="rId80"/>
    <p:sldId id="1233" r:id="rId81"/>
    <p:sldId id="1234" r:id="rId82"/>
    <p:sldId id="1235" r:id="rId83"/>
    <p:sldId id="1236" r:id="rId84"/>
    <p:sldId id="1237" r:id="rId85"/>
    <p:sldId id="1238" r:id="rId86"/>
    <p:sldId id="1239" r:id="rId87"/>
    <p:sldId id="1240" r:id="rId88"/>
    <p:sldId id="1241" r:id="rId89"/>
    <p:sldId id="1242" r:id="rId90"/>
    <p:sldId id="1243" r:id="rId91"/>
    <p:sldId id="1244" r:id="rId92"/>
    <p:sldId id="1245" r:id="rId93"/>
    <p:sldId id="1246" r:id="rId94"/>
    <p:sldId id="1247" r:id="rId95"/>
    <p:sldId id="1248" r:id="rId96"/>
    <p:sldId id="1249" r:id="rId97"/>
    <p:sldId id="1250" r:id="rId98"/>
    <p:sldId id="1251" r:id="rId99"/>
    <p:sldId id="1252" r:id="rId100"/>
    <p:sldId id="1253" r:id="rId101"/>
    <p:sldId id="1254" r:id="rId102"/>
    <p:sldId id="1255" r:id="rId103"/>
    <p:sldId id="1256" r:id="rId104"/>
    <p:sldId id="1257" r:id="rId105"/>
    <p:sldId id="1258" r:id="rId106"/>
    <p:sldId id="1259" r:id="rId107"/>
    <p:sldId id="1260" r:id="rId108"/>
    <p:sldId id="1261" r:id="rId109"/>
    <p:sldId id="1262" r:id="rId110"/>
    <p:sldId id="1263" r:id="rId111"/>
    <p:sldId id="1264" r:id="rId1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0FF"/>
    <a:srgbClr val="0000FF"/>
    <a:srgbClr val="FFEB00"/>
    <a:srgbClr val="00FFFF"/>
    <a:srgbClr val="A700D5"/>
    <a:srgbClr val="D1CC00"/>
    <a:srgbClr val="2DC8FF"/>
    <a:srgbClr val="D00000"/>
    <a:srgbClr val="B4A700"/>
    <a:srgbClr val="2E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99" d="100"/>
          <a:sy n="99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ableStyles" Target="tableStyle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slide" Target="slides/slide106.xml"/><Relationship Id="rId115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45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077800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947983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1454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0EABF03-309D-4FC3-AADB-113BEEA3F556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1054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D7C1D1D-591E-4445-B475-B3FEFF6025F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466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61C3557-D25E-47FB-9F02-19F33A230864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309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64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01730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39825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55143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99002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172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537BC42-C68E-4F96-9D07-5E4C2F1EE57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EGCD1Clust4a.ps</a:t>
            </a:r>
          </a:p>
        </p:txBody>
      </p:sp>
    </p:spTree>
    <p:extLst>
      <p:ext uri="{BB962C8B-B14F-4D97-AF65-F5344CB8AC3E}">
        <p14:creationId xmlns:p14="http://schemas.microsoft.com/office/powerpoint/2010/main" val="1179813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38141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377696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5034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64517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48631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61755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41722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896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2363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447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CD9DACD-E97C-44D1-9BA0-9CDAE6781BE3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EGCD1Clust4aDP2d.ps</a:t>
            </a:r>
          </a:p>
        </p:txBody>
      </p:sp>
    </p:spTree>
    <p:extLst>
      <p:ext uri="{BB962C8B-B14F-4D97-AF65-F5344CB8AC3E}">
        <p14:creationId xmlns:p14="http://schemas.microsoft.com/office/powerpoint/2010/main" val="3023562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30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719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31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9286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32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95096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33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52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34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87125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35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96422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36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3915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37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46349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38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49337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39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81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36CDE84-047E-4D9A-96AD-B4063757CD5E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120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40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27737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41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47138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42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63265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43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34600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44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67090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45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743475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46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6794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47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76514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48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916752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49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9105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933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50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551124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51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782622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52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529414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53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293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4EC7728-D893-4B26-B4E0-9E1D7CFAF19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61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024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4C11E81-260B-43F3-A842-B6E8E196362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defRPr/>
              </a:pPr>
              <a:t>62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858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AF49875-CE1A-44FF-B017-9B45BEFE1A7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63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658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68813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01939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535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22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3079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94253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15818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30900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6782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90481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90855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68038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87396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28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5184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54714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154923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91267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923477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76299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25025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6837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627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4003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64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AA598D6-F604-490D-AA01-E856A7D26E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6845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3101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3149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621564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355768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027548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180791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97160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415867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477740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4912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AA1DE32-C44C-4708-A992-C96059539B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0372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772139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672436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630007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967904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582530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558362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636739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576128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597609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70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3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9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35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6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4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9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69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03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51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95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37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76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80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99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1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3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14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3418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5069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340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8594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2688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11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0326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2326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152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2110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3724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4456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39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0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711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3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60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a.com/software/papers/com.htm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.mcgill.ca/faculty/ramsay/ramsay.html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5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Prepare to Sign Up (on Thursday):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Email  (</a:t>
            </a:r>
            <a:r>
              <a:rPr lang="en-US" dirty="0" err="1" smtClean="0"/>
              <a:t>Onyen</a:t>
            </a:r>
            <a:r>
              <a:rPr lang="en-US" dirty="0" smtClean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Are You </a:t>
            </a:r>
            <a:r>
              <a:rPr lang="en-US" dirty="0" err="1" smtClean="0"/>
              <a:t>ENRolled</a:t>
            </a:r>
            <a:r>
              <a:rPr lang="en-US" dirty="0" smtClean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Dept. &amp; Advisor (Lab?)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Tentative Title    (“????”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When:</a:t>
            </a:r>
          </a:p>
          <a:p>
            <a:pPr marL="457200" lvl="1" indent="0" algn="ctr" eaLnBrk="1" hangingPunct="1">
              <a:buNone/>
            </a:pPr>
            <a:r>
              <a:rPr lang="en-US" dirty="0" smtClean="0"/>
              <a:t>Next Week, Early, Oct., Nov., Late</a:t>
            </a:r>
          </a:p>
        </p:txBody>
      </p:sp>
    </p:spTree>
    <p:extLst>
      <p:ext uri="{BB962C8B-B14F-4D97-AF65-F5344CB8AC3E}">
        <p14:creationId xmlns:p14="http://schemas.microsoft.com/office/powerpoint/2010/main" val="652660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Measured “Gene Expression”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“Gene Activity”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Several Thousand Genes (Simultaneously)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Objects = Vectors of Gene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Exp’n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Preprocessing (study later)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121920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Example from: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Liu et al (2009)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0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04975"/>
            <a:ext cx="7743825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Read Data from Excel File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95600" y="1371600"/>
            <a:ext cx="990600" cy="3733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7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04975"/>
            <a:ext cx="8305800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Scores Scatterplot   (in “General” Directory)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828800" y="1295400"/>
            <a:ext cx="609600" cy="457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8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04975"/>
            <a:ext cx="8305800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Input Data Matrix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38400" y="1371600"/>
            <a:ext cx="457200" cy="4419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2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04975"/>
            <a:ext cx="8305800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Structure, with Other Settings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1371600"/>
            <a:ext cx="2514600" cy="4038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1371600"/>
            <a:ext cx="1219200" cy="3505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6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04975"/>
            <a:ext cx="8305800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Make Brushed Colored Version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1371600"/>
            <a:ext cx="152400" cy="3581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8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04975"/>
            <a:ext cx="8305800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Start with PCA (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etermine Colors)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38400" y="1371600"/>
            <a:ext cx="228600" cy="2971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0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Create Color Matrix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04975"/>
            <a:ext cx="83058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04975"/>
            <a:ext cx="8305800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Black         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60107" y="1371600"/>
            <a:ext cx="2416493" cy="2209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44653" y="1371600"/>
            <a:ext cx="2057400" cy="297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02053" y="1371600"/>
            <a:ext cx="484347" cy="33528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4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1453"/>
            <a:ext cx="7886700" cy="5396547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Run Script Using Filename as a Command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05200" y="1371600"/>
            <a:ext cx="3581400" cy="495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6106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Aspect:     8 Cancer Types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Renal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Small Cell Lung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Nervous System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Leukemia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 Cancer</a:t>
            </a:r>
            <a:endParaRPr lang="en-US" altLang="ko-KR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(Skin)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9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9664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(focus on biology)</a:t>
            </a: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4563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029200"/>
            <a:ext cx="7924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0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Essential</a:t>
            </a: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Careful,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Only PC1-4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8608" r="15129" b="4251"/>
          <a:stretch/>
        </p:blipFill>
        <p:spPr bwMode="auto">
          <a:xfrm>
            <a:off x="2468880" y="1371600"/>
            <a:ext cx="66751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4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DWD &amp;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Ortho PCA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Finds Big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Separation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143000" y="2133600"/>
            <a:ext cx="1905000" cy="99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590800" y="1371600"/>
            <a:ext cx="3048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Toy 2-Class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Example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Actually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Both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Classes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=1000</m:t>
                      </m:r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  <a:blipFill rotWithShape="1">
                <a:blip r:embed="rId3"/>
                <a:stretch>
                  <a:fillRect l="-1724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Separation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 smtClean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(Will Study in Detail Later)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399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50-d Toy EG 3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</p:spTree>
    <p:extLst>
      <p:ext uri="{BB962C8B-B14F-4D97-AF65-F5344CB8AC3E}">
        <p14:creationId xmlns:p14="http://schemas.microsoft.com/office/powerpoint/2010/main" val="39120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 Again: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  <a:endParaRPr lang="en-US" altLang="ko-KR" sz="3600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5943600"/>
            <a:ext cx="35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III. Confirmatory Analysis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Context:    2 – sample means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		H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0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+1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=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-1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vs.    H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+1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≠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Tahoma"/>
                  </a:rPr>
                  <a:t>-1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(in High Dimensions)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A Large Literature.  Some Highlights: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Bai &amp; </a:t>
                </a:r>
                <a:r>
                  <a:rPr lang="en-US" dirty="0" err="1" smtClean="0">
                    <a:solidFill>
                      <a:srgbClr val="000000"/>
                    </a:solidFill>
                    <a:latin typeface="Tahoma"/>
                  </a:rPr>
                  <a:t>Sarandasa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(2006)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Chen &amp; Qin (2010)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Srivastava et al (2013)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dirty="0" err="1" smtClean="0">
                    <a:solidFill>
                      <a:srgbClr val="000000"/>
                    </a:solidFill>
                    <a:latin typeface="Tahoma"/>
                  </a:rPr>
                  <a:t>Cai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et al (2014)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  <a:blipFill rotWithShape="1">
                <a:blip r:embed="rId3"/>
                <a:stretch>
                  <a:fillRect l="-1841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7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 smtClean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(in High Dimensions)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Approach taken here: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	Wei et al (2013)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Focus on </a:t>
            </a:r>
            <a:r>
              <a:rPr lang="en-US" u="sng" dirty="0" smtClean="0">
                <a:solidFill>
                  <a:srgbClr val="000000"/>
                </a:solidFill>
                <a:latin typeface="Tahoma"/>
              </a:rPr>
              <a:t>Visualization via Projection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(Thus </a:t>
            </a:r>
            <a:r>
              <a:rPr lang="en-US" i="1" dirty="0" smtClean="0">
                <a:solidFill>
                  <a:srgbClr val="000000"/>
                </a:solidFill>
                <a:latin typeface="Tahoma"/>
              </a:rPr>
              <a:t>Test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Related to </a:t>
            </a:r>
            <a:r>
              <a:rPr lang="en-US" i="1" dirty="0" smtClean="0">
                <a:solidFill>
                  <a:srgbClr val="000000"/>
                </a:solidFill>
                <a:latin typeface="Tahoma"/>
              </a:rPr>
              <a:t>Exploration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baseline="-250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278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Parameter Estimation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5400" dirty="0">
                <a:solidFill>
                  <a:srgbClr val="00B050"/>
                </a:solidFill>
                <a:latin typeface="Tahoma"/>
              </a:rPr>
              <a:t>HDLSS</a:t>
            </a:r>
            <a:r>
              <a:rPr lang="en-US" sz="5400" dirty="0">
                <a:solidFill>
                  <a:srgbClr val="000000"/>
                </a:solidFill>
                <a:latin typeface="Tahoma"/>
              </a:rPr>
              <a:t> space is slippery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Parameter Estimation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 Approach: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Permutation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test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(A flavor of classical “non-</a:t>
            </a:r>
            <a:r>
              <a:rPr lang="en-US" dirty="0" err="1" smtClean="0">
                <a:solidFill>
                  <a:srgbClr val="000000"/>
                </a:solidFill>
                <a:latin typeface="Tahoma"/>
              </a:rPr>
              <a:t>parametrics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”)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  <a:defRPr/>
                </a:pPr>
                <a:r>
                  <a:rPr lang="en-US" kern="0" dirty="0" smtClean="0">
                    <a:latin typeface="Tahoma"/>
                  </a:rPr>
                  <a:t>Toy 2-Class Example</a:t>
                </a: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  <a:defRPr/>
                </a:pPr>
                <a:endParaRPr lang="en-US" kern="0" dirty="0" smtClean="0">
                  <a:latin typeface="Tahoma"/>
                </a:endParaRP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  <a:defRPr/>
                </a:pPr>
                <a:r>
                  <a:rPr lang="en-US" kern="0" dirty="0" smtClean="0">
                    <a:latin typeface="Tahoma"/>
                  </a:rPr>
                  <a:t>Separated DWD</a:t>
                </a: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  <a:defRPr/>
                </a:pPr>
                <a:r>
                  <a:rPr lang="en-US" kern="0" dirty="0" smtClean="0">
                    <a:latin typeface="Tahoma"/>
                  </a:rPr>
                  <a:t>Projections</a:t>
                </a: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  <a:defRPr/>
                </a:pPr>
                <a:endParaRPr lang="en-US" kern="0" dirty="0">
                  <a:latin typeface="Tahoma"/>
                </a:endParaRP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  <a:defRPr/>
                </a:pPr>
                <a:endParaRPr lang="en-US" kern="0" dirty="0" smtClean="0">
                  <a:latin typeface="Tahoma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  <a:defRPr/>
                </a:pPr>
                <a:r>
                  <a:rPr lang="en-US" kern="0" dirty="0" smtClean="0">
                    <a:latin typeface="Tahoma"/>
                  </a:rPr>
                  <a:t>(Again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 smtClean="0">
                            <a:latin typeface="Cambria Math"/>
                          </a:rPr>
                          <m:t>0,</m:t>
                        </m:r>
                        <m:r>
                          <a:rPr lang="en-US" i="1" kern="0" smtClean="0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kern="0" dirty="0" smtClean="0"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/>
                      </a:rPr>
                      <m:t>𝑑</m:t>
                    </m:r>
                    <m:r>
                      <a:rPr lang="en-US" i="1" kern="0" dirty="0" smtClean="0">
                        <a:latin typeface="Cambria Math"/>
                      </a:rPr>
                      <m:t>=1000</m:t>
                    </m:r>
                  </m:oMath>
                </a14:m>
                <a:r>
                  <a:rPr lang="en-US" kern="0" dirty="0" smtClean="0">
                    <a:latin typeface="Tahoma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15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Separated DWD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Projections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Measure </a:t>
            </a:r>
            <a:r>
              <a:rPr lang="en-US" u="sng" kern="0" dirty="0">
                <a:latin typeface="Tahoma" pitchFamily="34" charset="0"/>
              </a:rPr>
              <a:t>Separation of Classes</a:t>
            </a:r>
            <a:r>
              <a:rPr lang="en-US" kern="0" dirty="0">
                <a:latin typeface="Tahoma" pitchFamily="34" charset="0"/>
              </a:rPr>
              <a:t> Using: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Mean Difference = 6.209</a:t>
            </a: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 b="51186"/>
          <a:stretch/>
        </p:blipFill>
        <p:spPr bwMode="auto">
          <a:xfrm>
            <a:off x="3108960" y="1336908"/>
            <a:ext cx="6035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Separated DWD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Projections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Measure </a:t>
            </a:r>
            <a:r>
              <a:rPr lang="en-US" u="sng" kern="0" dirty="0">
                <a:latin typeface="Tahoma" pitchFamily="34" charset="0"/>
              </a:rPr>
              <a:t>Separation of Classes</a:t>
            </a:r>
            <a:r>
              <a:rPr lang="en-US" kern="0" dirty="0">
                <a:latin typeface="Tahoma" pitchFamily="34" charset="0"/>
              </a:rPr>
              <a:t> Using: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 smtClean="0">
                <a:solidFill>
                  <a:srgbClr val="00B050"/>
                </a:solidFill>
                <a:latin typeface="Tahoma" pitchFamily="34" charset="0"/>
              </a:rPr>
              <a:t>Mean Difference = 6.209</a:t>
            </a:r>
            <a:endParaRPr lang="en-US" kern="0" dirty="0">
              <a:solidFill>
                <a:srgbClr val="00B050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                                Record as Vertical Line</a:t>
            </a: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391400" y="3276600"/>
            <a:ext cx="685800" cy="21336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246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Separated DWD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Projections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Measure </a:t>
            </a:r>
            <a:r>
              <a:rPr lang="en-US" u="sng" kern="0" dirty="0">
                <a:latin typeface="Tahoma" pitchFamily="34" charset="0"/>
              </a:rPr>
              <a:t>Separation of Classes</a:t>
            </a:r>
            <a:r>
              <a:rPr lang="en-US" kern="0" dirty="0">
                <a:latin typeface="Tahoma" pitchFamily="34" charset="0"/>
              </a:rPr>
              <a:t> Using: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Mean Difference = </a:t>
            </a:r>
            <a:r>
              <a:rPr lang="en-US" kern="0" dirty="0" smtClean="0">
                <a:solidFill>
                  <a:srgbClr val="00B050"/>
                </a:solidFill>
                <a:latin typeface="Tahoma" pitchFamily="34" charset="0"/>
              </a:rPr>
              <a:t>6.209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sz="2400" kern="0" dirty="0">
              <a:solidFill>
                <a:srgbClr val="00B050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4400" kern="0" dirty="0">
                <a:latin typeface="Tahoma" pitchFamily="34" charset="0"/>
              </a:rPr>
              <a:t>Statistically Significant???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50-d Toy EG 3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316"/>
          <a:stretch>
            <a:fillRect/>
          </a:stretch>
        </p:blipFill>
        <p:spPr>
          <a:xfrm>
            <a:off x="304800" y="1447800"/>
            <a:ext cx="11080750" cy="8128000"/>
          </a:xfrm>
          <a:noFill/>
        </p:spPr>
      </p:pic>
    </p:spTree>
    <p:extLst>
      <p:ext uri="{BB962C8B-B14F-4D97-AF65-F5344CB8AC3E}">
        <p14:creationId xmlns:p14="http://schemas.microsoft.com/office/powerpoint/2010/main" val="4138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Permuted 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Class Labels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962400" y="2819400"/>
            <a:ext cx="762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95900" y="2819400"/>
            <a:ext cx="1905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962400" y="2819400"/>
            <a:ext cx="13716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191000" y="2819400"/>
            <a:ext cx="11049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51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Permuted 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Class Labels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 err="1">
                <a:latin typeface="Tahoma" pitchFamily="34" charset="0"/>
              </a:rPr>
              <a:t>Recompute</a:t>
            </a:r>
            <a:r>
              <a:rPr lang="en-US" kern="0" dirty="0">
                <a:latin typeface="Tahoma" pitchFamily="34" charset="0"/>
              </a:rPr>
              <a:t> DWD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&amp; Projections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819400" y="5486400"/>
            <a:ext cx="19812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931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Measure Class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Separation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Using Mean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 Difference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    = 6.26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Measure Class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Separation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Using Mean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 Difference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    = 6.26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Record as Dot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895600" y="2743200"/>
            <a:ext cx="4572000" cy="3352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470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Generate 2</a:t>
            </a:r>
            <a:r>
              <a:rPr lang="en-US" kern="0" baseline="30000" dirty="0">
                <a:latin typeface="Tahoma" pitchFamily="34" charset="0"/>
              </a:rPr>
              <a:t>nd</a:t>
            </a: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Permutation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038600" y="2667000"/>
            <a:ext cx="32004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038600" y="2667000"/>
            <a:ext cx="4191000" cy="2438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34000" y="2841000"/>
            <a:ext cx="3124200" cy="2264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334000" y="2841000"/>
            <a:ext cx="2057400" cy="234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638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Measure Class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Separation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Using Mean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 Difference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    = 6.15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49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Record as 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Second Dot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38400" y="2743200"/>
            <a:ext cx="4724400" cy="2133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13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52600" y="1999191"/>
            <a:ext cx="5778000" cy="2801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Repeat </a:t>
            </a:r>
            <a:r>
              <a:rPr lang="en-US" sz="3200" dirty="0" smtClean="0">
                <a:solidFill>
                  <a:srgbClr val="000000"/>
                </a:solidFill>
              </a:rPr>
              <a:t>This </a:t>
            </a:r>
            <a:r>
              <a:rPr lang="en-US" sz="3200" dirty="0">
                <a:solidFill>
                  <a:srgbClr val="000000"/>
                </a:solidFill>
              </a:rPr>
              <a:t>1,000 </a:t>
            </a:r>
            <a:r>
              <a:rPr lang="en-US" sz="3200" dirty="0" smtClean="0">
                <a:solidFill>
                  <a:srgbClr val="000000"/>
                </a:solidFill>
              </a:rPr>
              <a:t>Times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To </a:t>
            </a:r>
            <a:r>
              <a:rPr lang="en-US" sz="3200" dirty="0" smtClean="0">
                <a:solidFill>
                  <a:srgbClr val="000000"/>
                </a:solidFill>
              </a:rPr>
              <a:t>Generate Null Distribution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Generate Null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 smtClean="0">
                <a:latin typeface="Tahoma" pitchFamily="34" charset="0"/>
              </a:rPr>
              <a:t>Distribution</a:t>
            </a:r>
            <a:endParaRPr lang="en-US" sz="2400" kern="0" dirty="0" smtClean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514601" y="2743200"/>
            <a:ext cx="4495799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657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Generate Null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Distribution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Compare With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Original Value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sz="2400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95600" y="2133600"/>
            <a:ext cx="4343400" cy="2209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270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More Complicated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3200" dirty="0" smtClean="0">
                <a:solidFill>
                  <a:srgbClr val="000000"/>
                </a:solidFill>
              </a:rPr>
              <a:t>50-d </a:t>
            </a:r>
            <a:r>
              <a:rPr lang="en-US" sz="3200" dirty="0">
                <a:solidFill>
                  <a:srgbClr val="000000"/>
                </a:solidFill>
              </a:rPr>
              <a:t>curves </a:t>
            </a:r>
          </a:p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3200" dirty="0" err="1">
                <a:solidFill>
                  <a:srgbClr val="000000"/>
                </a:solidFill>
              </a:rPr>
              <a:t>Pop’n</a:t>
            </a:r>
            <a:r>
              <a:rPr lang="en-US" sz="3200" dirty="0">
                <a:solidFill>
                  <a:srgbClr val="000000"/>
                </a:solidFill>
              </a:rPr>
              <a:t> structure hard to see in 1-d</a:t>
            </a:r>
          </a:p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 2-d projections make structure </a:t>
            </a:r>
            <a:r>
              <a:rPr lang="en-US" sz="3200" dirty="0" smtClean="0">
                <a:solidFill>
                  <a:srgbClr val="000000"/>
                </a:solidFill>
              </a:rPr>
              <a:t>clear</a:t>
            </a:r>
          </a:p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Joint </a:t>
            </a:r>
            <a:r>
              <a:rPr lang="en-US" sz="3200" dirty="0" err="1" smtClean="0">
                <a:solidFill>
                  <a:srgbClr val="000000"/>
                </a:solidFill>
              </a:rPr>
              <a:t>Dist’ns</a:t>
            </a:r>
            <a:r>
              <a:rPr lang="en-US" sz="3200" dirty="0" smtClean="0">
                <a:solidFill>
                  <a:srgbClr val="000000"/>
                </a:solidFill>
              </a:rPr>
              <a:t> More than </a:t>
            </a:r>
            <a:r>
              <a:rPr lang="en-US" sz="3200" dirty="0" err="1" smtClean="0">
                <a:solidFill>
                  <a:srgbClr val="000000"/>
                </a:solidFill>
              </a:rPr>
              <a:t>Marginals</a:t>
            </a:r>
            <a:endParaRPr lang="en-US" sz="3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30000"/>
              </a:lnSpc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PCA:  reveals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1506352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Generate Null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Distribution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Compare With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Original Value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7030A0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 smtClean="0">
                <a:solidFill>
                  <a:srgbClr val="7030A0"/>
                </a:solidFill>
                <a:latin typeface="Tahoma" pitchFamily="34" charset="0"/>
              </a:rPr>
              <a:t>Take Proportion 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 smtClean="0">
                <a:solidFill>
                  <a:srgbClr val="7030A0"/>
                </a:solidFill>
                <a:latin typeface="Tahoma" pitchFamily="34" charset="0"/>
              </a:rPr>
              <a:t>Larger as P-Value</a:t>
            </a:r>
            <a:endParaRPr lang="en-US" kern="0" dirty="0" smtClean="0">
              <a:solidFill>
                <a:srgbClr val="7030A0"/>
              </a:solidFill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86700" y="2324101"/>
            <a:ext cx="533400" cy="15240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Generate Null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Distribution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</a:rPr>
              <a:t>Compare With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Original Value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sz="2400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5400" u="sng" kern="0" dirty="0">
                <a:latin typeface="Tahoma" pitchFamily="34" charset="0"/>
              </a:rPr>
              <a:t>Not</a:t>
            </a:r>
            <a:r>
              <a:rPr lang="en-US" sz="5400" kern="0" dirty="0">
                <a:latin typeface="Tahoma" pitchFamily="34" charset="0"/>
              </a:rPr>
              <a:t> Significant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kern="0" dirty="0" smtClean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106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latin typeface="Tahoma" pitchFamily="34" charset="0"/>
                  </a:rPr>
                  <a:t>Another 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+0.05∗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−0.05∗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latin typeface="Tahoma" pitchFamily="34" charset="0"/>
                  </a:rPr>
                  <a:t>PCA View</a:t>
                </a: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  <a:defRPr/>
                </a:pPr>
                <a:endParaRPr lang="en-US" kern="0" dirty="0" smtClean="0">
                  <a:latin typeface="Tahoma"/>
                </a:endParaRP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  <a:defRPr/>
                </a:pPr>
                <a:endParaRPr lang="en-US" kern="0" dirty="0" smtClean="0">
                  <a:latin typeface="Tahoma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200400" y="909935"/>
            <a:ext cx="4305300" cy="2214265"/>
            <a:chOff x="3200400" y="909935"/>
            <a:chExt cx="4305300" cy="2214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838700" y="909935"/>
                  <a:ext cx="2667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𝐽</m:t>
                      </m:r>
                    </m:oMath>
                  </a14:m>
                  <a:r>
                    <a:rPr lang="en-US" sz="2400" dirty="0" smtClean="0">
                      <a:solidFill>
                        <a:srgbClr val="000000"/>
                      </a:solidFill>
                    </a:rPr>
                    <a:t> = vector of 1s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700" y="909935"/>
                  <a:ext cx="26670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60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>
              <a:off x="3200400" y="1140768"/>
              <a:ext cx="1638300" cy="15262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1"/>
            </p:cNvCxnSpPr>
            <p:nvPr/>
          </p:nvCxnSpPr>
          <p:spPr>
            <a:xfrm flipH="1">
              <a:off x="3200400" y="1140768"/>
              <a:ext cx="1638300" cy="19834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 smtClean="0">
                    <a:latin typeface="Tahoma" pitchFamily="34" charset="0"/>
                  </a:rPr>
                  <a:t>Another 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+0.05∗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−0.05∗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latin typeface="Tahoma" pitchFamily="34" charset="0"/>
                  </a:rPr>
                  <a:t>DWD View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latin typeface="Tahoma" pitchFamily="34" charset="0"/>
                  </a:rPr>
                  <a:t>(</a:t>
                </a:r>
                <a:r>
                  <a:rPr lang="en-US" kern="0" dirty="0" smtClean="0">
                    <a:latin typeface="Tahoma" pitchFamily="34" charset="0"/>
                  </a:rPr>
                  <a:t>Similar  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latin typeface="Tahoma" pitchFamily="34" charset="0"/>
                  </a:rPr>
                  <a:t> </a:t>
                </a:r>
                <a:r>
                  <a:rPr lang="en-US" kern="0" dirty="0" smtClean="0">
                    <a:latin typeface="Tahoma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 smtClean="0">
                            <a:latin typeface="Cambria Math"/>
                          </a:rPr>
                          <m:t>0,</m:t>
                        </m:r>
                        <m:r>
                          <a:rPr lang="en-US" i="1" kern="0" smtClean="0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kern="0" dirty="0" smtClean="0">
                    <a:latin typeface="Tahoma" pitchFamily="34" charset="0"/>
                  </a:rPr>
                  <a:t>?)</a:t>
                </a: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2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latin typeface="Tahoma" pitchFamily="34" charset="0"/>
                  </a:rPr>
                  <a:t>Another 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+0.05∗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−0.05∗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 err="1">
                    <a:latin typeface="Tahoma" pitchFamily="34" charset="0"/>
                  </a:rPr>
                  <a:t>DiProPerm</a:t>
                </a:r>
                <a:r>
                  <a:rPr lang="en-US" kern="0" dirty="0">
                    <a:latin typeface="Tahoma" pitchFamily="34" charset="0"/>
                  </a:rPr>
                  <a:t> Now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latin typeface="Tahoma" pitchFamily="34" charset="0"/>
                  </a:rPr>
                  <a:t>Quite Significant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 smtClean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  <a:defRPr/>
                </a:pPr>
                <a:endParaRPr lang="en-US" kern="0" dirty="0" smtClean="0">
                  <a:latin typeface="Tahoma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V="1">
            <a:off x="1524000" y="2743200"/>
            <a:ext cx="70104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478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 smtClean="0">
                    <a:latin typeface="Tahoma" pitchFamily="34" charset="0"/>
                  </a:rPr>
                  <a:t>Stronger </a:t>
                </a:r>
                <a:r>
                  <a:rPr lang="en-US" kern="0" dirty="0">
                    <a:latin typeface="Tahoma" pitchFamily="34" charset="0"/>
                  </a:rPr>
                  <a:t>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 smtClean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</m:t>
                        </m:r>
                        <m: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</m:t>
                        </m:r>
                        <m:r>
                          <a:rPr lang="en-US" i="1" kern="0" smtClean="0">
                            <a:solidFill>
                              <a:srgbClr val="0000C8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latin typeface="Tahoma" pitchFamily="34" charset="0"/>
                  </a:rPr>
                  <a:t>Even PCA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latin typeface="Tahoma" pitchFamily="34" charset="0"/>
                  </a:rPr>
                  <a:t>Shows Class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latin typeface="Tahoma" pitchFamily="34" charset="0"/>
                  </a:rPr>
                  <a:t>Difference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 smtClean="0">
                    <a:latin typeface="Tahoma" pitchFamily="34" charset="0"/>
                  </a:rPr>
                  <a:t>Stronger </a:t>
                </a:r>
                <a:r>
                  <a:rPr lang="en-US" kern="0" dirty="0">
                    <a:latin typeface="Tahoma" pitchFamily="34" charset="0"/>
                  </a:rPr>
                  <a:t>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 smtClean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</m:t>
                        </m:r>
                        <m: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</m:t>
                        </m:r>
                        <m:r>
                          <a:rPr lang="en-US" i="1" kern="0" smtClean="0">
                            <a:solidFill>
                              <a:srgbClr val="0000C8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 smtClean="0">
                  <a:solidFill>
                    <a:srgbClr val="0000C8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 smtClean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 err="1">
                    <a:latin typeface="Tahoma" pitchFamily="34" charset="0"/>
                  </a:rPr>
                  <a:t>DiProPerm</a:t>
                </a:r>
                <a:r>
                  <a:rPr lang="en-US" kern="0" dirty="0">
                    <a:latin typeface="Tahoma" pitchFamily="34" charset="0"/>
                  </a:rPr>
                  <a:t> Very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 smtClean="0">
                    <a:latin typeface="Tahoma" pitchFamily="34" charset="0"/>
                  </a:rPr>
                  <a:t>Significant</a:t>
                </a:r>
                <a:endParaRPr lang="en-US" kern="0" dirty="0" smtClean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8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 smtClean="0">
                    <a:latin typeface="Tahoma" pitchFamily="34" charset="0"/>
                  </a:rPr>
                  <a:t>Stronger </a:t>
                </a:r>
                <a:r>
                  <a:rPr lang="en-US" kern="0" dirty="0">
                    <a:latin typeface="Tahoma" pitchFamily="34" charset="0"/>
                  </a:rPr>
                  <a:t>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 smtClean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</m:t>
                        </m:r>
                        <m: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</m:t>
                        </m:r>
                        <m:r>
                          <a:rPr lang="en-US" i="1" kern="0" smtClean="0">
                            <a:solidFill>
                              <a:srgbClr val="0000C8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 smtClean="0">
                  <a:solidFill>
                    <a:srgbClr val="0000C8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 smtClean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 err="1">
                    <a:latin typeface="Tahoma" pitchFamily="34" charset="0"/>
                  </a:rPr>
                  <a:t>DiProPerm</a:t>
                </a:r>
                <a:r>
                  <a:rPr lang="en-US" kern="0" dirty="0">
                    <a:latin typeface="Tahoma" pitchFamily="34" charset="0"/>
                  </a:rPr>
                  <a:t> Very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latin typeface="Tahoma" pitchFamily="34" charset="0"/>
                  </a:rPr>
                  <a:t>Significant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kern="0" dirty="0">
                    <a:latin typeface="Tahoma" pitchFamily="34" charset="0"/>
                  </a:rPr>
                  <a:t>Z-Score Allows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US" i="1" kern="0" dirty="0">
                    <a:latin typeface="Tahoma" pitchFamily="34" charset="0"/>
                  </a:rPr>
                  <a:t>Comparison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 smtClean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  <a:defRPr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6934200" y="2286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10400" y="2514600"/>
            <a:ext cx="1280287" cy="841177"/>
            <a:chOff x="7010400" y="2514600"/>
            <a:chExt cx="1280287" cy="841177"/>
          </a:xfrm>
        </p:grpSpPr>
        <p:sp>
          <p:nvSpPr>
            <p:cNvPr id="12" name="TextBox 11"/>
            <p:cNvSpPr txBox="1"/>
            <p:nvPr/>
          </p:nvSpPr>
          <p:spPr>
            <a:xfrm>
              <a:off x="7010400" y="3048000"/>
              <a:ext cx="1280287" cy="3077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rgbClr val="5B5249"/>
                  </a:solidFill>
                  <a:latin typeface="Tahoma" pitchFamily="34" charset="0"/>
                </a:rPr>
                <a:t>&gt;&gt; 5.4 above</a:t>
              </a:r>
              <a:endParaRPr lang="en-US" sz="1400" dirty="0">
                <a:solidFill>
                  <a:srgbClr val="5B5249"/>
                </a:solidFill>
                <a:latin typeface="Tahoma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V="1">
              <a:off x="7010400" y="2514600"/>
              <a:ext cx="609600" cy="68728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341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Real Data Example:    Autism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Caudate Shape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(sub-cortical brain structure)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Shape summarized by 3-d locations of 1032 corresponding points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Autistic vs. Typically Developing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sz="1600" dirty="0">
                <a:solidFill>
                  <a:srgbClr val="000000"/>
                </a:solidFill>
                <a:latin typeface="Tahoma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Thanks </a:t>
            </a:r>
            <a:r>
              <a:rPr lang="en-US" sz="1600" dirty="0">
                <a:solidFill>
                  <a:srgbClr val="000000"/>
                </a:solidFill>
                <a:latin typeface="Tahoma"/>
              </a:rPr>
              <a:t>to Josh 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Cates)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Finds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Significant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Despite Weak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Visual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Impression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12820" b="6052"/>
          <a:stretch>
            <a:fillRect/>
          </a:stretch>
        </p:blipFill>
        <p:spPr bwMode="auto">
          <a:xfrm>
            <a:off x="3255963" y="2209800"/>
            <a:ext cx="5888037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7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st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I. Object Representation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Also Compare:   Developmentally Delayed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u="sng" dirty="0">
                <a:solidFill>
                  <a:srgbClr val="000000"/>
                </a:solidFill>
                <a:latin typeface="Tahoma"/>
              </a:rPr>
              <a:t>No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Significant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But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Stronger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Visual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Impression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12820" b="6052"/>
          <a:stretch>
            <a:fillRect/>
          </a:stretch>
        </p:blipFill>
        <p:spPr bwMode="auto">
          <a:xfrm>
            <a:off x="3255963" y="2209800"/>
            <a:ext cx="5888037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6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Visually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ip12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7999" r="2358" b="10669"/>
          <a:stretch/>
        </p:blipFill>
        <p:spPr>
          <a:xfrm>
            <a:off x="2455174" y="990600"/>
            <a:ext cx="6688826" cy="3729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4876800" y="3886200"/>
            <a:ext cx="10668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337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1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29334" r="2362" b="13334"/>
          <a:stretch/>
        </p:blipFill>
        <p:spPr>
          <a:xfrm>
            <a:off x="1981200" y="838200"/>
            <a:ext cx="7150845" cy="3378895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Statistical Significance!</a:t>
            </a:r>
          </a:p>
          <a:p>
            <a:pPr lvl="0" algn="ctr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(Reason:  Differing Sample Sizes)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556622" y="3657600"/>
            <a:ext cx="1377578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233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94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Prob. </a:t>
            </a:r>
            <a:r>
              <a:rPr lang="en-US" dirty="0" err="1" smtClean="0"/>
              <a:t>Dist’ns</a:t>
            </a:r>
            <a:r>
              <a:rPr lang="en-US" dirty="0" smtClean="0"/>
              <a:t> as 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to Represent?</a:t>
            </a:r>
          </a:p>
          <a:p>
            <a:pPr marL="0" indent="0">
              <a:buNone/>
            </a:pPr>
            <a:r>
              <a:rPr lang="en-US" dirty="0" smtClean="0"/>
              <a:t>Several Common Choices: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63" t="77273" r="22550" b="-1"/>
          <a:stretch/>
        </p:blipFill>
        <p:spPr>
          <a:xfrm>
            <a:off x="0" y="3047893"/>
            <a:ext cx="9144000" cy="3810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2614828"/>
                <a:ext cx="2673745" cy="890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614828"/>
                <a:ext cx="2673745" cy="890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5111" y="2814935"/>
                <a:ext cx="22554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111" y="2814935"/>
                <a:ext cx="2255489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92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Prob. </a:t>
            </a:r>
            <a:r>
              <a:rPr lang="en-US" dirty="0" err="1" smtClean="0"/>
              <a:t>Dist’ns</a:t>
            </a:r>
            <a:r>
              <a:rPr lang="en-US" dirty="0" smtClean="0"/>
              <a:t> as 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to Represent?</a:t>
            </a:r>
          </a:p>
          <a:p>
            <a:pPr marL="0" indent="0">
              <a:buNone/>
            </a:pPr>
            <a:r>
              <a:rPr lang="en-US" dirty="0" smtClean="0"/>
              <a:t>Several Common Choices: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Density:  </a:t>
            </a:r>
          </a:p>
          <a:p>
            <a:pPr marL="0" indent="0" algn="ctr">
              <a:buNone/>
            </a:pPr>
            <a:r>
              <a:rPr lang="en-US" dirty="0" smtClean="0"/>
              <a:t>Good Intuition of Prob. Mass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Cumulative:  </a:t>
            </a:r>
          </a:p>
          <a:p>
            <a:pPr marL="0" indent="0" algn="ctr">
              <a:buNone/>
            </a:pPr>
            <a:r>
              <a:rPr lang="en-US" dirty="0" smtClean="0"/>
              <a:t>Can Read Off Probs.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Quantile:  </a:t>
            </a:r>
          </a:p>
          <a:p>
            <a:pPr marL="0" indent="0" algn="ctr">
              <a:buNone/>
            </a:pPr>
            <a:r>
              <a:rPr lang="en-US" dirty="0" smtClean="0"/>
              <a:t>Best </a:t>
            </a:r>
            <a:r>
              <a:rPr lang="en-US" u="sng" dirty="0" smtClean="0"/>
              <a:t>Modes of Variation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57372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Prob. </a:t>
            </a:r>
            <a:r>
              <a:rPr lang="en-US" dirty="0" err="1" smtClean="0"/>
              <a:t>Dist’ns</a:t>
            </a:r>
            <a:r>
              <a:rPr lang="en-US" dirty="0" smtClean="0"/>
              <a:t> as Data Objects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Toy Example, Density Representation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 smtClean="0"/>
                  <a:t> Gaussian Densities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Va</a:t>
                </a:r>
                <a:r>
                  <a:rPr lang="en-US" dirty="0" smtClean="0">
                    <a:solidFill>
                      <a:srgbClr val="00003C"/>
                    </a:solidFill>
                  </a:rPr>
                  <a:t>ry</a:t>
                </a:r>
                <a:r>
                  <a:rPr lang="en-US" dirty="0" smtClean="0">
                    <a:solidFill>
                      <a:srgbClr val="000078"/>
                    </a:solidFill>
                  </a:rPr>
                  <a:t>ing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B4"/>
                    </a:solidFill>
                  </a:rPr>
                  <a:t>Me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Var</a:t>
                </a:r>
                <a:r>
                  <a:rPr lang="en-US" dirty="0" smtClean="0">
                    <a:solidFill>
                      <a:srgbClr val="640000"/>
                    </a:solidFill>
                  </a:rPr>
                  <a:t>ying</a:t>
                </a:r>
                <a:r>
                  <a:rPr lang="en-US" dirty="0" smtClean="0"/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s.d.s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Interesting</a:t>
                </a:r>
              </a:p>
              <a:p>
                <a:pPr marL="0" indent="0">
                  <a:buNone/>
                </a:pPr>
                <a:r>
                  <a:rPr lang="en-US" dirty="0" smtClean="0"/>
                  <a:t>Modes of</a:t>
                </a:r>
              </a:p>
              <a:p>
                <a:pPr marL="0" indent="0">
                  <a:buNone/>
                </a:pPr>
                <a:r>
                  <a:rPr lang="en-US" dirty="0" smtClean="0"/>
                  <a:t>Variation???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  <a:blipFill>
                <a:blip r:embed="rId2"/>
                <a:stretch>
                  <a:fillRect l="-1852" t="-1752" b="-7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136" t="39175" r="59313" b="40732"/>
          <a:stretch/>
        </p:blipFill>
        <p:spPr>
          <a:xfrm>
            <a:off x="3736258" y="2667000"/>
            <a:ext cx="540774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4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Prob. </a:t>
            </a:r>
            <a:r>
              <a:rPr lang="en-US" dirty="0" err="1" smtClean="0"/>
              <a:t>Dist’ns</a:t>
            </a:r>
            <a:r>
              <a:rPr lang="en-US" dirty="0" smtClean="0"/>
              <a:t> as 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 Example, Density Representation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Try</a:t>
            </a:r>
          </a:p>
          <a:p>
            <a:pPr marL="0" indent="0">
              <a:buNone/>
            </a:pPr>
            <a:r>
              <a:rPr lang="en-US" sz="2800" dirty="0" smtClean="0"/>
              <a:t>Standard</a:t>
            </a:r>
          </a:p>
          <a:p>
            <a:pPr marL="0" indent="0">
              <a:buNone/>
            </a:pPr>
            <a:r>
              <a:rPr lang="en-US" sz="2800" dirty="0" smtClean="0"/>
              <a:t>PCA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3" t="37879" r="21569" b="3788"/>
          <a:stretch/>
        </p:blipFill>
        <p:spPr>
          <a:xfrm>
            <a:off x="2464130" y="0"/>
            <a:ext cx="667987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" y="3657600"/>
            <a:ext cx="3505200" cy="1736280"/>
            <a:chOff x="152400" y="3962400"/>
            <a:chExt cx="3505200" cy="1736280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3962400"/>
              <a:ext cx="18646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Unintuitive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Modes of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Variation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057400" y="4091335"/>
              <a:ext cx="1371600" cy="5892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057400" y="4654898"/>
              <a:ext cx="1600200" cy="10437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1706563"/>
            <a:ext cx="6248400" cy="4860032"/>
            <a:chOff x="152400" y="487363"/>
            <a:chExt cx="6248400" cy="4860032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3962400"/>
              <a:ext cx="234391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Which Don’t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Explain Much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Variation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496311" y="487363"/>
              <a:ext cx="3904489" cy="417926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162800" y="91440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Energy Spread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Widely Across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Spectrum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82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Prob. </a:t>
            </a:r>
            <a:r>
              <a:rPr lang="en-US" dirty="0" err="1" smtClean="0"/>
              <a:t>Dist’ns</a:t>
            </a:r>
            <a:r>
              <a:rPr lang="en-US" dirty="0" smtClean="0"/>
              <a:t> as 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Toy Example, </a:t>
            </a:r>
            <a:r>
              <a:rPr lang="en-US" dirty="0" smtClean="0"/>
              <a:t>Quantile </a:t>
            </a:r>
            <a:r>
              <a:rPr lang="en-US" dirty="0"/>
              <a:t>Representation</a:t>
            </a:r>
          </a:p>
          <a:p>
            <a:pPr marL="0" lv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Try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Standard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PCA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83" t="39394" r="22549" b="4546"/>
          <a:stretch/>
        </p:blipFill>
        <p:spPr>
          <a:xfrm>
            <a:off x="2362200" y="-16701"/>
            <a:ext cx="6781800" cy="68747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3276600"/>
            <a:ext cx="3733800" cy="1335107"/>
            <a:chOff x="152400" y="3581400"/>
            <a:chExt cx="3733800" cy="1335107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3962400"/>
              <a:ext cx="20115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1</a:t>
              </a:r>
              <a:r>
                <a:rPr lang="en-US" sz="2800" baseline="30000" dirty="0" smtClean="0">
                  <a:solidFill>
                    <a:srgbClr val="000000"/>
                  </a:solidFill>
                </a:rPr>
                <a:t>st</a:t>
              </a:r>
              <a:r>
                <a:rPr lang="en-US" sz="2800" dirty="0" smtClean="0">
                  <a:solidFill>
                    <a:srgbClr val="000000"/>
                  </a:solidFill>
                </a:rPr>
                <a:t> Mode Is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Mean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Var’n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163976" y="3581400"/>
              <a:ext cx="1722224" cy="8580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4989493"/>
            <a:ext cx="3200400" cy="954107"/>
            <a:chOff x="152400" y="3962400"/>
            <a:chExt cx="3200400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3962400"/>
              <a:ext cx="21291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2</a:t>
              </a:r>
              <a:r>
                <a:rPr lang="en-US" sz="2800" baseline="30000" dirty="0" smtClean="0">
                  <a:solidFill>
                    <a:srgbClr val="000000"/>
                  </a:solidFill>
                </a:rPr>
                <a:t>nd</a:t>
              </a:r>
              <a:r>
                <a:rPr lang="en-US" sz="2800" dirty="0" smtClean="0">
                  <a:solidFill>
                    <a:srgbClr val="000000"/>
                  </a:solidFill>
                </a:rPr>
                <a:t>  Mode Is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S.D.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Var’n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>
              <a:off x="2281509" y="4439454"/>
              <a:ext cx="1071291" cy="202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486400" y="914400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Energy Entirely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Expressed In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Just 2 Modes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50746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Both Much More Interpretable!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51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Prob. </a:t>
            </a:r>
            <a:r>
              <a:rPr lang="en-US" dirty="0" err="1" smtClean="0"/>
              <a:t>Dist’ns</a:t>
            </a:r>
            <a:r>
              <a:rPr lang="en-US" dirty="0" smtClean="0"/>
              <a:t> as 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More Discussion of the Usefulness of Quantile Representations of </a:t>
            </a:r>
            <a:r>
              <a:rPr lang="en-US" dirty="0" err="1" smtClean="0"/>
              <a:t>Dist’ns</a:t>
            </a:r>
            <a:r>
              <a:rPr lang="en-US" dirty="0" smtClean="0"/>
              <a:t>, see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Parzen</a:t>
            </a:r>
            <a:r>
              <a:rPr lang="en-US" dirty="0" smtClean="0"/>
              <a:t> (2004)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64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II. Exploratory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Analysis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8906" y="990600"/>
            <a:ext cx="615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9FF99"/>
                </a:solidFill>
              </a:rPr>
              <a:t>Visualization in </a:t>
            </a:r>
            <a:r>
              <a:rPr lang="en-US" dirty="0" smtClean="0">
                <a:solidFill>
                  <a:srgbClr val="99FF99"/>
                </a:solidFill>
              </a:rPr>
              <a:t>Feature Space, Next Look in Object Space</a:t>
            </a:r>
            <a:endParaRPr lang="en-US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Prob. </a:t>
            </a:r>
            <a:r>
              <a:rPr lang="en-US" dirty="0" err="1" smtClean="0"/>
              <a:t>Dist’ns</a:t>
            </a:r>
            <a:r>
              <a:rPr lang="en-US" dirty="0" smtClean="0"/>
              <a:t> as 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How to Represent?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Alternative Choices: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  Aitchison  (1982)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Menagfolio</a:t>
            </a:r>
            <a:r>
              <a:rPr lang="en-US" dirty="0" smtClean="0"/>
              <a:t> et al. (2018)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Hron</a:t>
            </a:r>
            <a:r>
              <a:rPr lang="en-US" dirty="0" smtClean="0"/>
              <a:t> et al.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57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dirty="0" smtClean="0"/>
              <a:t>Nomenclature Clash?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dirty="0" smtClean="0"/>
              <a:t>Computer Science View: 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3600" dirty="0" smtClean="0"/>
              <a:t>Object Oriented Programming: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Programming that supports encapsulation, inheritance, and polymorphism </a:t>
            </a:r>
            <a:endParaRPr lang="en-US" sz="3600" dirty="0" smtClean="0"/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sz="2400" dirty="0" smtClean="0"/>
              <a:t>(from Google: </a:t>
            </a:r>
            <a:r>
              <a:rPr lang="en-US" sz="2400" i="1" dirty="0" smtClean="0"/>
              <a:t>define object oriented programming</a:t>
            </a:r>
            <a:r>
              <a:rPr lang="en-US" sz="2400" dirty="0" smtClean="0"/>
              <a:t>,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my favorite:  </a:t>
            </a:r>
            <a:r>
              <a:rPr lang="en-US" sz="2400" dirty="0" smtClean="0">
                <a:hlinkClick r:id="rId3"/>
              </a:rPr>
              <a:t>www.innovatia.com/software/papers/com.htm</a:t>
            </a:r>
            <a:r>
              <a:rPr lang="en-US" sz="2400" dirty="0" smtClean="0"/>
              <a:t>)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1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Some statistical history: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/>
              <a:t>John Chambers Idea (1960s - ):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2400" dirty="0" smtClean="0"/>
              <a:t>Object Oriented approach to statistical analysis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/>
              <a:t>Developed as software package  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 smtClean="0"/>
              <a:t>Basis of S-plus (</a:t>
            </a:r>
            <a:r>
              <a:rPr lang="en-US" sz="2000" dirty="0" err="1" smtClean="0"/>
              <a:t>commerical</a:t>
            </a:r>
            <a:r>
              <a:rPr lang="en-US" sz="2000" dirty="0" smtClean="0"/>
              <a:t> product)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 smtClean="0"/>
              <a:t>And of R  (free-ware, current favorite of Chambers)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/>
              <a:t>Reference for more on this:</a:t>
            </a:r>
          </a:p>
          <a:p>
            <a:pPr algn="ctr">
              <a:buFontTx/>
              <a:buNone/>
            </a:pPr>
            <a:r>
              <a:rPr lang="en-US" sz="2400" dirty="0" err="1" smtClean="0"/>
              <a:t>Venables</a:t>
            </a:r>
            <a:r>
              <a:rPr lang="en-US" sz="2400" dirty="0"/>
              <a:t> </a:t>
            </a:r>
            <a:r>
              <a:rPr lang="en-US" sz="2400" dirty="0" smtClean="0"/>
              <a:t>&amp;  Ripley (2013)</a:t>
            </a:r>
          </a:p>
        </p:txBody>
      </p:sp>
    </p:spTree>
    <p:extLst>
      <p:ext uri="{BB962C8B-B14F-4D97-AF65-F5344CB8AC3E}">
        <p14:creationId xmlns:p14="http://schemas.microsoft.com/office/powerpoint/2010/main" val="1251417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3600" dirty="0" smtClean="0"/>
              <a:t>Another take:   J. O. Ramsay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sz="2400" dirty="0" smtClean="0">
                <a:hlinkClick r:id="rId3"/>
              </a:rPr>
              <a:t>http://www.psych.mcgill.ca/faculty/ramsay/ramsay.html</a:t>
            </a:r>
            <a:endParaRPr lang="en-US" sz="2400" dirty="0" smtClean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“Functional Data Objects”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(closer to C. S. meaning)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Personal Objection: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“Functional” in mathematics is: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 that operates on functions”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8572" r="25714" b="27143"/>
          <a:stretch/>
        </p:blipFill>
        <p:spPr bwMode="auto">
          <a:xfrm>
            <a:off x="7391400" y="24384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140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 try similar analyses?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Available from UNC Site License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Software: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Google “Marron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3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4" t="18216" r="3661" b="12130"/>
          <a:stretch/>
        </p:blipFill>
        <p:spPr>
          <a:xfrm>
            <a:off x="-22196" y="1524000"/>
            <a:ext cx="9166195" cy="53340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</a:t>
            </a:r>
          </a:p>
        </p:txBody>
      </p:sp>
      <p:sp>
        <p:nvSpPr>
          <p:cNvPr id="2" name="Oval 1"/>
          <p:cNvSpPr/>
          <p:nvPr/>
        </p:nvSpPr>
        <p:spPr>
          <a:xfrm>
            <a:off x="1219200" y="3505200"/>
            <a:ext cx="7467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>
            <a:off x="1905000" y="1143000"/>
            <a:ext cx="3048000" cy="2362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7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3432" b="6703"/>
          <a:stretch/>
        </p:blipFill>
        <p:spPr>
          <a:xfrm>
            <a:off x="895350" y="1447800"/>
            <a:ext cx="7334250" cy="54102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.zip File,  &amp; Expand to 4 Directories</a:t>
            </a:r>
          </a:p>
        </p:txBody>
      </p:sp>
      <p:sp>
        <p:nvSpPr>
          <p:cNvPr id="2" name="Oval 1"/>
          <p:cNvSpPr/>
          <p:nvPr/>
        </p:nvSpPr>
        <p:spPr>
          <a:xfrm>
            <a:off x="3352800" y="4724400"/>
            <a:ext cx="3352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>
            <a:off x="3276600" y="1371600"/>
            <a:ext cx="1752600" cy="3352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9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002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these in 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Path</a:t>
            </a:r>
          </a:p>
        </p:txBody>
      </p:sp>
    </p:spTree>
    <p:extLst>
      <p:ext uri="{BB962C8B-B14F-4D97-AF65-F5344CB8AC3E}">
        <p14:creationId xmlns:p14="http://schemas.microsoft.com/office/powerpoint/2010/main" val="33110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3125" r="25403" b="24375"/>
          <a:stretch/>
        </p:blipFill>
        <p:spPr bwMode="auto">
          <a:xfrm>
            <a:off x="1554480" y="1554480"/>
            <a:ext cx="758952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these in 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Path</a:t>
            </a:r>
          </a:p>
        </p:txBody>
      </p:sp>
      <p:sp>
        <p:nvSpPr>
          <p:cNvPr id="2" name="Oval 1"/>
          <p:cNvSpPr/>
          <p:nvPr/>
        </p:nvSpPr>
        <p:spPr>
          <a:xfrm>
            <a:off x="1773641" y="3383280"/>
            <a:ext cx="817159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endCxn id="2" idx="7"/>
          </p:cNvCxnSpPr>
          <p:nvPr/>
        </p:nvCxnSpPr>
        <p:spPr>
          <a:xfrm flipH="1">
            <a:off x="2471130" y="1371600"/>
            <a:ext cx="1872270" cy="20451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6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Modalities: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Interpreted    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ype Commands &amp; Run Individually)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Batch    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(Run “Script Files” = Command Sets)</a:t>
            </a:r>
          </a:p>
        </p:txBody>
      </p:sp>
    </p:spTree>
    <p:extLst>
      <p:ext uri="{BB962C8B-B14F-4D97-AF65-F5344CB8AC3E}">
        <p14:creationId xmlns:p14="http://schemas.microsoft.com/office/powerpoint/2010/main" val="295786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II. Exploratory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Analysis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0783" y="838200"/>
            <a:ext cx="3168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9FF99"/>
                </a:solidFill>
              </a:rPr>
              <a:t>Visualization in </a:t>
            </a:r>
            <a:r>
              <a:rPr lang="en-US" dirty="0" smtClean="0">
                <a:solidFill>
                  <a:srgbClr val="99FF99"/>
                </a:solidFill>
              </a:rPr>
              <a:t>Object </a:t>
            </a:r>
            <a:r>
              <a:rPr lang="en-US" dirty="0">
                <a:solidFill>
                  <a:srgbClr val="99FF99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34505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5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7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7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486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1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9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description of a function: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[function name]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1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9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Find Functions: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[category name]</a:t>
            </a:r>
            <a:endParaRPr lang="en-US" altLang="ko-KR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stats</a:t>
            </a:r>
          </a:p>
        </p:txBody>
      </p:sp>
    </p:spTree>
    <p:extLst>
      <p:ext uri="{BB962C8B-B14F-4D97-AF65-F5344CB8AC3E}">
        <p14:creationId xmlns:p14="http://schemas.microsoft.com/office/powerpoint/2010/main" val="22493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PCA can provide useful projection directions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But can’t “see everything”…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Reason: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PCA finds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dir’ns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maximal variation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Which may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obscure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interesting structure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93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Modalities: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Interpreted    (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ype Commands)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Batch    (Run “Script Files”)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Serious Scientific Computing:</a:t>
            </a:r>
          </a:p>
          <a:p>
            <a:pPr marL="0" indent="0" algn="ctr" eaLnBrk="1" hangingPunct="1">
              <a:buNone/>
            </a:pPr>
            <a:r>
              <a:rPr lang="en-US" altLang="ko-KR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Run Scripts</a:t>
            </a:r>
          </a:p>
        </p:txBody>
      </p:sp>
    </p:spTree>
    <p:extLst>
      <p:ext uri="{BB962C8B-B14F-4D97-AF65-F5344CB8AC3E}">
        <p14:creationId xmlns:p14="http://schemas.microsoft.com/office/powerpoint/2010/main" val="24206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Just a List of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Commands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Executes Them in Order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Bother (Why Not Just Type Commands)?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Reproducibility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(Can Find Mistakes &amp; Use Again Much Later)</a:t>
            </a:r>
          </a:p>
        </p:txBody>
      </p:sp>
    </p:spTree>
    <p:extLst>
      <p:ext uri="{BB962C8B-B14F-4D97-AF65-F5344CB8AC3E}">
        <p14:creationId xmlns:p14="http://schemas.microsoft.com/office/powerpoint/2010/main" val="30872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“Brushing Analysis” of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RNAseq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Lung Cancer Data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1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st</a:t>
            </a:r>
            <a:endParaRPr lang="en-US" dirty="0" smtClean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9404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Often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Useful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Population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PCA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Scores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4142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???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1850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Which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Are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These?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2286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175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2133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41672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4934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8542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“Brushing Analysis” of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RNAseq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Lung Cancer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Script File: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LungCancer2011.m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5400" y="4567535"/>
            <a:ext cx="3657600" cy="1604665"/>
            <a:chOff x="5105400" y="4567535"/>
            <a:chExt cx="3657600" cy="1604665"/>
          </a:xfrm>
        </p:grpSpPr>
        <p:sp>
          <p:nvSpPr>
            <p:cNvPr id="2" name="TextBox 1"/>
            <p:cNvSpPr txBox="1"/>
            <p:nvPr/>
          </p:nvSpPr>
          <p:spPr>
            <a:xfrm>
              <a:off x="5105400" y="4567535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dirty="0" err="1" smtClean="0">
                  <a:solidFill>
                    <a:srgbClr val="000000"/>
                  </a:solidFill>
                </a:rPr>
                <a:t>Matlab</a:t>
              </a:r>
              <a:r>
                <a:rPr lang="en-US" sz="2400" dirty="0" smtClean="0">
                  <a:solidFill>
                    <a:srgbClr val="000000"/>
                  </a:solidFill>
                </a:rPr>
                <a:t> Script File </a:t>
              </a:r>
              <a:r>
                <a:rPr lang="en-US" sz="2400" dirty="0">
                  <a:solidFill>
                    <a:srgbClr val="000000"/>
                  </a:solidFill>
                </a:rPr>
                <a:t>S</a:t>
              </a:r>
              <a:r>
                <a:rPr lang="en-US" sz="2400" dirty="0" smtClean="0">
                  <a:solidFill>
                    <a:srgbClr val="000000"/>
                  </a:solidFill>
                </a:rPr>
                <a:t>uffix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6400800" y="5029200"/>
              <a:ext cx="1524000" cy="1143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710200" y="1684200"/>
            <a:ext cx="4690387" cy="4259400"/>
            <a:chOff x="2710200" y="1684200"/>
            <a:chExt cx="4690387" cy="4259400"/>
          </a:xfrm>
        </p:grpSpPr>
        <p:sp>
          <p:nvSpPr>
            <p:cNvPr id="3" name="TextBox 2"/>
            <p:cNvSpPr txBox="1"/>
            <p:nvPr/>
          </p:nvSpPr>
          <p:spPr>
            <a:xfrm>
              <a:off x="2710200" y="1684200"/>
              <a:ext cx="4690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600" dirty="0" smtClean="0">
                  <a:solidFill>
                    <a:srgbClr val="00B050"/>
                  </a:solidFill>
                </a:rPr>
                <a:t>On Course Web Page</a:t>
              </a:r>
              <a:endParaRPr lang="en-US" sz="3600" dirty="0">
                <a:solidFill>
                  <a:srgbClr val="00B05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876800" y="2330531"/>
              <a:ext cx="723900" cy="3613069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76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  Apple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 smtClean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 smtClean="0">
                <a:solidFill>
                  <a:srgbClr val="00FF00"/>
                </a:solidFill>
                <a:sym typeface="Wingdings" pitchFamily="2" charset="2"/>
              </a:rPr>
              <a:t>Pear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Obscured by “noisy dimensions”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3 PC directions only show noise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Study some rotations, to find structure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29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00" t="37055" r="4000" b="20658"/>
          <a:stretch/>
        </p:blipFill>
        <p:spPr>
          <a:xfrm>
            <a:off x="0" y="2958227"/>
            <a:ext cx="9144000" cy="2832973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897404"/>
            <a:ext cx="469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B050"/>
                </a:solidFill>
              </a:rPr>
              <a:t>On Course Web Page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866900"/>
            <a:ext cx="7743825" cy="49911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String of Text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52600" y="1143000"/>
            <a:ext cx="609600" cy="2057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2200" y="1143000"/>
            <a:ext cx="1752600" cy="2057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0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866900"/>
            <a:ext cx="7743825" cy="49911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Command to Display String to Screen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295400" y="1143000"/>
            <a:ext cx="152400" cy="2057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8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866900"/>
            <a:ext cx="7743825" cy="49911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About Data (Maximizes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Reproducibility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0600" y="1219200"/>
            <a:ext cx="10668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04975"/>
            <a:ext cx="7743825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Each Part of Analysis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447800" y="1371600"/>
            <a:ext cx="609600" cy="3810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6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Keep Everything Done (Max’s </a:t>
            </a:r>
            <a:r>
              <a:rPr lang="en-US" altLang="ko-KR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Reprod’ity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04975"/>
            <a:ext cx="77438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04975"/>
            <a:ext cx="7743825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Regenerate (&amp; Change) Graphics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71800" y="1295400"/>
            <a:ext cx="1219200" cy="4419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04975"/>
            <a:ext cx="7743825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 Graphics to Default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1676400" cy="1905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3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04975"/>
            <a:ext cx="7743825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Different Program Parts in IF-Block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00200" y="1371600"/>
            <a:ext cx="4572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04975"/>
            <a:ext cx="7743825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Comment Out   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Currently Unused Commands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219200" y="1371600"/>
            <a:ext cx="457200" cy="3352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5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Words>1949</Words>
  <Application>Microsoft Office PowerPoint</Application>
  <PresentationFormat>On-screen Show (4:3)</PresentationFormat>
  <Paragraphs>847</Paragraphs>
  <Slides>108</Slides>
  <Notes>101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108</vt:i4>
      </vt:variant>
    </vt:vector>
  </HeadingPairs>
  <TitlesOfParts>
    <vt:vector size="122" baseType="lpstr">
      <vt:lpstr>Arial Unicode MS</vt:lpstr>
      <vt:lpstr>굴림</vt:lpstr>
      <vt:lpstr>굴림</vt:lpstr>
      <vt:lpstr>맑은 고딕</vt:lpstr>
      <vt:lpstr>Arial</vt:lpstr>
      <vt:lpstr>Cambria Math</vt:lpstr>
      <vt:lpstr>Courier New</vt:lpstr>
      <vt:lpstr>Tahoma</vt:lpstr>
      <vt:lpstr>Times New Roman</vt:lpstr>
      <vt:lpstr>Wingdings</vt:lpstr>
      <vt:lpstr>Default Design</vt:lpstr>
      <vt:lpstr>2_Default Design</vt:lpstr>
      <vt:lpstr>12_Default Design</vt:lpstr>
      <vt:lpstr>1_Default Design</vt:lpstr>
      <vt:lpstr>Participant Presentations</vt:lpstr>
      <vt:lpstr>Functional Data Analysis, 50-d Toy EG 3</vt:lpstr>
      <vt:lpstr>Functional Data Analysis, 50-d Toy EG 3</vt:lpstr>
      <vt:lpstr>E.g. Curves As Data</vt:lpstr>
      <vt:lpstr>Real Data Curve Objects</vt:lpstr>
      <vt:lpstr>Real Data Curve Objects</vt:lpstr>
      <vt:lpstr>Real Data Curve Objects</vt:lpstr>
      <vt:lpstr>Limitation of PCA</vt:lpstr>
      <vt:lpstr>Limitation of PCA</vt:lpstr>
      <vt:lpstr>Limitation of PCA,   E.g.</vt:lpstr>
      <vt:lpstr>NCI 60 Data</vt:lpstr>
      <vt:lpstr>NCI 60:  Can we find classes Using PCA view?</vt:lpstr>
      <vt:lpstr>NCI 60:  Views using DWD Dir’ns (focus on biology)</vt:lpstr>
      <vt:lpstr>Object Oriented Data Analysis</vt:lpstr>
      <vt:lpstr>Caution</vt:lpstr>
      <vt:lpstr>Caution</vt:lpstr>
      <vt:lpstr>Caution</vt:lpstr>
      <vt:lpstr>Caution</vt:lpstr>
      <vt:lpstr>Caution</vt:lpstr>
      <vt:lpstr>Caution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Object Oriented Data Analysis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Object Oriented Data Analysis</vt:lpstr>
      <vt:lpstr>Object Oriented Data Analysis</vt:lpstr>
      <vt:lpstr>Object Oriented Data Analysis</vt:lpstr>
      <vt:lpstr>Matlab Software</vt:lpstr>
      <vt:lpstr>Matlab Software</vt:lpstr>
      <vt:lpstr>Matlab Software</vt:lpstr>
      <vt:lpstr>Matlab Software</vt:lpstr>
      <vt:lpstr>Matlab Software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Script Files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336</cp:revision>
  <dcterms:created xsi:type="dcterms:W3CDTF">2001-06-08T01:38:43Z</dcterms:created>
  <dcterms:modified xsi:type="dcterms:W3CDTF">2019-08-29T18:03:46Z</dcterms:modified>
</cp:coreProperties>
</file>