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17" r:id="rId3"/>
  </p:sldMasterIdLst>
  <p:notesMasterIdLst>
    <p:notesMasterId r:id="rId110"/>
  </p:notesMasterIdLst>
  <p:sldIdLst>
    <p:sldId id="1091" r:id="rId4"/>
    <p:sldId id="1108" r:id="rId5"/>
    <p:sldId id="1109" r:id="rId6"/>
    <p:sldId id="1110" r:id="rId7"/>
    <p:sldId id="1115" r:id="rId8"/>
    <p:sldId id="1129" r:id="rId9"/>
    <p:sldId id="1130" r:id="rId10"/>
    <p:sldId id="1131" r:id="rId11"/>
    <p:sldId id="1143" r:id="rId12"/>
    <p:sldId id="1144" r:id="rId13"/>
    <p:sldId id="1147" r:id="rId14"/>
    <p:sldId id="1148" r:id="rId15"/>
    <p:sldId id="1154" r:id="rId16"/>
    <p:sldId id="1170" r:id="rId17"/>
    <p:sldId id="1171" r:id="rId18"/>
    <p:sldId id="1199" r:id="rId19"/>
    <p:sldId id="1200" r:id="rId20"/>
    <p:sldId id="1201" r:id="rId21"/>
    <p:sldId id="1202" r:id="rId22"/>
    <p:sldId id="1203" r:id="rId23"/>
    <p:sldId id="1204" r:id="rId24"/>
    <p:sldId id="1205" r:id="rId25"/>
    <p:sldId id="1206" r:id="rId26"/>
    <p:sldId id="1207" r:id="rId27"/>
    <p:sldId id="1208" r:id="rId28"/>
    <p:sldId id="1209" r:id="rId29"/>
    <p:sldId id="1210" r:id="rId30"/>
    <p:sldId id="1211" r:id="rId31"/>
    <p:sldId id="1212" r:id="rId32"/>
    <p:sldId id="1213" r:id="rId33"/>
    <p:sldId id="1214" r:id="rId34"/>
    <p:sldId id="1215" r:id="rId35"/>
    <p:sldId id="1216" r:id="rId36"/>
    <p:sldId id="1217" r:id="rId37"/>
    <p:sldId id="1218" r:id="rId38"/>
    <p:sldId id="1219" r:id="rId39"/>
    <p:sldId id="1220" r:id="rId40"/>
    <p:sldId id="1221" r:id="rId41"/>
    <p:sldId id="1222" r:id="rId42"/>
    <p:sldId id="1223" r:id="rId43"/>
    <p:sldId id="1224" r:id="rId44"/>
    <p:sldId id="1225" r:id="rId45"/>
    <p:sldId id="999" r:id="rId46"/>
    <p:sldId id="1000" r:id="rId47"/>
    <p:sldId id="1001" r:id="rId48"/>
    <p:sldId id="926" r:id="rId49"/>
    <p:sldId id="927" r:id="rId50"/>
    <p:sldId id="928" r:id="rId51"/>
    <p:sldId id="929" r:id="rId52"/>
    <p:sldId id="930" r:id="rId53"/>
    <p:sldId id="931" r:id="rId54"/>
    <p:sldId id="932" r:id="rId55"/>
    <p:sldId id="933" r:id="rId56"/>
    <p:sldId id="934" r:id="rId57"/>
    <p:sldId id="940" r:id="rId58"/>
    <p:sldId id="941" r:id="rId59"/>
    <p:sldId id="942" r:id="rId60"/>
    <p:sldId id="943" r:id="rId61"/>
    <p:sldId id="944" r:id="rId62"/>
    <p:sldId id="945" r:id="rId63"/>
    <p:sldId id="946" r:id="rId64"/>
    <p:sldId id="947" r:id="rId65"/>
    <p:sldId id="948" r:id="rId66"/>
    <p:sldId id="949" r:id="rId67"/>
    <p:sldId id="950" r:id="rId68"/>
    <p:sldId id="951" r:id="rId69"/>
    <p:sldId id="952" r:id="rId70"/>
    <p:sldId id="953" r:id="rId71"/>
    <p:sldId id="954" r:id="rId72"/>
    <p:sldId id="955" r:id="rId73"/>
    <p:sldId id="956" r:id="rId74"/>
    <p:sldId id="957" r:id="rId75"/>
    <p:sldId id="958" r:id="rId76"/>
    <p:sldId id="959" r:id="rId77"/>
    <p:sldId id="1011" r:id="rId78"/>
    <p:sldId id="1002" r:id="rId79"/>
    <p:sldId id="960" r:id="rId80"/>
    <p:sldId id="961" r:id="rId81"/>
    <p:sldId id="962" r:id="rId82"/>
    <p:sldId id="963" r:id="rId83"/>
    <p:sldId id="964" r:id="rId84"/>
    <p:sldId id="965" r:id="rId85"/>
    <p:sldId id="966" r:id="rId86"/>
    <p:sldId id="967" r:id="rId87"/>
    <p:sldId id="968" r:id="rId88"/>
    <p:sldId id="969" r:id="rId89"/>
    <p:sldId id="970" r:id="rId90"/>
    <p:sldId id="971" r:id="rId91"/>
    <p:sldId id="1003" r:id="rId92"/>
    <p:sldId id="1004" r:id="rId93"/>
    <p:sldId id="1005" r:id="rId94"/>
    <p:sldId id="1006" r:id="rId95"/>
    <p:sldId id="1007" r:id="rId96"/>
    <p:sldId id="1008" r:id="rId97"/>
    <p:sldId id="1009" r:id="rId98"/>
    <p:sldId id="1010" r:id="rId99"/>
    <p:sldId id="839" r:id="rId100"/>
    <p:sldId id="840" r:id="rId101"/>
    <p:sldId id="841" r:id="rId102"/>
    <p:sldId id="842" r:id="rId103"/>
    <p:sldId id="843" r:id="rId104"/>
    <p:sldId id="844" r:id="rId105"/>
    <p:sldId id="845" r:id="rId106"/>
    <p:sldId id="846" r:id="rId107"/>
    <p:sldId id="847" r:id="rId108"/>
    <p:sldId id="848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DC00FF"/>
    <a:srgbClr val="FFEB00"/>
    <a:srgbClr val="00FFFF"/>
    <a:srgbClr val="A700D5"/>
    <a:srgbClr val="D1CC00"/>
    <a:srgbClr val="2DC8FF"/>
    <a:srgbClr val="D00000"/>
    <a:srgbClr val="B4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907" autoAdjust="0"/>
  </p:normalViewPr>
  <p:slideViewPr>
    <p:cSldViewPr>
      <p:cViewPr varScale="1">
        <p:scale>
          <a:sx n="67" d="100"/>
          <a:sy n="67" d="100"/>
        </p:scale>
        <p:origin x="7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42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41503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62014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77348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3776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0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617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84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8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9892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5575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729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1423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980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035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86720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787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877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2720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7359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2125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752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1213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1712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365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609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89996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8950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248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3128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3367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11811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54930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99692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7672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537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528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010530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38026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87390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76233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06734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12983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52679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7002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9877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0669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4304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479449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30957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3228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27944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89682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2373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57924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845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52405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07091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786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30355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000857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0885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9012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36026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2906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46894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76305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9287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7009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5066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1704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4916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5211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570232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9914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68888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419935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234263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04263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667439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1486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358130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663727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491234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252611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372548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246902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308224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096321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333370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405541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00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66821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74252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876650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339713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544677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9506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DD1124-D916-4F6B-AF45-662D40CE42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98606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5422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07746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3284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33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3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0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9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69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03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1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95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37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76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80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991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1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711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.bin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algn="ctr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712654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Prob. </a:t>
            </a:r>
            <a:r>
              <a:rPr lang="en-US" dirty="0" err="1" smtClean="0"/>
              <a:t>Dist’ns</a:t>
            </a:r>
            <a:r>
              <a:rPr lang="en-US" dirty="0" smtClean="0"/>
              <a:t> as 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to Represent?</a:t>
            </a:r>
          </a:p>
          <a:p>
            <a:pPr marL="0" indent="0">
              <a:buNone/>
            </a:pPr>
            <a:r>
              <a:rPr lang="en-US" dirty="0" smtClean="0"/>
              <a:t>Several Common Choices: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63" t="77273" r="22550" b="-1"/>
          <a:stretch/>
        </p:blipFill>
        <p:spPr>
          <a:xfrm>
            <a:off x="0" y="3047893"/>
            <a:ext cx="9144000" cy="3810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∞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p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14828"/>
                <a:ext cx="2673745" cy="890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11" y="2814935"/>
                <a:ext cx="2255489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69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Thoughts on Correlation PCA: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be very useful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(especially with </a:t>
            </a:r>
            <a:r>
              <a:rPr lang="en-US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noncommensurate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units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always,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hide important structure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Illustrate with example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5400000">
            <a:off x="2933699" y="1409702"/>
            <a:ext cx="533402" cy="1066799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1143000" y="1676401"/>
            <a:ext cx="2057400" cy="137159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0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50" y="1563802"/>
            <a:ext cx="749215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Var’n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529618" y="2634018"/>
            <a:ext cx="533402" cy="4104566"/>
          </a:xfrm>
          <a:prstGeom prst="leftBrac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990600" y="4953002"/>
            <a:ext cx="4805719" cy="6857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6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722778" y="1981200"/>
            <a:ext cx="2382622" cy="457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38400" y="3581400"/>
            <a:ext cx="2667000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6200" y="2438400"/>
            <a:ext cx="5029200" cy="3779460"/>
            <a:chOff x="76200" y="2438400"/>
            <a:chExt cx="5029200" cy="3779460"/>
          </a:xfrm>
        </p:grpSpPr>
        <p:sp>
          <p:nvSpPr>
            <p:cNvPr id="2" name="TextBox 1"/>
            <p:cNvSpPr txBox="1"/>
            <p:nvPr/>
          </p:nvSpPr>
          <p:spPr>
            <a:xfrm>
              <a:off x="76200" y="4648200"/>
              <a:ext cx="24086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Note:  Another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Case Where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This View Is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Very Informative</a:t>
              </a:r>
            </a:p>
          </p:txBody>
        </p:sp>
        <p:cxnSp>
          <p:nvCxnSpPr>
            <p:cNvPr id="36" name="Straight Arrow Connector 35"/>
            <p:cNvCxnSpPr>
              <a:stCxn id="2" idx="3"/>
            </p:cNvCxnSpPr>
            <p:nvPr/>
          </p:nvCxnSpPr>
          <p:spPr>
            <a:xfrm flipV="1">
              <a:off x="2484873" y="2438400"/>
              <a:ext cx="2620527" cy="299463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" idx="3"/>
            </p:cNvCxnSpPr>
            <p:nvPr/>
          </p:nvCxnSpPr>
          <p:spPr>
            <a:xfrm flipV="1">
              <a:off x="2484873" y="3810000"/>
              <a:ext cx="2620527" cy="162303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0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Very Small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22778" y="4953000"/>
            <a:ext cx="1087222" cy="76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22778" y="4953000"/>
            <a:ext cx="1239622" cy="1371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722778" y="1295400"/>
            <a:ext cx="5506822" cy="3657600"/>
          </a:xfrm>
          <a:prstGeom prst="straightConnector1">
            <a:avLst/>
          </a:prstGeom>
          <a:ln w="25400">
            <a:solidFill>
              <a:schemeClr val="bg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Prob. </a:t>
            </a:r>
            <a:r>
              <a:rPr lang="en-US" dirty="0" err="1" smtClean="0"/>
              <a:t>Dist’ns</a:t>
            </a:r>
            <a:r>
              <a:rPr lang="en-US" dirty="0" smtClean="0"/>
              <a:t> as 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 Example, Density Representation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800" dirty="0" smtClean="0"/>
              <a:t>Try</a:t>
            </a:r>
          </a:p>
          <a:p>
            <a:pPr marL="0" indent="0">
              <a:buNone/>
            </a:pPr>
            <a:r>
              <a:rPr lang="en-US" sz="2800" dirty="0" smtClean="0"/>
              <a:t>Standard</a:t>
            </a:r>
          </a:p>
          <a:p>
            <a:pPr marL="0" indent="0">
              <a:buNone/>
            </a:pPr>
            <a:r>
              <a:rPr lang="en-US" sz="2800" dirty="0" smtClean="0"/>
              <a:t>PCA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3" t="37879" r="21569" b="3788"/>
          <a:stretch/>
        </p:blipFill>
        <p:spPr>
          <a:xfrm>
            <a:off x="2464130" y="0"/>
            <a:ext cx="667987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2400" y="3657600"/>
            <a:ext cx="3505200" cy="1736280"/>
            <a:chOff x="152400" y="3962400"/>
            <a:chExt cx="3505200" cy="173628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3962400"/>
              <a:ext cx="186461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Unintuitive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Modes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57400" y="4091335"/>
              <a:ext cx="1371600" cy="589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057400" y="4654898"/>
              <a:ext cx="1600200" cy="10437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1706563"/>
            <a:ext cx="6248400" cy="4860032"/>
            <a:chOff x="152400" y="487363"/>
            <a:chExt cx="6248400" cy="4860032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34391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Don’t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Explain Much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Variation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496311" y="487363"/>
              <a:ext cx="3904489" cy="41792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162800" y="91440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Spread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Widely Across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Spectrum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0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Prob. </a:t>
            </a:r>
            <a:r>
              <a:rPr lang="en-US" dirty="0" err="1" smtClean="0"/>
              <a:t>Dist’ns</a:t>
            </a:r>
            <a:r>
              <a:rPr lang="en-US" dirty="0" smtClean="0"/>
              <a:t> as Data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Toy Example, </a:t>
            </a:r>
            <a:r>
              <a:rPr lang="en-US" dirty="0" smtClean="0"/>
              <a:t>Quantile </a:t>
            </a:r>
            <a:r>
              <a:rPr lang="en-US" dirty="0"/>
              <a:t>Representation</a:t>
            </a:r>
          </a:p>
          <a:p>
            <a:pPr marL="0" lv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Try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Standard</a:t>
            </a: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PCA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83" t="39394" r="22549" b="4546"/>
          <a:stretch/>
        </p:blipFill>
        <p:spPr>
          <a:xfrm>
            <a:off x="2362200" y="-16701"/>
            <a:ext cx="6781800" cy="68747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3276600"/>
            <a:ext cx="3733800" cy="1335107"/>
            <a:chOff x="152400" y="3581400"/>
            <a:chExt cx="3733800" cy="1335107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3962400"/>
              <a:ext cx="20115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2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163976" y="3581400"/>
              <a:ext cx="1722224" cy="8580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52400" y="4989493"/>
            <a:ext cx="3200400" cy="954107"/>
            <a:chOff x="152400" y="3962400"/>
            <a:chExt cx="3200400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3962400"/>
              <a:ext cx="21291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sz="2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Mode Is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S.D.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Var’n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>
              <a:off x="2281509" y="4439454"/>
              <a:ext cx="1071291" cy="2024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486400" y="914400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Energy Entirely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Expressed 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Just 2 Modes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507468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Much More Interpretable!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91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 try similar analyses?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Available from UNC Site License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Software: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 “Marron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5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(Run “Script Files”)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Serious Scientific Computing:</a:t>
            </a:r>
          </a:p>
          <a:p>
            <a:pPr marL="0" indent="0" algn="ctr" eaLnBrk="1" hangingPunct="1">
              <a:buNone/>
            </a:pPr>
            <a:r>
              <a:rPr lang="en-US" altLang="ko-KR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Run Scripts</a:t>
            </a:r>
          </a:p>
        </p:txBody>
      </p:sp>
    </p:spTree>
    <p:extLst>
      <p:ext uri="{BB962C8B-B14F-4D97-AF65-F5344CB8AC3E}">
        <p14:creationId xmlns:p14="http://schemas.microsoft.com/office/powerpoint/2010/main" val="39283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Just a List of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Commands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Executes Them in Order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Bother (Why Not Just Type Commands)?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Reproducibility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(Can Find Mistakes &amp; Use Again Much Later)</a:t>
            </a:r>
          </a:p>
        </p:txBody>
      </p:sp>
    </p:spTree>
    <p:extLst>
      <p:ext uri="{BB962C8B-B14F-4D97-AF65-F5344CB8AC3E}">
        <p14:creationId xmlns:p14="http://schemas.microsoft.com/office/powerpoint/2010/main" val="16410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87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9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 </a:t>
                </a:r>
                <a:r>
                  <a:rPr lang="en-US" altLang="ko-KR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Columns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Data Objects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(recall not everybody does this,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rows are data objects in R &amp; SAS)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Widely Understood)</a:t>
                </a: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(Most Analysts Don’t Look Enough at Data)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1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9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24200" y="1600200"/>
            <a:ext cx="609600" cy="144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  (e.g. PCA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decomp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t="12936" r="7447" b="40702"/>
          <a:stretch/>
        </p:blipFill>
        <p:spPr bwMode="auto">
          <a:xfrm>
            <a:off x="2066925" y="1162050"/>
            <a:ext cx="7096125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6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(e.g. scatterplot matrices)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b="-3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22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Marginal Distributions   (1-d each “variable”)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r="-148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1600200"/>
            <a:ext cx="8458200" cy="4572000"/>
            <a:chOff x="381000" y="1600200"/>
            <a:chExt cx="84582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3124200" y="1600200"/>
              <a:ext cx="24384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81000" y="6172200"/>
              <a:ext cx="845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97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Ideas: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For Each Variable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Study 1-d Distributions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Simultaneous Views: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Jitter Plots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Smooth Histograms (Kernel Density Est’s)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546" t="6052" r="50000" b="47505"/>
          <a:stretch/>
        </p:blipFill>
        <p:spPr bwMode="auto">
          <a:xfrm>
            <a:off x="3378790" y="0"/>
            <a:ext cx="5765210" cy="45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276600" y="1066800"/>
            <a:ext cx="3733800" cy="3494224"/>
            <a:chOff x="3276600" y="1066800"/>
            <a:chExt cx="3733800" cy="3494224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276600" y="1066800"/>
              <a:ext cx="2209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3276600" y="3276600"/>
              <a:ext cx="37338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7200" y="1600200"/>
            <a:ext cx="3429000" cy="3494224"/>
            <a:chOff x="2971800" y="1066800"/>
            <a:chExt cx="3429000" cy="3494224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2971800" y="1066800"/>
              <a:ext cx="304800" cy="34942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276600" y="3276600"/>
              <a:ext cx="3124200" cy="128442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70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View: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4 x 4 Grid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Since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Comfortable Number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Lose Detail for More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&gt;16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lvl="1"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Choose </a:t>
                </a:r>
                <a:r>
                  <a:rPr lang="en-US" altLang="ko-KR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Representative Subset</a:t>
                </a:r>
              </a:p>
              <a:p>
                <a:pPr marL="457200" lvl="1" indent="0" algn="ctr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(Since often too many to </a:t>
                </a:r>
                <a:r>
                  <a:rPr lang="en-US" altLang="ko-KR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look at all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2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Representative Subset of Variables: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Sort Variables on a Data Summary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Mean,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.D., Skewness, Median, …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Usually Take Nearly Equally Spaced Grid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Sometimes Specify Variables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E.g. All Largest (or Smallest) Summaries</a:t>
            </a:r>
          </a:p>
        </p:txBody>
      </p:sp>
    </p:spTree>
    <p:extLst>
      <p:ext uri="{BB962C8B-B14F-4D97-AF65-F5344CB8AC3E}">
        <p14:creationId xmlns:p14="http://schemas.microsoft.com/office/powerpoint/2010/main" val="6361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Often Useful for:</a:t>
            </a:r>
          </a:p>
          <a:p>
            <a:pPr marL="571500" indent="-571500" eaLnBrk="1" hangingPunct="1">
              <a:lnSpc>
                <a:spcPct val="150000"/>
              </a:lnSpc>
              <a:buAutoNum type="romanUcPeriod"/>
            </a:pP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 Determination / Representation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1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Which Variables to Include?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How to Scale Variables?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Need to Transform (e.g. log) Variables?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51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Logarithmically Spaced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3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819400"/>
            <a:ext cx="3200400" cy="3642682"/>
            <a:chOff x="381000" y="2819400"/>
            <a:chExt cx="3200400" cy="3642682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4399979"/>
              <a:ext cx="2052165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Summary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Plot with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Spacing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819400"/>
              <a:ext cx="1148235" cy="236740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9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52400" y="2895600"/>
            <a:ext cx="3124200" cy="3609439"/>
            <a:chOff x="-53403" y="2362200"/>
            <a:chExt cx="3124200" cy="3609439"/>
          </a:xfrm>
        </p:grpSpPr>
        <p:sp>
          <p:nvSpPr>
            <p:cNvPr id="2" name="TextBox 1"/>
            <p:cNvSpPr txBox="1"/>
            <p:nvPr/>
          </p:nvSpPr>
          <p:spPr>
            <a:xfrm>
              <a:off x="-53403" y="4401979"/>
              <a:ext cx="280397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Dashed Lines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Correspond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1-d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Distn’s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2433165" y="2362200"/>
              <a:ext cx="637632" cy="282461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/>
          <p:nvPr/>
        </p:nvCxnSpPr>
        <p:spPr>
          <a:xfrm flipV="1">
            <a:off x="2638968" y="3048000"/>
            <a:ext cx="1399632" cy="267221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76600" y="2895600"/>
            <a:ext cx="4038600" cy="2824610"/>
            <a:chOff x="3276600" y="2895600"/>
            <a:chExt cx="4038600" cy="282461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038600" y="3048000"/>
              <a:ext cx="1905000" cy="267221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76600" y="2895600"/>
              <a:ext cx="4038600" cy="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6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 smtClean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(Will Study in Detail Later)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476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971800"/>
            <a:ext cx="4343400" cy="2505397"/>
            <a:chOff x="381000" y="2971800"/>
            <a:chExt cx="4343400" cy="25053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399979"/>
              <a:ext cx="24400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Wide 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Poissons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821092" y="2971800"/>
              <a:ext cx="1903308" cy="1966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821092" y="4938588"/>
            <a:ext cx="4417908" cy="85261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0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1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Deviation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Skewness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 Asymmetry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Left Skewed                Right Skewed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(Thanks to Wikipedia)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Negative and positive skew diagrams (English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3" y="3276600"/>
            <a:ext cx="7481017" cy="2667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558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Skewness</a:t>
                </a:r>
              </a:p>
              <a:p>
                <a:pPr marL="0" indent="0" algn="ctr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Quantification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      Based on “Moments”</a:t>
                </a: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endParaRPr lang="en-US" dirty="0" smtClean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“Central 3</a:t>
                </a:r>
                <a:r>
                  <a:rPr lang="en-US" baseline="30000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rd</a:t>
                </a:r>
                <a:r>
                  <a:rPr lang="en-US" dirty="0" smtClean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Moment”     (Also Rescaled)</a:t>
                </a: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lv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 0 at Gaussian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7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1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(and Scaled) 4</a:t>
                </a:r>
                <a:r>
                  <a:rPr lang="en-US" baseline="300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Moment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64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Summaries:       Kurtosis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4-th Moment Summary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box>
                                    <m:box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𝜎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−3=</m:t>
                      </m:r>
                      <m:box>
                        <m:box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𝑋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Arial Unicode MS" pitchFamily="34" charset="-128"/>
                                                      <a:cs typeface="Arial Unicode MS" pitchFamily="34" charset="-128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  <a:cs typeface="Arial Unicode MS" pitchFamily="34" charset="-128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0 at Gaussian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Think of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Departures From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Gaussian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(not always done)</a:t>
                </a: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10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43400" y="3048000"/>
            <a:ext cx="2667000" cy="1600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114800" y="3124200"/>
            <a:ext cx="228600" cy="1524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Nice Graphic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(from mvpprograms.com)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Positive</a:t>
            </a:r>
            <a:b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at Peak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Tails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(with controlled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variance)</a:t>
            </a: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667000" y="3657600"/>
            <a:ext cx="3657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86000" y="4267200"/>
            <a:ext cx="59436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4267200"/>
            <a:ext cx="2362200" cy="2362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endParaRPr lang="en-US" altLang="ko-KR" sz="3600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Confirmatory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3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Additional Summaries:       Kurtosis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4-th Moment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Negative</a:t>
            </a:r>
            <a:b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in Flanks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8" descr="http://mvpprograms.com/help/images/Kurtosis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46" y="3458851"/>
            <a:ext cx="5447354" cy="339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19400" y="4267200"/>
            <a:ext cx="43434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4267200"/>
            <a:ext cx="2895600" cy="990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5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    Normal Mean Mixture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𝜔</m:t>
                      </m:r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4,1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1−</m:t>
                          </m:r>
                          <m:r>
                            <a:rPr lang="ko-KR" alt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𝑁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−4,1</m:t>
                          </m:r>
                        </m:e>
                      </m:d>
                    </m:oMath>
                  </m:oMathPara>
                </a14:m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on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Kurtosis</a:t>
                </a: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Less Useful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Ordering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9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 Useful Summaries: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Mean, SD,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Skewness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Kurtosis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# Unique,    # Most Frequent,    # 0s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Measures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L-statistics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Entropy</a:t>
                </a:r>
              </a:p>
              <a:p>
                <a:pPr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Continuity Measure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⋮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6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Value of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og Transform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Focus on </a:t>
            </a:r>
            <a:r>
              <a:rPr lang="en-US" altLang="ko-KR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Marginals</a:t>
            </a:r>
            <a:endParaRPr lang="en-US" altLang="ko-KR" u="sng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93" t="74241" r="23535" b="1517"/>
          <a:stretch/>
        </p:blipFill>
        <p:spPr>
          <a:xfrm>
            <a:off x="533400" y="3276600"/>
            <a:ext cx="8058150" cy="35814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2457" y="2743200"/>
            <a:ext cx="2599943" cy="3429000"/>
            <a:chOff x="1362457" y="2743200"/>
            <a:chExt cx="2599943" cy="3429000"/>
          </a:xfrm>
        </p:grpSpPr>
        <p:sp>
          <p:nvSpPr>
            <p:cNvPr id="2" name="TextBox 1"/>
            <p:cNvSpPr txBox="1"/>
            <p:nvPr/>
          </p:nvSpPr>
          <p:spPr>
            <a:xfrm>
              <a:off x="1362457" y="2743200"/>
              <a:ext cx="2599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E. g. Just These Values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76600" y="3733800"/>
              <a:ext cx="110836" cy="24384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895600" y="3112532"/>
              <a:ext cx="381000" cy="62126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773867" y="2743200"/>
            <a:ext cx="1693733" cy="3429000"/>
            <a:chOff x="5773867" y="2743200"/>
            <a:chExt cx="1693733" cy="3429000"/>
          </a:xfrm>
        </p:grpSpPr>
        <p:sp>
          <p:nvSpPr>
            <p:cNvPr id="7" name="TextBox 6"/>
            <p:cNvSpPr txBox="1"/>
            <p:nvPr/>
          </p:nvSpPr>
          <p:spPr>
            <a:xfrm>
              <a:off x="5773867" y="2743200"/>
              <a:ext cx="1693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Or Just These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85164" y="3733800"/>
              <a:ext cx="110836" cy="24384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6096000" y="3112532"/>
              <a:ext cx="838200" cy="63293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38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22" t="39394" r="22549" b="3788"/>
          <a:stretch/>
        </p:blipFill>
        <p:spPr>
          <a:xfrm>
            <a:off x="3810000" y="1524000"/>
            <a:ext cx="5334000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  (Raw)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Many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Skewed</a:t>
            </a: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Marginals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 “Use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Range”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55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Spanish Male Mortality Data   (log</a:t>
            </a:r>
            <a:r>
              <a:rPr lang="en-US" altLang="ko-KR" baseline="-25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scale)</a:t>
            </a:r>
          </a:p>
          <a:p>
            <a:pPr marL="0" indent="0" eaLnBrk="1" hangingPunct="1">
              <a:buNone/>
            </a:pPr>
            <a:endParaRPr lang="en-US" sz="1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Less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Skewness</a:t>
            </a:r>
          </a:p>
          <a:p>
            <a:pPr marL="0" indent="0" eaLnBrk="1" hangingPunct="1">
              <a:buNone/>
            </a:pP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Focus 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(Important)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Bimodality</a:t>
            </a:r>
          </a:p>
          <a:p>
            <a:pPr marL="0" indent="0" eaLnBrk="1" hangingPunct="1">
              <a:buNone/>
            </a:pPr>
            <a:endParaRPr lang="en-US" sz="1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Better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“Use of Range”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38637" r="23529" b="3789"/>
          <a:stretch/>
        </p:blipFill>
        <p:spPr>
          <a:xfrm>
            <a:off x="4038600" y="1542788"/>
            <a:ext cx="5105400" cy="531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8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Data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C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Chemical “Descriptors”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Discrete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0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872041" y="5257800"/>
            <a:ext cx="5205159" cy="1524000"/>
            <a:chOff x="2872041" y="5257800"/>
            <a:chExt cx="5205159" cy="152400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2578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72041" y="6172200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(Thanks to Alex Tropsha Lab)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27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PCA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Good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8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Few 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Crazy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They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PCA???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143000" y="2590800"/>
            <a:ext cx="28956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39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Many 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 No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Variation???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905000" y="3505200"/>
            <a:ext cx="2819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04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8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Suspicious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 ???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524000" y="2667000"/>
            <a:ext cx="3429000" cy="173297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02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Sub-Densities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Highlight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Differences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87003" y="3124201"/>
            <a:ext cx="3832797" cy="289559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74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3352800"/>
            <a:ext cx="5562600" cy="2438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3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Standard Deviation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Large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of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(No Useful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 Info…)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38400" y="2362200"/>
            <a:ext cx="1066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227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Values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Note:    Sometimes Such Values Are Used To Code Missing Values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(And Nobody Remembers to Say So)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(Not Too Bad Until Big Values Added In)</a:t>
            </a: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 at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i="1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Mean Values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(All 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Left)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000" y="2895600"/>
            <a:ext cx="2362200" cy="2819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61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Investigate Weird -999 Values, Via Mean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3505200"/>
            <a:ext cx="3581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12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Investigate Weird -999 Values, Via Mean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Other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Some -999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90800" y="4953000"/>
            <a:ext cx="18288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90800" y="5791200"/>
            <a:ext cx="4419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11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Not Too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Such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2895600"/>
            <a:ext cx="1143000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61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More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 15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(Again All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Left)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05000" y="2895600"/>
            <a:ext cx="1219200" cy="2895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25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9668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 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Variables</a:t>
                </a: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1315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0 Variance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16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some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–999</a:t>
                </a: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So </a:t>
                </a:r>
                <a:r>
                  <a:rPr lang="en-US" altLang="en-US" u="sng" dirty="0">
                    <a:solidFill>
                      <a:srgbClr val="000000"/>
                    </a:solidFill>
                    <a:latin typeface="Tahoma"/>
                  </a:rPr>
                  <a:t>Deleted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All Of The Above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Remaining Data Set Had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1164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Full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Data PCA from Above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(Include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To Show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Contrast)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5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PCA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Looks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Similar!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72200" y="2286000"/>
            <a:ext cx="4572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PCA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Makes Sense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For 0-Var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PCA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-999s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 Impact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Since Others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Much Bigger!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81200" y="5105400"/>
            <a:ext cx="2057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6437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Massive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 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971800"/>
            <a:ext cx="2590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057400" y="3810000"/>
            <a:ext cx="2819400" cy="1447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057400" y="5029200"/>
            <a:ext cx="5181600" cy="228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854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Few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That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Big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895600"/>
            <a:ext cx="2057400" cy="1752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1200" y="5715000"/>
            <a:ext cx="5181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65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Equally Spaced To Study Variation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Very Wide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Standardization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May Be Useful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676400" y="2667000"/>
            <a:ext cx="2895600" cy="762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76400" y="3429000"/>
            <a:ext cx="54864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84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Equally Spaced To Study Variation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Now See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How Many?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667000"/>
            <a:ext cx="2514600" cy="1981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770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Several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Skewed???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8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Take Proportion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Larger as P-Value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On Skewness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Wide 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(Consider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Transform-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 </a:t>
            </a:r>
            <a:r>
              <a:rPr lang="en-US" altLang="en-US" dirty="0" err="1" smtClean="0">
                <a:solidFill>
                  <a:srgbClr val="000000"/>
                </a:solidFill>
                <a:latin typeface="Tahoma"/>
              </a:rPr>
              <a:t>ation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)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0-1s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Prominent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55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 -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Sort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On Kurtosis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Very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Wide Range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0-1s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Are Major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Players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			So Focus on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0-1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Variables</a:t>
                </a: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691" b="-1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3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Unique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1752600" y="3505201"/>
            <a:ext cx="1562100" cy="6095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eft Brace 7"/>
          <p:cNvSpPr/>
          <p:nvPr/>
        </p:nvSpPr>
        <p:spPr bwMode="auto">
          <a:xfrm rot="16200000">
            <a:off x="3162300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Unique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Few Truly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Continuous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5257800"/>
            <a:ext cx="4876800" cy="457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69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of Most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Frequent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Have a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Common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(Often 0)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981200" y="3505201"/>
            <a:ext cx="1943101" cy="16763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771901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4" t="18216" r="3661" b="12130"/>
          <a:stretch/>
        </p:blipFill>
        <p:spPr>
          <a:xfrm>
            <a:off x="-22196" y="1524000"/>
            <a:ext cx="9166195" cy="53340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OODA Software</a:t>
            </a:r>
          </a:p>
        </p:txBody>
      </p:sp>
      <p:sp>
        <p:nvSpPr>
          <p:cNvPr id="2" name="Oval 1"/>
          <p:cNvSpPr/>
          <p:nvPr/>
        </p:nvSpPr>
        <p:spPr>
          <a:xfrm>
            <a:off x="1219200" y="3505200"/>
            <a:ext cx="7467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2895600" y="1295400"/>
            <a:ext cx="20574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3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MargDistPlotSM.m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22015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364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Binary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Consider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Do PCA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Try Variable Screening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1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2895600"/>
            <a:ext cx="21336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25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10000" cy="990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96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Significant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124200"/>
            <a:ext cx="1524000" cy="2133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44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Can See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“Activity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Cliffs”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latin typeface="Tahoma"/>
              </a:rPr>
              <a:t>Maggiora</a:t>
            </a:r>
            <a:r>
              <a:rPr lang="en-US" altLang="en-US" sz="2400" dirty="0" smtClean="0">
                <a:solidFill>
                  <a:srgbClr val="000000"/>
                </a:solidFill>
                <a:latin typeface="Tahoma"/>
              </a:rPr>
              <a:t> (2006)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2971800"/>
            <a:ext cx="38100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08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Binary Variables, Mean Sort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Mostly 0s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1143000" y="3505200"/>
            <a:ext cx="2324100" cy="9906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314700" y="3009900"/>
            <a:ext cx="304799" cy="6858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Common Practice:</a:t>
            </a: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Delete “Mostly 0” Variables (little information)</a:t>
            </a: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More Careful Look, </a:t>
            </a:r>
            <a:r>
              <a:rPr lang="en-US" altLang="ko-KR" dirty="0" err="1" smtClean="0">
                <a:solidFill>
                  <a:srgbClr val="000000"/>
                </a:solidFill>
                <a:latin typeface="Tahoma"/>
              </a:rPr>
              <a:t>Borysov</a:t>
            </a: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 et al (2016)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 These </a:t>
            </a:r>
            <a:r>
              <a:rPr lang="en-US" altLang="ko-KR" u="sng" dirty="0" smtClean="0">
                <a:solidFill>
                  <a:srgbClr val="000000"/>
                </a:solidFill>
                <a:latin typeface="Tahoma"/>
              </a:rPr>
              <a:t>Can</a:t>
            </a: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 Contain Useful Info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(</a:t>
            </a:r>
            <a:r>
              <a:rPr lang="en-US" altLang="ko-KR" dirty="0">
                <a:solidFill>
                  <a:srgbClr val="000000"/>
                </a:solidFill>
                <a:latin typeface="Tahoma"/>
              </a:rPr>
              <a:t>E</a:t>
            </a: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specially When So Many)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362200"/>
            <a:ext cx="4648200" cy="766465"/>
            <a:chOff x="3048000" y="2362200"/>
            <a:chExt cx="4648200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3650669" y="2667000"/>
              <a:ext cx="4045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Not Clear What This Means!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3048000" y="2362200"/>
              <a:ext cx="685800" cy="381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04800" y="4800600"/>
            <a:ext cx="3354316" cy="1600200"/>
            <a:chOff x="3650669" y="1528465"/>
            <a:chExt cx="335431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50669" y="2667000"/>
                  <a:ext cx="335431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000000"/>
                      </a:solidFill>
                    </a:rPr>
                    <a:t>Defined as “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95% 0</m:t>
                      </m:r>
                    </m:oMath>
                  </a14:m>
                  <a:r>
                    <a:rPr lang="en-US" sz="2400" dirty="0" smtClean="0">
                      <a:solidFill>
                        <a:srgbClr val="000000"/>
                      </a:solidFill>
                    </a:rPr>
                    <a:t>s”</a:t>
                  </a:r>
                  <a:endParaRPr lang="en-US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669" y="2667000"/>
                  <a:ext cx="3354316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727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V="1">
              <a:off x="5181600" y="1528465"/>
              <a:ext cx="602669" cy="113853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54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800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Non-Binary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Now Focus on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i="1" dirty="0">
                    <a:solidFill>
                      <a:srgbClr val="000000"/>
                    </a:solidFill>
                    <a:latin typeface="Tahoma"/>
                  </a:rPr>
                  <a:t>Standardize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Variables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(Subtract Mean, Divide By SD) 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19400" y="4114800"/>
            <a:ext cx="6324600" cy="1905000"/>
            <a:chOff x="2819400" y="4114800"/>
            <a:chExt cx="6324600" cy="1905000"/>
          </a:xfrm>
        </p:grpSpPr>
        <p:sp>
          <p:nvSpPr>
            <p:cNvPr id="2" name="TextBox 1"/>
            <p:cNvSpPr txBox="1"/>
            <p:nvPr/>
          </p:nvSpPr>
          <p:spPr>
            <a:xfrm>
              <a:off x="5510826" y="5188803"/>
              <a:ext cx="36331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An Approach to Wildly 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Different Variable Scaling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 flipV="1">
              <a:off x="2819400" y="4114800"/>
              <a:ext cx="2691426" cy="148950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55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2667000"/>
            <a:ext cx="23622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74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862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252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Only?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4114800"/>
            <a:ext cx="3505200" cy="241820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58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Again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Suggestion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Of “Activity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  Cliffs”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sz="2400" dirty="0" err="1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Maggiora</a:t>
            </a:r>
            <a:r>
              <a:rPr lang="en-US" altLang="ko-KR" sz="2400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(2006)</a:t>
            </a:r>
            <a:endParaRPr lang="en-US" altLang="ko-KR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424363" y="2971800"/>
            <a:ext cx="2185737" cy="1676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23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 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6410" y="1371600"/>
            <a:ext cx="5584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Now </a:t>
            </a:r>
            <a:r>
              <a:rPr lang="en-US" sz="3200" dirty="0">
                <a:solidFill>
                  <a:srgbClr val="00B050"/>
                </a:solidFill>
              </a:rPr>
              <a:t>D</a:t>
            </a:r>
            <a:r>
              <a:rPr lang="en-US" sz="3200" dirty="0" smtClean="0">
                <a:solidFill>
                  <a:srgbClr val="00B050"/>
                </a:solidFill>
              </a:rPr>
              <a:t>o </a:t>
            </a:r>
            <a:r>
              <a:rPr lang="en-US" sz="3200" dirty="0" err="1" smtClean="0">
                <a:solidFill>
                  <a:srgbClr val="00B050"/>
                </a:solidFill>
              </a:rPr>
              <a:t>Confimatory</a:t>
            </a:r>
            <a:r>
              <a:rPr lang="en-US" sz="3200" dirty="0" smtClean="0">
                <a:solidFill>
                  <a:srgbClr val="00B050"/>
                </a:solidFill>
              </a:rPr>
              <a:t> Analysis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451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6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Standard’d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Non-Binary Data – DWD &amp; OPCA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Useful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1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Full Raw Data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10.4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Reasonable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5486400"/>
            <a:ext cx="6324600" cy="830997"/>
            <a:chOff x="228600" y="5486400"/>
            <a:chExt cx="6324600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228600" y="5486400"/>
              <a:ext cx="1999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Strange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Permutations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>
              <a:stCxn id="2" idx="3"/>
            </p:cNvCxnSpPr>
            <p:nvPr/>
          </p:nvCxnSpPr>
          <p:spPr>
            <a:xfrm flipV="1">
              <a:off x="2227865" y="5486400"/>
              <a:ext cx="1277335" cy="41549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3"/>
            </p:cNvCxnSpPr>
            <p:nvPr/>
          </p:nvCxnSpPr>
          <p:spPr>
            <a:xfrm flipV="1">
              <a:off x="2227865" y="5486400"/>
              <a:ext cx="4325335" cy="415499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0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Delete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  &amp;  -999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Z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= 11.6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No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V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isual Diff.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Yet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Finds Some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2971800"/>
            <a:ext cx="4255739" cy="1440597"/>
            <a:chOff x="1981200" y="2971800"/>
            <a:chExt cx="4255739" cy="1440597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3581400"/>
              <a:ext cx="34175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Or Is Difference Within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Simulation Variation???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1981200" y="2971800"/>
              <a:ext cx="914400" cy="7620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595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Variables Only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14.6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More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Than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Raw Data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2293203"/>
            <a:ext cx="6553200" cy="2812197"/>
            <a:chOff x="228600" y="5874603"/>
            <a:chExt cx="6553200" cy="2812197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5874603"/>
              <a:ext cx="1999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Much Nicer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Permutations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27865" y="6248400"/>
              <a:ext cx="1429735" cy="2438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227865" y="6248400"/>
              <a:ext cx="4553935" cy="2438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8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Non-Binary – Standardized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17.3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Reflects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More Info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In Data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0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Inference for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test of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vs.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Non-Binary – Shifted Log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Transforms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Z = 17.9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Slightly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58000" y="457200"/>
            <a:ext cx="1640193" cy="1143000"/>
            <a:chOff x="228600" y="5874603"/>
            <a:chExt cx="1640193" cy="1143000"/>
          </a:xfrm>
        </p:grpSpPr>
        <p:sp>
          <p:nvSpPr>
            <p:cNvPr id="6" name="TextBox 5"/>
            <p:cNvSpPr txBox="1"/>
            <p:nvPr/>
          </p:nvSpPr>
          <p:spPr>
            <a:xfrm>
              <a:off x="228600" y="5874603"/>
              <a:ext cx="16401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Introduced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Soon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H="1">
              <a:off x="228600" y="6705600"/>
              <a:ext cx="820097" cy="312003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40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Strongly Feels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Scaling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Each Variable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May want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each variable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(i.e. subtract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divide by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Whitening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Equivalent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 PCA on Correlation Matrix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Correlation PCA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related (&amp; better known?) variation of PCA: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Replace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matrix with correlation matrix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do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eigen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50" name="Rectangle 32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31"/>
          <p:cNvGraphicFramePr>
            <a:graphicFrameLocks noChangeAspect="1"/>
          </p:cNvGraphicFramePr>
          <p:nvPr/>
        </p:nvGraphicFramePr>
        <p:xfrm>
          <a:off x="3505200" y="2817813"/>
          <a:ext cx="44196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4" imgW="3924000" imgH="1803240" progId="Equation.3">
                  <p:embed/>
                </p:oleObj>
              </mc:Choice>
              <mc:Fallback>
                <p:oleObj name="Equation" r:id="rId4" imgW="3924000" imgH="1803240" progId="Equation.3">
                  <p:embed/>
                  <p:pic>
                    <p:nvPicPr>
                      <p:cNvPr id="921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7813"/>
                        <a:ext cx="4419600" cy="2036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1" name="Rectangle 34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9" name="Object 33"/>
          <p:cNvGraphicFramePr>
            <a:graphicFrameLocks noChangeAspect="1"/>
          </p:cNvGraphicFramePr>
          <p:nvPr/>
        </p:nvGraphicFramePr>
        <p:xfrm>
          <a:off x="2286000" y="5461000"/>
          <a:ext cx="35814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6" imgW="2984500" imgH="889000" progId="Equation.3">
                  <p:embed/>
                </p:oleObj>
              </mc:Choice>
              <mc:Fallback>
                <p:oleObj name="Equation" r:id="rId6" imgW="2984500" imgH="889000" progId="Equation.3">
                  <p:embed/>
                  <p:pic>
                    <p:nvPicPr>
                      <p:cNvPr id="921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61000"/>
                        <a:ext cx="35814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use correlation matrix?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Makes features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 free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Height, Weight, Age, $, …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directions in point cloud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meaningful or useful?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unimportant directions dominate?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9873</TotalTime>
  <Words>2684</Words>
  <Application>Microsoft Office PowerPoint</Application>
  <PresentationFormat>On-screen Show (4:3)</PresentationFormat>
  <Paragraphs>1081</Paragraphs>
  <Slides>106</Slides>
  <Notes>103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8" baseType="lpstr">
      <vt:lpstr>Arial Unicode MS</vt:lpstr>
      <vt:lpstr>Gulim</vt:lpstr>
      <vt:lpstr>맑은 고딕</vt:lpstr>
      <vt:lpstr>Arial</vt:lpstr>
      <vt:lpstr>Cambria Math</vt:lpstr>
      <vt:lpstr>Tahoma</vt:lpstr>
      <vt:lpstr>Times New Roman</vt:lpstr>
      <vt:lpstr>Wingdings</vt:lpstr>
      <vt:lpstr>Default Design</vt:lpstr>
      <vt:lpstr>2_Default Design</vt:lpstr>
      <vt:lpstr>12_Default Design</vt:lpstr>
      <vt:lpstr>Equation</vt:lpstr>
      <vt:lpstr>Participant Presentations</vt:lpstr>
      <vt:lpstr>Caution</vt:lpstr>
      <vt:lpstr>Caution</vt:lpstr>
      <vt:lpstr>Caution</vt:lpstr>
      <vt:lpstr>DiProPerm Hypothesis Test</vt:lpstr>
      <vt:lpstr>DiProPerm Hypothesis Test</vt:lpstr>
      <vt:lpstr>DiProPerm Hypothesis Test</vt:lpstr>
      <vt:lpstr>DiProPerm Hypothesis Test</vt:lpstr>
      <vt:lpstr>Object Oriented Data Analysis</vt:lpstr>
      <vt:lpstr>Prob. Dist’ns as Data Objects</vt:lpstr>
      <vt:lpstr>Prob. Dist’ns as Data Objects</vt:lpstr>
      <vt:lpstr>Prob. Dist’ns as Data Objects</vt:lpstr>
      <vt:lpstr>Matlab Software</vt:lpstr>
      <vt:lpstr>Matlab Basics</vt:lpstr>
      <vt:lpstr>Matlab Basics</vt:lpstr>
      <vt:lpstr>Object Oriented Data Analysis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Big Picture Data Visualization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Marginal Distribution Plots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Matlab Software</vt:lpstr>
      <vt:lpstr>Marginal Distribution Plots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Inference for Drug Discovery Data</vt:lpstr>
      <vt:lpstr>Limitation of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  <vt:lpstr>Correlation PCA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351</cp:revision>
  <dcterms:created xsi:type="dcterms:W3CDTF">2001-06-08T01:38:43Z</dcterms:created>
  <dcterms:modified xsi:type="dcterms:W3CDTF">2019-09-10T18:07:38Z</dcterms:modified>
</cp:coreProperties>
</file>