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  <p:sldMasterId id="2147483878" r:id="rId2"/>
    <p:sldMasterId id="2147483892" r:id="rId3"/>
  </p:sldMasterIdLst>
  <p:notesMasterIdLst>
    <p:notesMasterId r:id="rId82"/>
  </p:notesMasterIdLst>
  <p:sldIdLst>
    <p:sldId id="3468" r:id="rId4"/>
    <p:sldId id="3474" r:id="rId5"/>
    <p:sldId id="3479" r:id="rId6"/>
    <p:sldId id="3482" r:id="rId7"/>
    <p:sldId id="3484" r:id="rId8"/>
    <p:sldId id="3494" r:id="rId9"/>
    <p:sldId id="3501" r:id="rId10"/>
    <p:sldId id="3505" r:id="rId11"/>
    <p:sldId id="3513" r:id="rId12"/>
    <p:sldId id="3514" r:id="rId13"/>
    <p:sldId id="3524" r:id="rId14"/>
    <p:sldId id="3525" r:id="rId15"/>
    <p:sldId id="3526" r:id="rId16"/>
    <p:sldId id="3527" r:id="rId17"/>
    <p:sldId id="3528" r:id="rId18"/>
    <p:sldId id="3529" r:id="rId19"/>
    <p:sldId id="3530" r:id="rId20"/>
    <p:sldId id="3531" r:id="rId21"/>
    <p:sldId id="3532" r:id="rId22"/>
    <p:sldId id="3533" r:id="rId23"/>
    <p:sldId id="3534" r:id="rId24"/>
    <p:sldId id="3535" r:id="rId25"/>
    <p:sldId id="3536" r:id="rId26"/>
    <p:sldId id="3537" r:id="rId27"/>
    <p:sldId id="3538" r:id="rId28"/>
    <p:sldId id="3539" r:id="rId29"/>
    <p:sldId id="3540" r:id="rId30"/>
    <p:sldId id="3541" r:id="rId31"/>
    <p:sldId id="3542" r:id="rId32"/>
    <p:sldId id="3543" r:id="rId33"/>
    <p:sldId id="3544" r:id="rId34"/>
    <p:sldId id="3545" r:id="rId35"/>
    <p:sldId id="3546" r:id="rId36"/>
    <p:sldId id="3547" r:id="rId37"/>
    <p:sldId id="3548" r:id="rId38"/>
    <p:sldId id="3549" r:id="rId39"/>
    <p:sldId id="3550" r:id="rId40"/>
    <p:sldId id="3551" r:id="rId41"/>
    <p:sldId id="3552" r:id="rId42"/>
    <p:sldId id="3553" r:id="rId43"/>
    <p:sldId id="3554" r:id="rId44"/>
    <p:sldId id="3555" r:id="rId45"/>
    <p:sldId id="3556" r:id="rId46"/>
    <p:sldId id="3557" r:id="rId47"/>
    <p:sldId id="3558" r:id="rId48"/>
    <p:sldId id="3559" r:id="rId49"/>
    <p:sldId id="3560" r:id="rId50"/>
    <p:sldId id="3561" r:id="rId51"/>
    <p:sldId id="3562" r:id="rId52"/>
    <p:sldId id="3563" r:id="rId53"/>
    <p:sldId id="3310" r:id="rId54"/>
    <p:sldId id="3311" r:id="rId55"/>
    <p:sldId id="3312" r:id="rId56"/>
    <p:sldId id="3313" r:id="rId57"/>
    <p:sldId id="3314" r:id="rId58"/>
    <p:sldId id="3315" r:id="rId59"/>
    <p:sldId id="3316" r:id="rId60"/>
    <p:sldId id="3317" r:id="rId61"/>
    <p:sldId id="3318" r:id="rId62"/>
    <p:sldId id="3319" r:id="rId63"/>
    <p:sldId id="3320" r:id="rId64"/>
    <p:sldId id="3321" r:id="rId65"/>
    <p:sldId id="3322" r:id="rId66"/>
    <p:sldId id="3323" r:id="rId67"/>
    <p:sldId id="3564" r:id="rId68"/>
    <p:sldId id="3565" r:id="rId69"/>
    <p:sldId id="3566" r:id="rId70"/>
    <p:sldId id="3567" r:id="rId71"/>
    <p:sldId id="3568" r:id="rId72"/>
    <p:sldId id="3569" r:id="rId73"/>
    <p:sldId id="3570" r:id="rId74"/>
    <p:sldId id="3571" r:id="rId75"/>
    <p:sldId id="3572" r:id="rId76"/>
    <p:sldId id="3573" r:id="rId77"/>
    <p:sldId id="3574" r:id="rId78"/>
    <p:sldId id="3575" r:id="rId79"/>
    <p:sldId id="3614" r:id="rId80"/>
    <p:sldId id="3046" r:id="rId8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E7E7"/>
    <a:srgbClr val="DA71FF"/>
    <a:srgbClr val="0000FF"/>
    <a:srgbClr val="000000"/>
    <a:srgbClr val="EBE600"/>
    <a:srgbClr val="D357FF"/>
    <a:srgbClr val="FFDCDC"/>
    <a:srgbClr val="99FF99"/>
    <a:srgbClr val="FFB279"/>
    <a:srgbClr val="D1FF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928" autoAdjust="0"/>
  </p:normalViewPr>
  <p:slideViewPr>
    <p:cSldViewPr>
      <p:cViewPr varScale="1">
        <p:scale>
          <a:sx n="99" d="100"/>
          <a:sy n="99" d="100"/>
        </p:scale>
        <p:origin x="156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slide" Target="slides/slide73.xml"/><Relationship Id="rId84" Type="http://schemas.openxmlformats.org/officeDocument/2006/relationships/viewProps" Target="viewProps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4" Type="http://schemas.openxmlformats.org/officeDocument/2006/relationships/image" Target="../media/image3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4" Type="http://schemas.openxmlformats.org/officeDocument/2006/relationships/image" Target="../media/image3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4.wmf"/><Relationship Id="rId4" Type="http://schemas.openxmlformats.org/officeDocument/2006/relationships/image" Target="../media/image4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5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5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defRPr/>
            </a:pPr>
            <a:fld id="{B5E7E3E2-85E9-4DFE-8A64-65C24C719916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4186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22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22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defRPr/>
            </a:pPr>
            <a:fld id="{022E0E14-6096-4328-8B54-52B1A71DE68D}" type="slidenum">
              <a:rPr lang="ko-KR" alt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2815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23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23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defRPr/>
            </a:pPr>
            <a:fld id="{5B59489C-352E-4CD7-8BD6-E49194B996B4}" type="slidenum">
              <a:rPr lang="ko-KR" alt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1857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24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24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defRPr/>
            </a:pPr>
            <a:fld id="{4AFFE2BB-E530-4E60-B950-E9CCB1F80233}" type="slidenum">
              <a:rPr lang="ko-KR" alt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8448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defRPr/>
            </a:pPr>
            <a:fld id="{C3437C36-53AD-4DDD-9B26-6802479617B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25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425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ko-KR" smtClean="0"/>
              <a:t>EgView1p1RawData.ps</a:t>
            </a:r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8649118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defRPr/>
            </a:pPr>
            <a:fld id="{2E36FDC8-CC63-4DAF-A4ED-4F1A8DE52A9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27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427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ko-KR" smtClean="0"/>
              <a:t>EgView1p51proj3dPC1.ps</a:t>
            </a:r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9697463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defRPr/>
            </a:pPr>
            <a:fld id="{E67878ED-1224-46C3-B0C5-17ADD0D9511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28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428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ko-KR" smtClean="0"/>
              <a:t>EgView1p52proj3dPC2.ps</a:t>
            </a:r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7834007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defRPr/>
            </a:pPr>
            <a:fld id="{675097BF-D466-4180-8096-6823F99E41D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29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429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ko-KR" smtClean="0"/>
              <a:t>EgView1p54proj3dPC12.ps</a:t>
            </a:r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9849159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0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defRPr/>
            </a:pPr>
            <a:fld id="{2B324D6E-5BC0-4D2C-804C-8C9A16B70362}" type="slidenum">
              <a:rPr lang="ko-KR" altLang="en-US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1559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1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1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defRPr/>
            </a:pPr>
            <a:fld id="{C111775C-E35F-4501-8736-B341A0AFD4B8}" type="slidenum">
              <a:rPr lang="ko-KR" altLang="en-US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1633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1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1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defRPr/>
            </a:pPr>
            <a:fld id="{C111775C-E35F-4501-8736-B341A0AFD4B8}" type="slidenum">
              <a:rPr lang="ko-KR" altLang="en-US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071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9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defRPr/>
            </a:pPr>
            <a:fld id="{C56E1877-0B9F-4B05-A712-EA6D2F5F5BA7}" type="slidenum">
              <a:rPr lang="ko-KR" alt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2565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1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1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defRPr/>
            </a:pPr>
            <a:fld id="{C111775C-E35F-4501-8736-B341A0AFD4B8}" type="slidenum">
              <a:rPr lang="ko-KR" altLang="en-US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3131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1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1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defRPr/>
            </a:pPr>
            <a:fld id="{C111775C-E35F-4501-8736-B341A0AFD4B8}" type="slidenum">
              <a:rPr lang="ko-KR" altLang="en-US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3054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5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5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defRPr/>
            </a:pPr>
            <a:fld id="{D6A1AC47-F372-4D2F-A816-AC98603F3565}" type="slidenum">
              <a:rPr lang="ko-KR" altLang="en-US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8274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5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5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defRPr/>
            </a:pPr>
            <a:fld id="{D6A1AC47-F372-4D2F-A816-AC98603F3565}" type="slidenum">
              <a:rPr lang="ko-KR" altLang="en-US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9190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defRPr/>
            </a:pPr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9610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defRPr/>
            </a:pPr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0631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defRPr/>
            </a:pPr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1214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defRPr/>
            </a:pPr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4049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defRPr/>
            </a:pPr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6048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defRPr/>
            </a:pPr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>
                <a:defRPr/>
              </a:pPr>
              <a:t>30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925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71C9FD-28EB-4019-9160-CF9FF9BE5E07}" type="slidenum">
              <a:rPr lang="ko-KR" altLang="en-US" smtClean="0">
                <a:solidFill>
                  <a:srgbClr val="000000"/>
                </a:solidFill>
                <a:ea typeface="굴림" pitchFamily="34" charset="-127"/>
              </a:rPr>
              <a:pPr>
                <a:defRPr/>
              </a:pPr>
              <a:t>3</a:t>
            </a:fld>
            <a:endParaRPr lang="en-US" altLang="ko-KR">
              <a:solidFill>
                <a:srgbClr val="000000"/>
              </a:solidFill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7454046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defRPr/>
            </a:pPr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>
                <a:defRPr/>
              </a:pPr>
              <a:t>31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39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defRPr/>
            </a:pPr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>
                <a:defRPr/>
              </a:pPr>
              <a:t>32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718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defRPr/>
            </a:pPr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>
                <a:defRPr/>
              </a:pPr>
              <a:t>33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3398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defRPr/>
            </a:pPr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>
                <a:defRPr/>
              </a:pPr>
              <a:t>34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13935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defRPr/>
            </a:pPr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>
                <a:defRPr/>
              </a:pPr>
              <a:t>35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34331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defRPr/>
            </a:pPr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>
                <a:defRPr/>
              </a:pPr>
              <a:t>36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40517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defRPr/>
            </a:pPr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>
                <a:defRPr/>
              </a:pPr>
              <a:t>37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98292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defRPr/>
            </a:pPr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>
                <a:defRPr/>
              </a:pPr>
              <a:t>38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10951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defRPr/>
            </a:pPr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>
                <a:defRPr/>
              </a:pPr>
              <a:t>39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60406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defRPr/>
            </a:pPr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>
                <a:defRPr/>
              </a:pPr>
              <a:t>40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28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2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2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defRPr/>
            </a:pPr>
            <a:fld id="{6A809F07-D27F-4135-A1B9-BB1964D3459A}" type="slidenum">
              <a:rPr lang="ko-KR" alt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73787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defRPr/>
            </a:pPr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>
                <a:defRPr/>
              </a:pPr>
              <a:t>41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46142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defRPr/>
            </a:pPr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>
                <a:defRPr/>
              </a:pPr>
              <a:t>42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86010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6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6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defRPr/>
            </a:pPr>
            <a:fld id="{F5102515-1192-41A7-BF46-E39870BB3FCC}" type="slidenum">
              <a:rPr lang="ko-KR" altLang="en-US" smtClean="0">
                <a:solidFill>
                  <a:srgbClr val="000000"/>
                </a:solidFill>
              </a:rPr>
              <a:pPr>
                <a:defRPr/>
              </a:pPr>
              <a:t>43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4298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defRPr/>
            </a:pPr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>
                <a:defRPr/>
              </a:pPr>
              <a:t>44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43772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7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7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defRPr/>
            </a:pPr>
            <a:fld id="{1DC5B6C1-620B-4C92-848D-D492ADE5FFD5}" type="slidenum">
              <a:rPr lang="ko-KR" altLang="en-US" smtClean="0">
                <a:solidFill>
                  <a:srgbClr val="000000"/>
                </a:solidFill>
              </a:rPr>
              <a:pPr>
                <a:defRPr/>
              </a:pPr>
              <a:t>45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22980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7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7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defRPr/>
            </a:pPr>
            <a:fld id="{1DC5B6C1-620B-4C92-848D-D492ADE5FFD5}" type="slidenum">
              <a:rPr lang="ko-KR" altLang="en-US" smtClean="0">
                <a:solidFill>
                  <a:srgbClr val="000000"/>
                </a:solidFill>
              </a:rPr>
              <a:pPr>
                <a:defRPr/>
              </a:pPr>
              <a:t>46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53138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7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7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defRPr/>
            </a:pPr>
            <a:fld id="{1DC5B6C1-620B-4C92-848D-D492ADE5FFD5}" type="slidenum">
              <a:rPr lang="ko-KR" altLang="en-US" smtClean="0">
                <a:solidFill>
                  <a:srgbClr val="000000"/>
                </a:solidFill>
              </a:rPr>
              <a:pPr>
                <a:defRPr/>
              </a:pPr>
              <a:t>47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90380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8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8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defRPr/>
            </a:pPr>
            <a:fld id="{01783F96-05DC-446A-8530-BD9177F1F149}" type="slidenum">
              <a:rPr lang="ko-KR" altLang="en-US" smtClean="0">
                <a:solidFill>
                  <a:srgbClr val="000000"/>
                </a:solidFill>
              </a:rPr>
              <a:pPr>
                <a:defRPr/>
              </a:pPr>
              <a:t>48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98600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defRPr/>
            </a:pPr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>
                <a:defRPr/>
              </a:pPr>
              <a:t>49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91970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50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213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3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3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defRPr/>
            </a:pPr>
            <a:fld id="{2FA380FE-5C7F-4676-846E-39D4C4D6B870}" type="slidenum">
              <a:rPr lang="ko-KR" alt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03663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571256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274780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456978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718711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25741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950125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730531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167967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596815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06974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defRPr/>
            </a:pPr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67835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607330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915567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506706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053863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924105-A121-4F63-918E-BA89B494F37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937622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924105-A121-4F63-918E-BA89B494F37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246949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2690BA-1430-4D1B-8D90-EACA6E592E2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642212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48F876-3181-42DE-B7E5-F3046D079DE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2588855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924105-A121-4F63-918E-BA89B494F37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4225890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924105-A121-4F63-918E-BA89B494F37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51917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22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22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defRPr/>
            </a:pPr>
            <a:fld id="{022E0E14-6096-4328-8B54-52B1A71DE68D}" type="slidenum">
              <a:rPr lang="ko-KR" alt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674762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83E6BC-70D5-449D-9CFD-C172B5F7901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9215191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83E6BC-70D5-449D-9CFD-C172B5F7901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5120666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83E6BC-70D5-449D-9CFD-C172B5F7901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6872619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310886-A42A-46D8-AF4A-8CFD3FE6BF3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3942307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CDE395B-4CCB-431F-9F57-EB0DDF76FE2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7469141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2561C9-B9ED-408C-8F11-9F708EFA354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88350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D5937A-3C90-45CE-9F86-3AB5D716F9F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9887172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96453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5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5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defRPr/>
            </a:pPr>
            <a:fld id="{39BDA4C1-3762-41FC-950E-91489C7E3EB6}" type="slidenum">
              <a:rPr lang="ko-KR" altLang="en-US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929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5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5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defRPr/>
            </a:pPr>
            <a:fld id="{39BDA4C1-3762-41FC-950E-91489C7E3EB6}" type="slidenum">
              <a:rPr lang="ko-KR" alt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642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59875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57490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29476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16964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49968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09794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76216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69902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64850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86853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42248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057796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70556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75356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796291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869231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646870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257046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085988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186F7-960F-4135-90B5-3F97C2F3433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4386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D2E03-395D-43B7-B781-CF5F8DE1CF4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1925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51814-6E9D-4ED3-B1A9-87061FD155A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966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261761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91AE4-F641-4CFA-98AB-BE9EA5E147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2465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82D6C-E386-42C8-9FF2-875C32CDF1E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5249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A4FD3-08B6-4B18-9685-B19F90A7D27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3914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A624A-5666-4AF5-AF31-316774A39A9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5748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7E860-5585-421F-8ED6-C3DBE48BAC8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2239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38342-7A8A-4DB8-8743-E9B75FE0F60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582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18456-74D4-4D36-B995-1D08E5D0B31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1359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3C58D-F81C-4D04-924D-69930519BE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7069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42C35-16AD-4D78-86E9-913C292B48C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4315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2E4E8-4C69-404E-8CF9-D632E365F16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975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738027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5F740F-A7AB-43A9-8E90-0554C93065F8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73734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869233-8428-428D-8528-03D404F6AF9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9473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11208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06061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17121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11342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93180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137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770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  <p:sldLayoutId id="2147483890" r:id="rId12"/>
    <p:sldLayoutId id="2147483891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4707A0F7-4FFF-4748-A9B7-E82C91A1925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87916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  <p:sldLayoutId id="2147483904" r:id="rId12"/>
    <p:sldLayoutId id="2147483905" r:id="rId13"/>
    <p:sldLayoutId id="2147483906" r:id="rId14"/>
    <p:sldLayoutId id="2147483907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5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0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0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0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0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8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8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38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38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38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38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0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750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0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38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notesSlide" Target="../notesSlides/notesSlide73.xml"/><Relationship Id="rId7" Type="http://schemas.openxmlformats.org/officeDocument/2006/relationships/oleObject" Target="../embeddings/oleObject3.bin"/><Relationship Id="rId12" Type="http://schemas.openxmlformats.org/officeDocument/2006/relationships/image" Target="../media/image33.wmf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0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32.wmf"/><Relationship Id="rId4" Type="http://schemas.openxmlformats.org/officeDocument/2006/relationships/image" Target="../media/image83.png"/><Relationship Id="rId9" Type="http://schemas.openxmlformats.org/officeDocument/2006/relationships/oleObject" Target="../embeddings/oleObject4.bin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74.xml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37.wmf"/><Relationship Id="rId5" Type="http://schemas.openxmlformats.org/officeDocument/2006/relationships/image" Target="../media/image34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36.wmf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75.xml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40.wmf"/><Relationship Id="rId5" Type="http://schemas.openxmlformats.org/officeDocument/2006/relationships/image" Target="../media/image34.w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39.wmf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38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7.png"/><Relationship Id="rId4" Type="http://schemas.openxmlformats.org/officeDocument/2006/relationships/image" Target="../media/image98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PCA for s-reps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eaLnBrk="1" hangingPunct="1">
              <a:buFont typeface="Wingdings" pitchFamily="2" charset="2"/>
              <a:buNone/>
            </a:pPr>
            <a:r>
              <a:rPr lang="en-US" dirty="0" smtClean="0"/>
              <a:t>PCA on manifold spaces?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(</a:t>
            </a:r>
            <a:r>
              <a:rPr lang="en-US" dirty="0"/>
              <a:t>e</a:t>
            </a:r>
            <a:r>
              <a:rPr lang="en-US" dirty="0" smtClean="0"/>
              <a:t>.g. on Lie Groups / Symmetric Spaces)</a:t>
            </a:r>
          </a:p>
          <a:p>
            <a:pPr algn="l" eaLnBrk="1" hangingPunct="1"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/>
              <a:t>T. Fletcher:   Principal Geodesic Analysis</a:t>
            </a:r>
          </a:p>
          <a:p>
            <a:pPr algn="l" eaLnBrk="1" hangingPunct="1"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/>
              <a:t>Idea:  replace “linear summary of data”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/>
              <a:t>With “geodesic summary of data”…</a:t>
            </a:r>
          </a:p>
        </p:txBody>
      </p:sp>
    </p:spTree>
    <p:extLst>
      <p:ext uri="{BB962C8B-B14F-4D97-AF65-F5344CB8AC3E}">
        <p14:creationId xmlns:p14="http://schemas.microsoft.com/office/powerpoint/2010/main" val="35087364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00B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Composite Principa</a:t>
            </a:r>
            <a:r>
              <a:rPr lang="en-US" dirty="0"/>
              <a:t>l</a:t>
            </a:r>
            <a:r>
              <a:rPr lang="en-US" dirty="0" smtClean="0"/>
              <a:t> Nested Spheres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eaLnBrk="1" hangingPunct="1">
              <a:lnSpc>
                <a:spcPct val="150000"/>
              </a:lnSpc>
              <a:buSzPct val="100000"/>
              <a:buNone/>
            </a:pPr>
            <a:r>
              <a:rPr lang="en-US" dirty="0"/>
              <a:t>Impact on Segmentation:</a:t>
            </a:r>
          </a:p>
          <a:p>
            <a:pPr eaLnBrk="1" hangingPunct="1">
              <a:lnSpc>
                <a:spcPct val="150000"/>
              </a:lnSpc>
              <a:buSzPct val="100000"/>
              <a:buFont typeface="Wingdings" pitchFamily="2" charset="2"/>
              <a:buChar char="§"/>
            </a:pPr>
            <a:r>
              <a:rPr lang="en-US" dirty="0"/>
              <a:t>PGA Segmentation:  used ~20 comp’s</a:t>
            </a:r>
          </a:p>
          <a:p>
            <a:pPr eaLnBrk="1" hangingPunct="1">
              <a:lnSpc>
                <a:spcPct val="150000"/>
              </a:lnSpc>
              <a:buSzPct val="100000"/>
              <a:buFont typeface="Wingdings" pitchFamily="2" charset="2"/>
              <a:buChar char="§"/>
            </a:pPr>
            <a:r>
              <a:rPr lang="en-US" dirty="0"/>
              <a:t>CPNS Segmentation:  only need ~13</a:t>
            </a:r>
          </a:p>
          <a:p>
            <a:pPr eaLnBrk="1" hangingPunct="1">
              <a:lnSpc>
                <a:spcPct val="150000"/>
              </a:lnSpc>
              <a:buSzPct val="100000"/>
              <a:buFont typeface="Wingdings" pitchFamily="2" charset="2"/>
              <a:buChar char="§"/>
            </a:pPr>
            <a:r>
              <a:rPr lang="en-US" dirty="0"/>
              <a:t>Resulted in visually better fits to data</a:t>
            </a:r>
          </a:p>
          <a:p>
            <a:pPr algn="l" eaLnBrk="1" hangingPunct="1">
              <a:lnSpc>
                <a:spcPct val="15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350924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Principal Nested Spheres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926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Main Goal:</a:t>
                </a:r>
              </a:p>
              <a:p>
                <a:pPr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Extend Principal Arc Analysis 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 to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 smtClean="0"/>
                  <a:t>)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Jung</a:t>
                </a:r>
                <a:r>
                  <a:rPr lang="en-US" dirty="0"/>
                  <a:t> </a:t>
                </a:r>
                <a:r>
                  <a:rPr lang="en-US" dirty="0" smtClean="0"/>
                  <a:t>et al (2012)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Important Landmark:    </a:t>
                </a:r>
              </a:p>
              <a:p>
                <a:pPr algn="ctr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This Motivated </a:t>
                </a:r>
                <a:r>
                  <a:rPr lang="en-US" i="1" dirty="0" smtClean="0"/>
                  <a:t>Backwards PCA</a:t>
                </a:r>
                <a:endParaRPr lang="en-US" i="1" dirty="0"/>
              </a:p>
            </p:txBody>
          </p:sp>
        </mc:Choice>
        <mc:Fallback xmlns="">
          <p:sp>
            <p:nvSpPr>
              <p:cNvPr id="1392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  <a:blipFill>
                <a:blip r:embed="rId3"/>
                <a:stretch>
                  <a:fillRect l="-1958" t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8492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Backwards PCA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Key Idea: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    </a:t>
            </a:r>
            <a:r>
              <a:rPr lang="en-US" u="sng" dirty="0" smtClean="0"/>
              <a:t>Replace</a:t>
            </a:r>
            <a:r>
              <a:rPr lang="en-US" dirty="0" smtClean="0"/>
              <a:t> usual </a:t>
            </a:r>
            <a:r>
              <a:rPr lang="en-US" i="1" dirty="0" smtClean="0"/>
              <a:t>forwards</a:t>
            </a:r>
            <a:r>
              <a:rPr lang="en-US" dirty="0" smtClean="0"/>
              <a:t> view of PCA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    </a:t>
            </a:r>
            <a:r>
              <a:rPr lang="en-US" u="sng" dirty="0" smtClean="0"/>
              <a:t>With</a:t>
            </a:r>
            <a:r>
              <a:rPr lang="en-US" dirty="0" smtClean="0"/>
              <a:t> a </a:t>
            </a:r>
            <a:r>
              <a:rPr lang="en-US" i="1" dirty="0" smtClean="0"/>
              <a:t>backwards </a:t>
            </a:r>
            <a:r>
              <a:rPr lang="en-US" dirty="0" smtClean="0"/>
              <a:t>approach to PCA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67676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Terminology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Multiple linear regression: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Stepwise approaches: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q"/>
            </a:pPr>
            <a:r>
              <a:rPr lang="en-US" i="1" dirty="0" smtClean="0"/>
              <a:t>Forwards:</a:t>
            </a:r>
            <a:r>
              <a:rPr lang="en-US" dirty="0" smtClean="0"/>
              <a:t>   Start small, iteratively </a:t>
            </a:r>
            <a:r>
              <a:rPr lang="en-US" u="sng" dirty="0" smtClean="0"/>
              <a:t>add</a:t>
            </a:r>
            <a:r>
              <a:rPr lang="en-US" dirty="0" smtClean="0"/>
              <a:t> variables to model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q"/>
            </a:pPr>
            <a:r>
              <a:rPr lang="en-US" i="1" dirty="0" smtClean="0"/>
              <a:t>Backwards:</a:t>
            </a:r>
            <a:r>
              <a:rPr lang="en-US" dirty="0" smtClean="0"/>
              <a:t>   Start with all, iteratively </a:t>
            </a:r>
            <a:r>
              <a:rPr lang="en-US" u="sng" dirty="0" smtClean="0"/>
              <a:t>remove</a:t>
            </a:r>
            <a:r>
              <a:rPr lang="en-US" dirty="0" smtClean="0"/>
              <a:t> variables from model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</p:txBody>
      </p:sp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1905000" y="2209800"/>
          <a:ext cx="59436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Equation" r:id="rId4" imgW="1981080" imgH="228600" progId="Equation.3">
                  <p:embed/>
                </p:oleObj>
              </mc:Choice>
              <mc:Fallback>
                <p:oleObj name="Equation" r:id="rId4" imgW="19810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209800"/>
                        <a:ext cx="59436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36685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PCA View:    Recall Raw Data</a:t>
            </a:r>
            <a:r>
              <a:rPr lang="en-US" altLang="ko-KR" b="1" smtClean="0">
                <a:effectLst>
                  <a:outerShdw blurRad="38100" dist="38100" dir="2700000" algn="tl">
                    <a:srgbClr val="FFFFFF"/>
                  </a:outerShdw>
                </a:effectLst>
                <a:ea typeface="Gulim" pitchFamily="34" charset="-127"/>
              </a:rPr>
              <a:t> </a:t>
            </a:r>
          </a:p>
        </p:txBody>
      </p:sp>
      <p:pic>
        <p:nvPicPr>
          <p:cNvPr id="1413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7153076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391400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PCA View:    PC1 Projections</a:t>
            </a:r>
            <a:r>
              <a:rPr lang="en-US" altLang="ko-KR" b="1" smtClean="0">
                <a:effectLst>
                  <a:outerShdw blurRad="38100" dist="38100" dir="2700000" algn="tl">
                    <a:srgbClr val="FFFFFF"/>
                  </a:outerShdw>
                </a:effectLst>
                <a:ea typeface="Gulim" pitchFamily="34" charset="-127"/>
              </a:rPr>
              <a:t> </a:t>
            </a:r>
          </a:p>
        </p:txBody>
      </p:sp>
      <p:pic>
        <p:nvPicPr>
          <p:cNvPr id="1423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32347885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391400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PCA View:    PC2 Projections</a:t>
            </a:r>
            <a:r>
              <a:rPr lang="en-US" altLang="ko-KR" b="1" smtClean="0">
                <a:effectLst>
                  <a:outerShdw blurRad="38100" dist="38100" dir="2700000" algn="tl">
                    <a:srgbClr val="FFFFFF"/>
                  </a:outerShdw>
                </a:effectLst>
                <a:ea typeface="Gulim" pitchFamily="34" charset="-127"/>
              </a:rPr>
              <a:t> </a:t>
            </a:r>
          </a:p>
        </p:txBody>
      </p:sp>
      <p:pic>
        <p:nvPicPr>
          <p:cNvPr id="1433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5866554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sz="3200" smtClean="0">
                <a:ea typeface="굴림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굴림" pitchFamily="34" charset="-127"/>
              </a:rPr>
              <a:t>’</a:t>
            </a:r>
            <a:r>
              <a:rPr lang="en-US" altLang="ko-KR" sz="3200" smtClean="0">
                <a:ea typeface="굴림" pitchFamily="34" charset="-127"/>
              </a:rPr>
              <a:t>n of PCA View:    Projections on PC1,2 plane</a:t>
            </a:r>
          </a:p>
        </p:txBody>
      </p:sp>
      <p:pic>
        <p:nvPicPr>
          <p:cNvPr id="1443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42208299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Backwards PCA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748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u="sng" dirty="0" smtClean="0"/>
                  <a:t>Replace</a:t>
                </a:r>
                <a:r>
                  <a:rPr lang="en-US" dirty="0" smtClean="0"/>
                  <a:t> usual </a:t>
                </a:r>
                <a:r>
                  <a:rPr lang="en-US" i="1" dirty="0" smtClean="0"/>
                  <a:t>forwards</a:t>
                </a:r>
                <a:r>
                  <a:rPr lang="en-US" dirty="0" smtClean="0"/>
                  <a:t> view of PCA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Data  </a:t>
                </a:r>
                <a:r>
                  <a:rPr lang="en-US" dirty="0" smtClean="0">
                    <a:sym typeface="Wingdings" pitchFamily="2" charset="2"/>
                  </a:rPr>
                  <a:t>  PC1   (1 dim </a:t>
                </a:r>
                <a:r>
                  <a:rPr lang="en-US" dirty="0" err="1" smtClean="0">
                    <a:sym typeface="Wingdings" pitchFamily="2" charset="2"/>
                  </a:rPr>
                  <a:t>approx</a:t>
                </a:r>
                <a:r>
                  <a:rPr lang="en-US" dirty="0" smtClean="0">
                    <a:sym typeface="Wingdings" pitchFamily="2" charset="2"/>
                  </a:rPr>
                  <a:t>)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>
                    <a:sym typeface="Wingdings" pitchFamily="2" charset="2"/>
                  </a:rPr>
                  <a:t>             PC2  (1 dim </a:t>
                </a:r>
                <a:r>
                  <a:rPr lang="en-US" dirty="0" err="1" smtClean="0">
                    <a:sym typeface="Wingdings" pitchFamily="2" charset="2"/>
                  </a:rPr>
                  <a:t>approx</a:t>
                </a:r>
                <a:r>
                  <a:rPr lang="en-US" dirty="0" smtClean="0">
                    <a:sym typeface="Wingdings" pitchFamily="2" charset="2"/>
                  </a:rPr>
                  <a:t> of Data-PC1)</a:t>
                </a:r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              </a:t>
                </a:r>
                <a:r>
                  <a:rPr lang="en-US" dirty="0" smtClean="0">
                    <a:sym typeface="Wingdings" pitchFamily="2" charset="2"/>
                  </a:rPr>
                  <a:t>   PC1 U PC2   (2 dim </a:t>
                </a:r>
                <a:r>
                  <a:rPr lang="en-US" dirty="0" err="1" smtClean="0">
                    <a:sym typeface="Wingdings" pitchFamily="2" charset="2"/>
                  </a:rPr>
                  <a:t>approx</a:t>
                </a:r>
                <a:r>
                  <a:rPr lang="en-US" dirty="0" smtClean="0">
                    <a:sym typeface="Wingdings" pitchFamily="2" charset="2"/>
                  </a:rPr>
                  <a:t>)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>
                    <a:sym typeface="Wingdings" pitchFamily="2" charset="2"/>
                  </a:rPr>
                  <a:t>                         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/>
                        <a:ea typeface="Cambria Math"/>
                        <a:sym typeface="Wingdings" pitchFamily="2" charset="2"/>
                      </a:rPr>
                      <m:t>⋱</m:t>
                    </m:r>
                  </m:oMath>
                </a14:m>
                <a:endParaRPr lang="en-US" sz="4000" dirty="0" smtClean="0">
                  <a:sym typeface="Wingdings" pitchFamily="2" charset="2"/>
                </a:endParaRP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>
                    <a:sym typeface="Wingdings" pitchFamily="2" charset="2"/>
                  </a:rPr>
                  <a:t>                        PC1 U … U  </a:t>
                </a:r>
                <a:r>
                  <a:rPr lang="en-US" dirty="0" err="1" smtClean="0">
                    <a:sym typeface="Wingdings" pitchFamily="2" charset="2"/>
                  </a:rPr>
                  <a:t>PCr</a:t>
                </a:r>
                <a:endParaRPr lang="en-US" dirty="0" smtClean="0">
                  <a:sym typeface="Wingdings" pitchFamily="2" charset="2"/>
                </a:endParaRP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>
                    <a:sym typeface="Wingdings" pitchFamily="2" charset="2"/>
                  </a:rPr>
                  <a:t>                                     (r dim </a:t>
                </a:r>
                <a:r>
                  <a:rPr lang="en-US" dirty="0" err="1" smtClean="0">
                    <a:sym typeface="Wingdings" pitchFamily="2" charset="2"/>
                  </a:rPr>
                  <a:t>approx</a:t>
                </a:r>
                <a:r>
                  <a:rPr lang="en-US" dirty="0" smtClean="0">
                    <a:sym typeface="Wingdings" pitchFamily="2" charset="2"/>
                  </a:rPr>
                  <a:t>)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174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  <a:blipFill>
                <a:blip r:embed="rId3"/>
                <a:stretch>
                  <a:fillRect l="-1958" t="-1412" r="-1054" b="-3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98214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Backwards PCA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772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u="sng" dirty="0" smtClean="0"/>
                  <a:t>With</a:t>
                </a:r>
                <a:r>
                  <a:rPr lang="en-US" dirty="0" smtClean="0"/>
                  <a:t> a </a:t>
                </a:r>
                <a:r>
                  <a:rPr lang="en-US" i="1" dirty="0" smtClean="0"/>
                  <a:t>backwards</a:t>
                </a:r>
                <a:r>
                  <a:rPr lang="en-US" dirty="0" smtClean="0"/>
                  <a:t> approach to PCA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Data  </a:t>
                </a:r>
                <a:r>
                  <a:rPr lang="en-US" dirty="0" smtClean="0">
                    <a:sym typeface="Wingdings" pitchFamily="2" charset="2"/>
                  </a:rPr>
                  <a:t>  PC1  U … U  </a:t>
                </a:r>
                <a:r>
                  <a:rPr lang="en-US" dirty="0" err="1" smtClean="0">
                    <a:sym typeface="Wingdings" pitchFamily="2" charset="2"/>
                  </a:rPr>
                  <a:t>PCr</a:t>
                </a:r>
                <a:r>
                  <a:rPr lang="en-US" dirty="0" smtClean="0">
                    <a:sym typeface="Wingdings" pitchFamily="2" charset="2"/>
                  </a:rPr>
                  <a:t>    (r dim </a:t>
                </a:r>
                <a:r>
                  <a:rPr lang="en-US" dirty="0" err="1" smtClean="0">
                    <a:sym typeface="Wingdings" pitchFamily="2" charset="2"/>
                  </a:rPr>
                  <a:t>approx</a:t>
                </a:r>
                <a:r>
                  <a:rPr lang="en-US" dirty="0" smtClean="0">
                    <a:sym typeface="Wingdings" pitchFamily="2" charset="2"/>
                  </a:rPr>
                  <a:t>)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>
                    <a:sym typeface="Wingdings" pitchFamily="2" charset="2"/>
                  </a:rPr>
                  <a:t>              PC1  U … U  PC(r-1)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                   </a:t>
                </a:r>
                <a:r>
                  <a:rPr lang="en-US" dirty="0"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  <a:ea typeface="Cambria Math"/>
                        <a:sym typeface="Wingdings" pitchFamily="2" charset="2"/>
                      </a:rPr>
                      <m:t>⋱</m:t>
                    </m:r>
                  </m:oMath>
                </a14:m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              </a:t>
                </a:r>
                <a:r>
                  <a:rPr lang="en-US" dirty="0" smtClean="0">
                    <a:sym typeface="Wingdings" pitchFamily="2" charset="2"/>
                  </a:rPr>
                  <a:t>   PC1 U PC2   (2 dim </a:t>
                </a:r>
                <a:r>
                  <a:rPr lang="en-US" dirty="0" err="1" smtClean="0">
                    <a:sym typeface="Wingdings" pitchFamily="2" charset="2"/>
                  </a:rPr>
                  <a:t>approx</a:t>
                </a:r>
                <a:r>
                  <a:rPr lang="en-US" dirty="0" smtClean="0">
                    <a:sym typeface="Wingdings" pitchFamily="2" charset="2"/>
                  </a:rPr>
                  <a:t>)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>
                    <a:sym typeface="Wingdings" pitchFamily="2" charset="2"/>
                  </a:rPr>
                  <a:t>                        PC1    (1 dim </a:t>
                </a:r>
                <a:r>
                  <a:rPr lang="en-US" dirty="0" err="1" smtClean="0">
                    <a:sym typeface="Wingdings" pitchFamily="2" charset="2"/>
                  </a:rPr>
                  <a:t>approx</a:t>
                </a:r>
                <a:r>
                  <a:rPr lang="en-US" dirty="0" smtClean="0">
                    <a:sym typeface="Wingdings" pitchFamily="2" charset="2"/>
                  </a:rPr>
                  <a:t>)</a:t>
                </a:r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277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  <a:blipFill>
                <a:blip r:embed="rId3"/>
                <a:stretch>
                  <a:fillRect l="-1958" t="-1412" r="-9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75010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PCA Extensions for Data on Manifolds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595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Arial" charset="0"/>
                  <a:buChar char="•"/>
                </a:pPr>
                <a:r>
                  <a:rPr lang="en-US" dirty="0" smtClean="0"/>
                  <a:t>Fletcher (Principal Geodesic Anal.)</a:t>
                </a:r>
              </a:p>
              <a:p>
                <a:pPr lvl="1" algn="l" eaLnBrk="1" hangingPunct="1">
                  <a:lnSpc>
                    <a:spcPct val="110000"/>
                  </a:lnSpc>
                  <a:buClrTx/>
                  <a:buSzPct val="100000"/>
                  <a:buFont typeface="Arial" charset="0"/>
                  <a:buChar char="•"/>
                </a:pPr>
                <a:r>
                  <a:rPr lang="en-US" dirty="0" smtClean="0"/>
                  <a:t>Best fit of geodesic to data</a:t>
                </a:r>
              </a:p>
              <a:p>
                <a:pPr lvl="1" algn="l" eaLnBrk="1" hangingPunct="1">
                  <a:lnSpc>
                    <a:spcPct val="110000"/>
                  </a:lnSpc>
                  <a:buClrTx/>
                  <a:buSzPct val="100000"/>
                  <a:buFont typeface="Arial" charset="0"/>
                  <a:buChar char="•"/>
                </a:pPr>
                <a:r>
                  <a:rPr lang="en-US" u="sng" dirty="0" smtClean="0"/>
                  <a:t>Constrained to go through geodesic mean</a:t>
                </a:r>
                <a:endParaRPr lang="en-US" u="sng" dirty="0"/>
              </a:p>
              <a:p>
                <a:pPr marL="0" indent="0"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endParaRPr lang="en-US" dirty="0" smtClean="0"/>
              </a:p>
              <a:p>
                <a:pPr marL="0" indent="0"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Happens</a:t>
                </a:r>
              </a:p>
              <a:p>
                <a:pPr marL="0" indent="0"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Naturally</a:t>
                </a:r>
              </a:p>
              <a:p>
                <a:pPr marL="0" indent="0"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sup>
                    </m:sSup>
                  </m:oMath>
                </a14:m>
                <a:endParaRPr lang="en-US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59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  <a:blipFill>
                <a:blip r:embed="rId3"/>
                <a:stretch>
                  <a:fillRect l="-1958" t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43862" t="74608" r="27662" b="1693"/>
          <a:stretch/>
        </p:blipFill>
        <p:spPr>
          <a:xfrm>
            <a:off x="5791200" y="3247292"/>
            <a:ext cx="3352800" cy="361070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591615" y="3758625"/>
            <a:ext cx="4485585" cy="965775"/>
            <a:chOff x="3591615" y="3758625"/>
            <a:chExt cx="4485585" cy="965775"/>
          </a:xfrm>
        </p:grpSpPr>
        <p:sp>
          <p:nvSpPr>
            <p:cNvPr id="2" name="TextBox 1"/>
            <p:cNvSpPr txBox="1"/>
            <p:nvPr/>
          </p:nvSpPr>
          <p:spPr>
            <a:xfrm>
              <a:off x="3591615" y="3758625"/>
              <a:ext cx="120898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00B050"/>
                  </a:solidFill>
                </a:rPr>
                <a:t>M</a:t>
              </a:r>
              <a:r>
                <a:rPr lang="en-US" sz="3200" dirty="0" smtClean="0">
                  <a:solidFill>
                    <a:srgbClr val="00B050"/>
                  </a:solidFill>
                </a:rPr>
                <a:t>ean</a:t>
              </a:r>
            </a:p>
          </p:txBody>
        </p:sp>
        <p:cxnSp>
          <p:nvCxnSpPr>
            <p:cNvPr id="5" name="Straight Arrow Connector 4"/>
            <p:cNvCxnSpPr>
              <a:stCxn id="2" idx="3"/>
            </p:cNvCxnSpPr>
            <p:nvPr/>
          </p:nvCxnSpPr>
          <p:spPr>
            <a:xfrm>
              <a:off x="4800600" y="4051013"/>
              <a:ext cx="3276600" cy="673387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3320422" y="4373940"/>
            <a:ext cx="4909178" cy="1569660"/>
            <a:chOff x="3320422" y="4373940"/>
            <a:chExt cx="4909178" cy="1569660"/>
          </a:xfrm>
        </p:grpSpPr>
        <p:sp>
          <p:nvSpPr>
            <p:cNvPr id="6" name="TextBox 5"/>
            <p:cNvSpPr txBox="1"/>
            <p:nvPr/>
          </p:nvSpPr>
          <p:spPr>
            <a:xfrm>
              <a:off x="3320422" y="4373940"/>
              <a:ext cx="2165978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000000"/>
                  </a:solidFill>
                </a:rPr>
                <a:t>Contained </a:t>
              </a:r>
            </a:p>
            <a:p>
              <a:r>
                <a:rPr lang="en-US" sz="3200" dirty="0" smtClean="0">
                  <a:solidFill>
                    <a:srgbClr val="000000"/>
                  </a:solidFill>
                </a:rPr>
                <a:t>in </a:t>
              </a:r>
              <a:r>
                <a:rPr lang="en-US" sz="3200" dirty="0">
                  <a:solidFill>
                    <a:srgbClr val="FF0000"/>
                  </a:solidFill>
                </a:rPr>
                <a:t>B</a:t>
              </a:r>
              <a:r>
                <a:rPr lang="en-US" sz="3200" dirty="0" smtClean="0">
                  <a:solidFill>
                    <a:srgbClr val="FF0000"/>
                  </a:solidFill>
                </a:rPr>
                <a:t>est </a:t>
              </a:r>
            </a:p>
            <a:p>
              <a:r>
                <a:rPr lang="en-US" sz="3200" dirty="0" smtClean="0">
                  <a:solidFill>
                    <a:srgbClr val="FF0000"/>
                  </a:solidFill>
                </a:rPr>
                <a:t>Fit </a:t>
              </a:r>
              <a:r>
                <a:rPr lang="en-US" sz="3200" dirty="0">
                  <a:solidFill>
                    <a:srgbClr val="FF0000"/>
                  </a:solidFill>
                </a:rPr>
                <a:t>L</a:t>
              </a:r>
              <a:r>
                <a:rPr lang="en-US" sz="3200" dirty="0" smtClean="0">
                  <a:solidFill>
                    <a:srgbClr val="FF0000"/>
                  </a:solidFill>
                </a:rPr>
                <a:t>ine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4724400" y="5029200"/>
              <a:ext cx="3505200" cy="3810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787550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Backwards PCA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72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283575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Euclidean Settings: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Forwards PCA = Backwards PCA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(Pythagorean Theorem,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ANOVA Decomposition)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So Not Interesting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But </a:t>
            </a:r>
            <a:r>
              <a:rPr lang="en-US" u="sng" dirty="0" smtClean="0"/>
              <a:t>Very Different</a:t>
            </a:r>
            <a:r>
              <a:rPr lang="en-US" dirty="0" smtClean="0"/>
              <a:t> in Non-Euclidean Settings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(Backwards is Better !?!)</a:t>
            </a:r>
          </a:p>
        </p:txBody>
      </p:sp>
    </p:spTree>
    <p:extLst>
      <p:ext uri="{BB962C8B-B14F-4D97-AF65-F5344CB8AC3E}">
        <p14:creationId xmlns:p14="http://schemas.microsoft.com/office/powerpoint/2010/main" val="3250451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Backwards PCA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772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Important Property of PCA: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 smtClean="0"/>
              </a:p>
              <a:p>
                <a:pPr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u="sng" dirty="0" smtClean="0"/>
                  <a:t>Nested</a:t>
                </a:r>
                <a:r>
                  <a:rPr lang="en-US" dirty="0" smtClean="0"/>
                  <a:t> Series of Approximations</a:t>
                </a:r>
              </a:p>
              <a:p>
                <a:pPr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⊆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⊆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⊆⋯</m:t>
                      </m:r>
                    </m:oMath>
                  </m:oMathPara>
                </a14:m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(Often taken for granted)</a:t>
                </a: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(Desirable in Non-Euclidean Settings)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277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  <a:blipFill rotWithShape="0">
                <a:blip r:embed="rId3"/>
                <a:stretch>
                  <a:fillRect l="-1958" t="-1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30963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Backwards PCA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72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Desirability of Nesting: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anose="05000000000000000000" pitchFamily="2" charset="2"/>
              <a:buChar char="v"/>
            </a:pPr>
            <a:r>
              <a:rPr lang="en-US" dirty="0" smtClean="0"/>
              <a:t>  </a:t>
            </a:r>
            <a:r>
              <a:rPr lang="en-US" u="sng" dirty="0" smtClean="0"/>
              <a:t>Multi-Scale Analysis</a:t>
            </a:r>
            <a:r>
              <a:rPr lang="en-US" dirty="0" smtClean="0"/>
              <a:t> Makes Sense</a:t>
            </a:r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i="1" dirty="0" smtClean="0"/>
              <a:t>Scores Visualization</a:t>
            </a:r>
            <a:r>
              <a:rPr lang="en-US" dirty="0" smtClean="0"/>
              <a:t> Makes Sense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808183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An Interesting Question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How generally applicable is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i="1" dirty="0" smtClean="0"/>
              <a:t>Backwards </a:t>
            </a:r>
            <a:r>
              <a:rPr lang="en-US" dirty="0" smtClean="0"/>
              <a:t>approach to PCA?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Discussion: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Jung et al (2010)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err="1" smtClean="0"/>
              <a:t>Pizer</a:t>
            </a:r>
            <a:r>
              <a:rPr lang="en-US" dirty="0" smtClean="0"/>
              <a:t> et al (2013)</a:t>
            </a:r>
          </a:p>
        </p:txBody>
      </p:sp>
    </p:spTree>
    <p:extLst>
      <p:ext uri="{BB962C8B-B14F-4D97-AF65-F5344CB8AC3E}">
        <p14:creationId xmlns:p14="http://schemas.microsoft.com/office/powerpoint/2010/main" val="40843454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An Interesting Question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How generally applicable is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i="1" smtClean="0"/>
              <a:t>Backwards </a:t>
            </a:r>
            <a:r>
              <a:rPr lang="en-US" smtClean="0"/>
              <a:t>approach to PCA?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Anywhere this is already being done???</a:t>
            </a:r>
          </a:p>
        </p:txBody>
      </p:sp>
    </p:spTree>
    <p:extLst>
      <p:ext uri="{BB962C8B-B14F-4D97-AF65-F5344CB8AC3E}">
        <p14:creationId xmlns:p14="http://schemas.microsoft.com/office/powerpoint/2010/main" val="39740092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An Interesting Question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257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How generally applicable is</a:t>
                </a:r>
              </a:p>
              <a:p>
                <a:pPr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i="1" dirty="0" smtClean="0"/>
                  <a:t>Backwards </a:t>
                </a:r>
                <a:r>
                  <a:rPr lang="en-US" dirty="0" smtClean="0"/>
                  <a:t>approach to PCA?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sz="1600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An Application:</a:t>
                </a:r>
              </a:p>
              <a:p>
                <a:pPr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b="1" dirty="0" smtClean="0"/>
                  <a:t>Nonnegative Matrix Factorization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= PCA in Positive </a:t>
                </a:r>
                <a:r>
                  <a:rPr lang="en-US" dirty="0" err="1" smtClean="0"/>
                  <a:t>Orthant</a:t>
                </a:r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/>
              </a:p>
              <a:p>
                <a:pPr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Think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𝐿𝑆</m:t>
                    </m:r>
                  </m:oMath>
                </a14:m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With ≥ 0  Constraints (on </a:t>
                </a:r>
                <a:r>
                  <a:rPr lang="en-US" u="sng" dirty="0" smtClean="0"/>
                  <a:t>both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𝐿</m:t>
                    </m:r>
                  </m:oMath>
                </a14:m>
                <a:r>
                  <a:rPr lang="en-US" dirty="0" smtClean="0"/>
                  <a:t> &amp;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 smtClean="0"/>
                  <a:t>)</a:t>
                </a:r>
              </a:p>
            </p:txBody>
          </p:sp>
        </mc:Choice>
        <mc:Fallback xmlns="">
          <p:sp>
            <p:nvSpPr>
              <p:cNvPr id="152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  <a:blipFill rotWithShape="1">
                <a:blip r:embed="rId3"/>
                <a:stretch>
                  <a:fillRect l="-1958" t="-1529" b="-6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69205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bg1"/>
            </a:gs>
            <a:gs pos="100000">
              <a:srgbClr val="00B0F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26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157" y="1253316"/>
            <a:ext cx="6421843" cy="4537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Nonnegative Matrix Factorization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Isn’t This 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Just PCA? 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In the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Nonnegative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err="1" smtClean="0"/>
              <a:t>Orthant</a:t>
            </a:r>
            <a:r>
              <a:rPr lang="en-US" dirty="0" smtClean="0"/>
              <a:t>?                     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No, Most PC Directions </a:t>
            </a:r>
            <a:r>
              <a:rPr lang="en-US" u="sng" dirty="0" smtClean="0"/>
              <a:t>Leave </a:t>
            </a:r>
            <a:r>
              <a:rPr lang="en-US" u="sng" dirty="0" err="1" smtClean="0"/>
              <a:t>Orthant</a:t>
            </a:r>
            <a:endParaRPr lang="en-US" u="sng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934235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bg1"/>
            </a:gs>
            <a:gs pos="100000">
              <a:srgbClr val="00B0F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82"/>
          <a:stretch/>
        </p:blipFill>
        <p:spPr>
          <a:xfrm>
            <a:off x="3779538" y="914400"/>
            <a:ext cx="5364462" cy="5029200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Nonnegative Matrix Factorization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Isn’t This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Just PCA?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>
                <a:solidFill>
                  <a:srgbClr val="00B050"/>
                </a:solidFill>
              </a:rPr>
              <a:t>Data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>
              <a:solidFill>
                <a:srgbClr val="00B050"/>
              </a:solidFill>
            </a:endParaRP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>
                <a:solidFill>
                  <a:srgbClr val="00B050"/>
                </a:solidFill>
              </a:rPr>
              <a:t>(Near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Orthant</a:t>
            </a:r>
            <a:endParaRPr lang="en-US" dirty="0" smtClean="0">
              <a:solidFill>
                <a:srgbClr val="00B050"/>
              </a:solidFill>
            </a:endParaRP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Faces)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1676400" y="3581400"/>
            <a:ext cx="4572000" cy="990600"/>
          </a:xfrm>
          <a:prstGeom prst="straightConnector1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7080716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bg1"/>
            </a:gs>
            <a:gs pos="100000">
              <a:srgbClr val="00B0F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82"/>
          <a:stretch/>
        </p:blipFill>
        <p:spPr>
          <a:xfrm>
            <a:off x="3779538" y="914400"/>
            <a:ext cx="5364462" cy="5029200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Nonnegative Matrix Factorization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Isn’t This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Just PCA?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>
                <a:solidFill>
                  <a:srgbClr val="00B050"/>
                </a:solidFill>
              </a:rPr>
              <a:t>Data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>
                <a:solidFill>
                  <a:srgbClr val="FF0000"/>
                </a:solidFill>
              </a:rPr>
              <a:t>Mean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>
              <a:solidFill>
                <a:srgbClr val="FF0000"/>
              </a:solidFill>
            </a:endParaRP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>
                <a:solidFill>
                  <a:srgbClr val="FF0000"/>
                </a:solidFill>
              </a:rPr>
              <a:t>(Centered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Analysis)</a:t>
            </a:r>
            <a:endParaRPr lang="en-US" dirty="0" smtClean="0"/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1828800" y="3657600"/>
            <a:ext cx="4632969" cy="60960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9814419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bg1"/>
            </a:gs>
            <a:gs pos="100000">
              <a:srgbClr val="00B0F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82"/>
          <a:stretch/>
        </p:blipFill>
        <p:spPr>
          <a:xfrm>
            <a:off x="3779538" y="914400"/>
            <a:ext cx="5364462" cy="5029200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Nonnegative Matrix Factorization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Isn’t This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Just PCA?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>
                <a:solidFill>
                  <a:srgbClr val="00B050"/>
                </a:solidFill>
              </a:rPr>
              <a:t>Data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>
                <a:solidFill>
                  <a:srgbClr val="FF0000"/>
                </a:solidFill>
              </a:rPr>
              <a:t>Mean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>
                <a:solidFill>
                  <a:srgbClr val="FF9999"/>
                </a:solidFill>
              </a:rPr>
              <a:t>PC1 Projections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>
              <a:solidFill>
                <a:srgbClr val="FF9999"/>
              </a:solidFill>
            </a:endParaRP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>
                <a:solidFill>
                  <a:srgbClr val="FF9999"/>
                </a:solidFill>
              </a:rPr>
              <a:t>Leave </a:t>
            </a:r>
            <a:r>
              <a:rPr lang="en-US" dirty="0" err="1" smtClean="0">
                <a:solidFill>
                  <a:srgbClr val="FF9999"/>
                </a:solidFill>
              </a:rPr>
              <a:t>Orthant</a:t>
            </a:r>
            <a:r>
              <a:rPr lang="en-US" dirty="0" smtClean="0">
                <a:solidFill>
                  <a:srgbClr val="FF9999"/>
                </a:solidFill>
              </a:rPr>
              <a:t>!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4724400" y="2057400"/>
            <a:ext cx="3810000" cy="3200400"/>
          </a:xfrm>
          <a:prstGeom prst="line">
            <a:avLst/>
          </a:prstGeom>
          <a:noFill/>
          <a:ln w="22225" cap="flat" cmpd="sng" algn="ctr">
            <a:solidFill>
              <a:srgbClr val="FF99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0078086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 for Principal Geodesic Analysis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479550"/>
                <a:ext cx="8094663" cy="4768850"/>
              </a:xfrm>
            </p:spPr>
            <p:txBody>
              <a:bodyPr/>
              <a:lstStyle/>
              <a:p>
                <a:pPr marL="0" indent="0" algn="l">
                  <a:buNone/>
                </a:pPr>
                <a:r>
                  <a:rPr lang="en-US" dirty="0" smtClean="0">
                    <a:solidFill>
                      <a:srgbClr val="3333FF"/>
                    </a:solidFill>
                  </a:rPr>
                  <a:t>Data</a:t>
                </a:r>
                <a:r>
                  <a:rPr lang="en-US" dirty="0" smtClean="0"/>
                  <a:t> </a:t>
                </a:r>
              </a:p>
              <a:p>
                <a:pPr marL="0" indent="0" algn="l">
                  <a:buNone/>
                </a:pPr>
                <a:r>
                  <a:rPr lang="en-US" dirty="0" smtClean="0"/>
                  <a:t>On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 </a:t>
                </a:r>
              </a:p>
              <a:p>
                <a:pPr marL="0" indent="0" algn="l">
                  <a:buNone/>
                </a:pPr>
                <a:endParaRPr lang="en-US" dirty="0"/>
              </a:p>
              <a:p>
                <a:pPr marL="0" indent="0" algn="l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Geodesic</a:t>
                </a:r>
              </a:p>
              <a:p>
                <a:pPr marL="0" indent="0" algn="l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Mean(s)</a:t>
                </a:r>
              </a:p>
              <a:p>
                <a:pPr marL="0" indent="0" algn="l">
                  <a:buNone/>
                </a:pPr>
                <a:endParaRPr lang="en-US" dirty="0" smtClean="0"/>
              </a:p>
              <a:p>
                <a:pPr marL="0" indent="0" algn="l">
                  <a:buNone/>
                </a:pPr>
                <a:r>
                  <a:rPr lang="en-US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Tangent Plane</a:t>
                </a:r>
              </a:p>
              <a:p>
                <a:pPr marL="0" indent="0" algn="l">
                  <a:buNone/>
                </a:pPr>
                <a:r>
                  <a:rPr lang="en-US" dirty="0" smtClean="0">
                    <a:solidFill>
                      <a:srgbClr val="00B050"/>
                    </a:solidFill>
                  </a:rPr>
                  <a:t>Projections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479550"/>
                <a:ext cx="8094663" cy="4768850"/>
              </a:xfrm>
              <a:blipFill>
                <a:blip r:embed="rId3"/>
                <a:stretch>
                  <a:fillRect l="-1883" t="-1662" b="-2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7799" t="20151" r="23822" b="6300"/>
          <a:stretch/>
        </p:blipFill>
        <p:spPr>
          <a:xfrm>
            <a:off x="3200400" y="2923477"/>
            <a:ext cx="4419600" cy="3934522"/>
          </a:xfrm>
          <a:prstGeom prst="rect">
            <a:avLst/>
          </a:prstGeom>
          <a:ln>
            <a:noFill/>
          </a:ln>
        </p:spPr>
      </p:pic>
      <p:sp>
        <p:nvSpPr>
          <p:cNvPr id="6" name="Oval 5"/>
          <p:cNvSpPr/>
          <p:nvPr/>
        </p:nvSpPr>
        <p:spPr bwMode="auto">
          <a:xfrm>
            <a:off x="6477000" y="4896655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5372100" y="5143500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953000" y="5105400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572000" y="3962400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7D7D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191000" y="4696326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6705600" y="4749904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4997116" y="3825875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7D7D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6248400" y="3916279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7D7D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5372100" y="3276600"/>
            <a:ext cx="914400" cy="9144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flipH="1">
            <a:off x="5348286" y="3352800"/>
            <a:ext cx="290514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5513832" y="3276600"/>
            <a:ext cx="0" cy="152400"/>
          </a:xfrm>
          <a:prstGeom prst="line">
            <a:avLst/>
          </a:prstGeom>
          <a:noFill/>
          <a:ln w="1016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5513832" y="5605272"/>
            <a:ext cx="0" cy="152400"/>
          </a:xfrm>
          <a:prstGeom prst="line">
            <a:avLst/>
          </a:prstGeom>
          <a:noFill/>
          <a:ln w="1016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 flipH="1">
            <a:off x="5358384" y="5687568"/>
            <a:ext cx="290514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Freeform 12"/>
          <p:cNvSpPr/>
          <p:nvPr/>
        </p:nvSpPr>
        <p:spPr bwMode="auto">
          <a:xfrm>
            <a:off x="3621505" y="5522495"/>
            <a:ext cx="1696453" cy="1082842"/>
          </a:xfrm>
          <a:custGeom>
            <a:avLst/>
            <a:gdLst>
              <a:gd name="connsiteX0" fmla="*/ 0 w 1696453"/>
              <a:gd name="connsiteY0" fmla="*/ 0 h 1082842"/>
              <a:gd name="connsiteX1" fmla="*/ 0 w 1696453"/>
              <a:gd name="connsiteY1" fmla="*/ 0 h 1082842"/>
              <a:gd name="connsiteX2" fmla="*/ 96253 w 1696453"/>
              <a:gd name="connsiteY2" fmla="*/ 36094 h 1082842"/>
              <a:gd name="connsiteX3" fmla="*/ 132348 w 1696453"/>
              <a:gd name="connsiteY3" fmla="*/ 48126 h 1082842"/>
              <a:gd name="connsiteX4" fmla="*/ 168442 w 1696453"/>
              <a:gd name="connsiteY4" fmla="*/ 84221 h 1082842"/>
              <a:gd name="connsiteX5" fmla="*/ 204537 w 1696453"/>
              <a:gd name="connsiteY5" fmla="*/ 108284 h 1082842"/>
              <a:gd name="connsiteX6" fmla="*/ 252663 w 1696453"/>
              <a:gd name="connsiteY6" fmla="*/ 144379 h 1082842"/>
              <a:gd name="connsiteX7" fmla="*/ 276727 w 1696453"/>
              <a:gd name="connsiteY7" fmla="*/ 168442 h 1082842"/>
              <a:gd name="connsiteX8" fmla="*/ 300790 w 1696453"/>
              <a:gd name="connsiteY8" fmla="*/ 204537 h 1082842"/>
              <a:gd name="connsiteX9" fmla="*/ 336884 w 1696453"/>
              <a:gd name="connsiteY9" fmla="*/ 216568 h 1082842"/>
              <a:gd name="connsiteX10" fmla="*/ 469232 w 1696453"/>
              <a:gd name="connsiteY10" fmla="*/ 324852 h 1082842"/>
              <a:gd name="connsiteX11" fmla="*/ 565484 w 1696453"/>
              <a:gd name="connsiteY11" fmla="*/ 397042 h 1082842"/>
              <a:gd name="connsiteX12" fmla="*/ 625642 w 1696453"/>
              <a:gd name="connsiteY12" fmla="*/ 421105 h 1082842"/>
              <a:gd name="connsiteX13" fmla="*/ 697832 w 1696453"/>
              <a:gd name="connsiteY13" fmla="*/ 457200 h 1082842"/>
              <a:gd name="connsiteX14" fmla="*/ 745958 w 1696453"/>
              <a:gd name="connsiteY14" fmla="*/ 493294 h 1082842"/>
              <a:gd name="connsiteX15" fmla="*/ 794084 w 1696453"/>
              <a:gd name="connsiteY15" fmla="*/ 517358 h 1082842"/>
              <a:gd name="connsiteX16" fmla="*/ 866274 w 1696453"/>
              <a:gd name="connsiteY16" fmla="*/ 553452 h 1082842"/>
              <a:gd name="connsiteX17" fmla="*/ 974558 w 1696453"/>
              <a:gd name="connsiteY17" fmla="*/ 625642 h 1082842"/>
              <a:gd name="connsiteX18" fmla="*/ 1010653 w 1696453"/>
              <a:gd name="connsiteY18" fmla="*/ 649705 h 1082842"/>
              <a:gd name="connsiteX19" fmla="*/ 1094874 w 1696453"/>
              <a:gd name="connsiteY19" fmla="*/ 685800 h 1082842"/>
              <a:gd name="connsiteX20" fmla="*/ 1130969 w 1696453"/>
              <a:gd name="connsiteY20" fmla="*/ 697831 h 1082842"/>
              <a:gd name="connsiteX21" fmla="*/ 1203158 w 1696453"/>
              <a:gd name="connsiteY21" fmla="*/ 745958 h 1082842"/>
              <a:gd name="connsiteX22" fmla="*/ 1239253 w 1696453"/>
              <a:gd name="connsiteY22" fmla="*/ 770021 h 1082842"/>
              <a:gd name="connsiteX23" fmla="*/ 1287379 w 1696453"/>
              <a:gd name="connsiteY23" fmla="*/ 794084 h 1082842"/>
              <a:gd name="connsiteX24" fmla="*/ 1323474 w 1696453"/>
              <a:gd name="connsiteY24" fmla="*/ 818147 h 1082842"/>
              <a:gd name="connsiteX25" fmla="*/ 1371600 w 1696453"/>
              <a:gd name="connsiteY25" fmla="*/ 830179 h 1082842"/>
              <a:gd name="connsiteX26" fmla="*/ 1419727 w 1696453"/>
              <a:gd name="connsiteY26" fmla="*/ 854242 h 1082842"/>
              <a:gd name="connsiteX27" fmla="*/ 1455821 w 1696453"/>
              <a:gd name="connsiteY27" fmla="*/ 866273 h 1082842"/>
              <a:gd name="connsiteX28" fmla="*/ 1528011 w 1696453"/>
              <a:gd name="connsiteY28" fmla="*/ 914400 h 1082842"/>
              <a:gd name="connsiteX29" fmla="*/ 1600200 w 1696453"/>
              <a:gd name="connsiteY29" fmla="*/ 986589 h 1082842"/>
              <a:gd name="connsiteX30" fmla="*/ 1660358 w 1696453"/>
              <a:gd name="connsiteY30" fmla="*/ 1034716 h 1082842"/>
              <a:gd name="connsiteX31" fmla="*/ 1696453 w 1696453"/>
              <a:gd name="connsiteY31" fmla="*/ 1082842 h 1082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696453" h="1082842">
                <a:moveTo>
                  <a:pt x="0" y="0"/>
                </a:moveTo>
                <a:lnTo>
                  <a:pt x="0" y="0"/>
                </a:lnTo>
                <a:lnTo>
                  <a:pt x="96253" y="36094"/>
                </a:lnTo>
                <a:cubicBezTo>
                  <a:pt x="108172" y="40428"/>
                  <a:pt x="121796" y="41091"/>
                  <a:pt x="132348" y="48126"/>
                </a:cubicBezTo>
                <a:cubicBezTo>
                  <a:pt x="146505" y="57564"/>
                  <a:pt x="155371" y="73328"/>
                  <a:pt x="168442" y="84221"/>
                </a:cubicBezTo>
                <a:cubicBezTo>
                  <a:pt x="179551" y="93478"/>
                  <a:pt x="192770" y="99879"/>
                  <a:pt x="204537" y="108284"/>
                </a:cubicBezTo>
                <a:cubicBezTo>
                  <a:pt x="220854" y="119939"/>
                  <a:pt x="237258" y="131542"/>
                  <a:pt x="252663" y="144379"/>
                </a:cubicBezTo>
                <a:cubicBezTo>
                  <a:pt x="261377" y="151641"/>
                  <a:pt x="269641" y="159584"/>
                  <a:pt x="276727" y="168442"/>
                </a:cubicBezTo>
                <a:cubicBezTo>
                  <a:pt x="285760" y="179733"/>
                  <a:pt x="289499" y="195504"/>
                  <a:pt x="300790" y="204537"/>
                </a:cubicBezTo>
                <a:cubicBezTo>
                  <a:pt x="310693" y="212459"/>
                  <a:pt x="324853" y="212558"/>
                  <a:pt x="336884" y="216568"/>
                </a:cubicBezTo>
                <a:cubicBezTo>
                  <a:pt x="526368" y="406049"/>
                  <a:pt x="343773" y="241211"/>
                  <a:pt x="469232" y="324852"/>
                </a:cubicBezTo>
                <a:cubicBezTo>
                  <a:pt x="502601" y="347099"/>
                  <a:pt x="528247" y="382147"/>
                  <a:pt x="565484" y="397042"/>
                </a:cubicBezTo>
                <a:cubicBezTo>
                  <a:pt x="585537" y="405063"/>
                  <a:pt x="606325" y="411446"/>
                  <a:pt x="625642" y="421105"/>
                </a:cubicBezTo>
                <a:cubicBezTo>
                  <a:pt x="718940" y="467754"/>
                  <a:pt x="607103" y="426956"/>
                  <a:pt x="697832" y="457200"/>
                </a:cubicBezTo>
                <a:cubicBezTo>
                  <a:pt x="713874" y="469231"/>
                  <a:pt x="728954" y="482666"/>
                  <a:pt x="745958" y="493294"/>
                </a:cubicBezTo>
                <a:cubicBezTo>
                  <a:pt x="761167" y="502800"/>
                  <a:pt x="779161" y="507409"/>
                  <a:pt x="794084" y="517358"/>
                </a:cubicBezTo>
                <a:cubicBezTo>
                  <a:pt x="858441" y="560263"/>
                  <a:pt x="765452" y="528248"/>
                  <a:pt x="866274" y="553452"/>
                </a:cubicBezTo>
                <a:lnTo>
                  <a:pt x="974558" y="625642"/>
                </a:lnTo>
                <a:cubicBezTo>
                  <a:pt x="986590" y="633663"/>
                  <a:pt x="996935" y="645132"/>
                  <a:pt x="1010653" y="649705"/>
                </a:cubicBezTo>
                <a:cubicBezTo>
                  <a:pt x="1095312" y="677925"/>
                  <a:pt x="990789" y="641193"/>
                  <a:pt x="1094874" y="685800"/>
                </a:cubicBezTo>
                <a:cubicBezTo>
                  <a:pt x="1106531" y="690796"/>
                  <a:pt x="1118937" y="693821"/>
                  <a:pt x="1130969" y="697831"/>
                </a:cubicBezTo>
                <a:cubicBezTo>
                  <a:pt x="1199389" y="766253"/>
                  <a:pt x="1133511" y="711134"/>
                  <a:pt x="1203158" y="745958"/>
                </a:cubicBezTo>
                <a:cubicBezTo>
                  <a:pt x="1216092" y="752425"/>
                  <a:pt x="1226698" y="762847"/>
                  <a:pt x="1239253" y="770021"/>
                </a:cubicBezTo>
                <a:cubicBezTo>
                  <a:pt x="1254825" y="778919"/>
                  <a:pt x="1271807" y="785186"/>
                  <a:pt x="1287379" y="794084"/>
                </a:cubicBezTo>
                <a:cubicBezTo>
                  <a:pt x="1299934" y="801258"/>
                  <a:pt x="1310183" y="812451"/>
                  <a:pt x="1323474" y="818147"/>
                </a:cubicBezTo>
                <a:cubicBezTo>
                  <a:pt x="1338673" y="824661"/>
                  <a:pt x="1356117" y="824373"/>
                  <a:pt x="1371600" y="830179"/>
                </a:cubicBezTo>
                <a:cubicBezTo>
                  <a:pt x="1388394" y="836477"/>
                  <a:pt x="1403241" y="847177"/>
                  <a:pt x="1419727" y="854242"/>
                </a:cubicBezTo>
                <a:cubicBezTo>
                  <a:pt x="1431384" y="859238"/>
                  <a:pt x="1443790" y="862263"/>
                  <a:pt x="1455821" y="866273"/>
                </a:cubicBezTo>
                <a:cubicBezTo>
                  <a:pt x="1479884" y="882315"/>
                  <a:pt x="1507561" y="893950"/>
                  <a:pt x="1528011" y="914400"/>
                </a:cubicBezTo>
                <a:cubicBezTo>
                  <a:pt x="1552074" y="938463"/>
                  <a:pt x="1571885" y="967713"/>
                  <a:pt x="1600200" y="986589"/>
                </a:cubicBezTo>
                <a:cubicBezTo>
                  <a:pt x="1627005" y="1004458"/>
                  <a:pt x="1640763" y="1010222"/>
                  <a:pt x="1660358" y="1034716"/>
                </a:cubicBezTo>
                <a:cubicBezTo>
                  <a:pt x="1714772" y="1102734"/>
                  <a:pt x="1663525" y="1049914"/>
                  <a:pt x="1696453" y="1082842"/>
                </a:cubicBezTo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3621505" y="4884821"/>
            <a:ext cx="3838074" cy="1756611"/>
          </a:xfrm>
          <a:custGeom>
            <a:avLst/>
            <a:gdLst>
              <a:gd name="connsiteX0" fmla="*/ 0 w 3838074"/>
              <a:gd name="connsiteY0" fmla="*/ 637674 h 1756611"/>
              <a:gd name="connsiteX1" fmla="*/ 48127 w 3838074"/>
              <a:gd name="connsiteY1" fmla="*/ 661737 h 1756611"/>
              <a:gd name="connsiteX2" fmla="*/ 1684421 w 3838074"/>
              <a:gd name="connsiteY2" fmla="*/ 1756611 h 1756611"/>
              <a:gd name="connsiteX3" fmla="*/ 3838074 w 3838074"/>
              <a:gd name="connsiteY3" fmla="*/ 938463 h 1756611"/>
              <a:gd name="connsiteX4" fmla="*/ 1937084 w 3838074"/>
              <a:gd name="connsiteY4" fmla="*/ 0 h 1756611"/>
              <a:gd name="connsiteX5" fmla="*/ 60158 w 3838074"/>
              <a:gd name="connsiteY5" fmla="*/ 1022684 h 1756611"/>
              <a:gd name="connsiteX6" fmla="*/ 1768642 w 3838074"/>
              <a:gd name="connsiteY6" fmla="*/ 1540042 h 1756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38074" h="1756611">
                <a:moveTo>
                  <a:pt x="0" y="637674"/>
                </a:moveTo>
                <a:lnTo>
                  <a:pt x="48127" y="661737"/>
                </a:lnTo>
                <a:lnTo>
                  <a:pt x="1684421" y="1756611"/>
                </a:lnTo>
                <a:lnTo>
                  <a:pt x="3838074" y="938463"/>
                </a:lnTo>
                <a:lnTo>
                  <a:pt x="1937084" y="0"/>
                </a:lnTo>
                <a:lnTo>
                  <a:pt x="60158" y="1022684"/>
                </a:lnTo>
                <a:lnTo>
                  <a:pt x="1768642" y="1540042"/>
                </a:lnTo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3633537" y="5522494"/>
            <a:ext cx="1684421" cy="1103033"/>
          </a:xfrm>
          <a:custGeom>
            <a:avLst/>
            <a:gdLst>
              <a:gd name="connsiteX0" fmla="*/ 0 w 36095"/>
              <a:gd name="connsiteY0" fmla="*/ 0 h 36094"/>
              <a:gd name="connsiteX1" fmla="*/ 36095 w 36095"/>
              <a:gd name="connsiteY1" fmla="*/ 36094 h 3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095" h="36094">
                <a:moveTo>
                  <a:pt x="0" y="0"/>
                </a:moveTo>
                <a:lnTo>
                  <a:pt x="36095" y="36094"/>
                </a:lnTo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3645568" y="5546558"/>
            <a:ext cx="1660358" cy="1070810"/>
          </a:xfrm>
          <a:custGeom>
            <a:avLst/>
            <a:gdLst>
              <a:gd name="connsiteX0" fmla="*/ 0 w 1660358"/>
              <a:gd name="connsiteY0" fmla="*/ 0 h 1070810"/>
              <a:gd name="connsiteX1" fmla="*/ 36095 w 1660358"/>
              <a:gd name="connsiteY1" fmla="*/ 36095 h 1070810"/>
              <a:gd name="connsiteX2" fmla="*/ 36095 w 1660358"/>
              <a:gd name="connsiteY2" fmla="*/ 36095 h 1070810"/>
              <a:gd name="connsiteX3" fmla="*/ 144379 w 1660358"/>
              <a:gd name="connsiteY3" fmla="*/ 60158 h 1070810"/>
              <a:gd name="connsiteX4" fmla="*/ 168443 w 1660358"/>
              <a:gd name="connsiteY4" fmla="*/ 84221 h 1070810"/>
              <a:gd name="connsiteX5" fmla="*/ 240632 w 1660358"/>
              <a:gd name="connsiteY5" fmla="*/ 108284 h 1070810"/>
              <a:gd name="connsiteX6" fmla="*/ 276727 w 1660358"/>
              <a:gd name="connsiteY6" fmla="*/ 120316 h 1070810"/>
              <a:gd name="connsiteX7" fmla="*/ 324853 w 1660358"/>
              <a:gd name="connsiteY7" fmla="*/ 144379 h 1070810"/>
              <a:gd name="connsiteX8" fmla="*/ 360948 w 1660358"/>
              <a:gd name="connsiteY8" fmla="*/ 168442 h 1070810"/>
              <a:gd name="connsiteX9" fmla="*/ 397043 w 1660358"/>
              <a:gd name="connsiteY9" fmla="*/ 180474 h 1070810"/>
              <a:gd name="connsiteX10" fmla="*/ 445169 w 1660358"/>
              <a:gd name="connsiteY10" fmla="*/ 204537 h 1070810"/>
              <a:gd name="connsiteX11" fmla="*/ 481264 w 1660358"/>
              <a:gd name="connsiteY11" fmla="*/ 240631 h 1070810"/>
              <a:gd name="connsiteX12" fmla="*/ 529390 w 1660358"/>
              <a:gd name="connsiteY12" fmla="*/ 252663 h 1070810"/>
              <a:gd name="connsiteX13" fmla="*/ 565485 w 1660358"/>
              <a:gd name="connsiteY13" fmla="*/ 276726 h 1070810"/>
              <a:gd name="connsiteX14" fmla="*/ 589548 w 1660358"/>
              <a:gd name="connsiteY14" fmla="*/ 312821 h 1070810"/>
              <a:gd name="connsiteX15" fmla="*/ 661737 w 1660358"/>
              <a:gd name="connsiteY15" fmla="*/ 324853 h 1070810"/>
              <a:gd name="connsiteX16" fmla="*/ 733927 w 1660358"/>
              <a:gd name="connsiteY16" fmla="*/ 409074 h 1070810"/>
              <a:gd name="connsiteX17" fmla="*/ 770021 w 1660358"/>
              <a:gd name="connsiteY17" fmla="*/ 433137 h 1070810"/>
              <a:gd name="connsiteX18" fmla="*/ 806116 w 1660358"/>
              <a:gd name="connsiteY18" fmla="*/ 481263 h 1070810"/>
              <a:gd name="connsiteX19" fmla="*/ 842211 w 1660358"/>
              <a:gd name="connsiteY19" fmla="*/ 517358 h 1070810"/>
              <a:gd name="connsiteX20" fmla="*/ 866274 w 1660358"/>
              <a:gd name="connsiteY20" fmla="*/ 553453 h 1070810"/>
              <a:gd name="connsiteX21" fmla="*/ 902369 w 1660358"/>
              <a:gd name="connsiteY21" fmla="*/ 577516 h 1070810"/>
              <a:gd name="connsiteX22" fmla="*/ 998621 w 1660358"/>
              <a:gd name="connsiteY22" fmla="*/ 661737 h 1070810"/>
              <a:gd name="connsiteX23" fmla="*/ 1058779 w 1660358"/>
              <a:gd name="connsiteY23" fmla="*/ 697831 h 1070810"/>
              <a:gd name="connsiteX24" fmla="*/ 1130969 w 1660358"/>
              <a:gd name="connsiteY24" fmla="*/ 757989 h 1070810"/>
              <a:gd name="connsiteX25" fmla="*/ 1155032 w 1660358"/>
              <a:gd name="connsiteY25" fmla="*/ 782053 h 1070810"/>
              <a:gd name="connsiteX26" fmla="*/ 1191127 w 1660358"/>
              <a:gd name="connsiteY26" fmla="*/ 794084 h 1070810"/>
              <a:gd name="connsiteX27" fmla="*/ 1263316 w 1660358"/>
              <a:gd name="connsiteY27" fmla="*/ 830179 h 1070810"/>
              <a:gd name="connsiteX28" fmla="*/ 1299411 w 1660358"/>
              <a:gd name="connsiteY28" fmla="*/ 854242 h 1070810"/>
              <a:gd name="connsiteX29" fmla="*/ 1335506 w 1660358"/>
              <a:gd name="connsiteY29" fmla="*/ 866274 h 1070810"/>
              <a:gd name="connsiteX30" fmla="*/ 1371600 w 1660358"/>
              <a:gd name="connsiteY30" fmla="*/ 890337 h 1070810"/>
              <a:gd name="connsiteX31" fmla="*/ 1395664 w 1660358"/>
              <a:gd name="connsiteY31" fmla="*/ 914400 h 1070810"/>
              <a:gd name="connsiteX32" fmla="*/ 1431758 w 1660358"/>
              <a:gd name="connsiteY32" fmla="*/ 926431 h 1070810"/>
              <a:gd name="connsiteX33" fmla="*/ 1528011 w 1660358"/>
              <a:gd name="connsiteY33" fmla="*/ 974558 h 1070810"/>
              <a:gd name="connsiteX34" fmla="*/ 1564106 w 1660358"/>
              <a:gd name="connsiteY34" fmla="*/ 986589 h 1070810"/>
              <a:gd name="connsiteX35" fmla="*/ 1588169 w 1660358"/>
              <a:gd name="connsiteY35" fmla="*/ 1010653 h 1070810"/>
              <a:gd name="connsiteX36" fmla="*/ 1624264 w 1660358"/>
              <a:gd name="connsiteY36" fmla="*/ 1022684 h 1070810"/>
              <a:gd name="connsiteX37" fmla="*/ 1648327 w 1660358"/>
              <a:gd name="connsiteY37" fmla="*/ 1058779 h 1070810"/>
              <a:gd name="connsiteX38" fmla="*/ 1660358 w 1660358"/>
              <a:gd name="connsiteY38" fmla="*/ 1070810 h 1070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660358" h="1070810">
                <a:moveTo>
                  <a:pt x="0" y="0"/>
                </a:moveTo>
                <a:lnTo>
                  <a:pt x="36095" y="36095"/>
                </a:lnTo>
                <a:lnTo>
                  <a:pt x="36095" y="36095"/>
                </a:lnTo>
                <a:cubicBezTo>
                  <a:pt x="72190" y="44116"/>
                  <a:pt x="109630" y="47522"/>
                  <a:pt x="144379" y="60158"/>
                </a:cubicBezTo>
                <a:cubicBezTo>
                  <a:pt x="155040" y="64035"/>
                  <a:pt x="158297" y="79148"/>
                  <a:pt x="168443" y="84221"/>
                </a:cubicBezTo>
                <a:cubicBezTo>
                  <a:pt x="191130" y="95564"/>
                  <a:pt x="216569" y="100263"/>
                  <a:pt x="240632" y="108284"/>
                </a:cubicBezTo>
                <a:cubicBezTo>
                  <a:pt x="252664" y="112295"/>
                  <a:pt x="265383" y="114644"/>
                  <a:pt x="276727" y="120316"/>
                </a:cubicBezTo>
                <a:cubicBezTo>
                  <a:pt x="292769" y="128337"/>
                  <a:pt x="309281" y="135481"/>
                  <a:pt x="324853" y="144379"/>
                </a:cubicBezTo>
                <a:cubicBezTo>
                  <a:pt x="337408" y="151553"/>
                  <a:pt x="348014" y="161975"/>
                  <a:pt x="360948" y="168442"/>
                </a:cubicBezTo>
                <a:cubicBezTo>
                  <a:pt x="372292" y="174114"/>
                  <a:pt x="385386" y="175478"/>
                  <a:pt x="397043" y="180474"/>
                </a:cubicBezTo>
                <a:cubicBezTo>
                  <a:pt x="413528" y="187539"/>
                  <a:pt x="430574" y="194112"/>
                  <a:pt x="445169" y="204537"/>
                </a:cubicBezTo>
                <a:cubicBezTo>
                  <a:pt x="459015" y="214427"/>
                  <a:pt x="466491" y="232189"/>
                  <a:pt x="481264" y="240631"/>
                </a:cubicBezTo>
                <a:cubicBezTo>
                  <a:pt x="495621" y="248835"/>
                  <a:pt x="513348" y="248652"/>
                  <a:pt x="529390" y="252663"/>
                </a:cubicBezTo>
                <a:cubicBezTo>
                  <a:pt x="541422" y="260684"/>
                  <a:pt x="555260" y="266501"/>
                  <a:pt x="565485" y="276726"/>
                </a:cubicBezTo>
                <a:cubicBezTo>
                  <a:pt x="575710" y="286951"/>
                  <a:pt x="576614" y="306354"/>
                  <a:pt x="589548" y="312821"/>
                </a:cubicBezTo>
                <a:cubicBezTo>
                  <a:pt x="611367" y="323731"/>
                  <a:pt x="637674" y="320842"/>
                  <a:pt x="661737" y="324853"/>
                </a:cubicBezTo>
                <a:cubicBezTo>
                  <a:pt x="683508" y="357509"/>
                  <a:pt x="698916" y="385733"/>
                  <a:pt x="733927" y="409074"/>
                </a:cubicBezTo>
                <a:cubicBezTo>
                  <a:pt x="745958" y="417095"/>
                  <a:pt x="759796" y="422912"/>
                  <a:pt x="770021" y="433137"/>
                </a:cubicBezTo>
                <a:cubicBezTo>
                  <a:pt x="784200" y="447316"/>
                  <a:pt x="793066" y="466038"/>
                  <a:pt x="806116" y="481263"/>
                </a:cubicBezTo>
                <a:cubicBezTo>
                  <a:pt x="817189" y="494182"/>
                  <a:pt x="831318" y="504286"/>
                  <a:pt x="842211" y="517358"/>
                </a:cubicBezTo>
                <a:cubicBezTo>
                  <a:pt x="851468" y="528467"/>
                  <a:pt x="856049" y="543228"/>
                  <a:pt x="866274" y="553453"/>
                </a:cubicBezTo>
                <a:cubicBezTo>
                  <a:pt x="876499" y="563678"/>
                  <a:pt x="890337" y="569495"/>
                  <a:pt x="902369" y="577516"/>
                </a:cubicBezTo>
                <a:cubicBezTo>
                  <a:pt x="970541" y="679773"/>
                  <a:pt x="858265" y="521387"/>
                  <a:pt x="998621" y="661737"/>
                </a:cubicBezTo>
                <a:cubicBezTo>
                  <a:pt x="1031653" y="694767"/>
                  <a:pt x="1011923" y="682213"/>
                  <a:pt x="1058779" y="697831"/>
                </a:cubicBezTo>
                <a:cubicBezTo>
                  <a:pt x="1144528" y="783580"/>
                  <a:pt x="1047208" y="690979"/>
                  <a:pt x="1130969" y="757989"/>
                </a:cubicBezTo>
                <a:cubicBezTo>
                  <a:pt x="1139827" y="765075"/>
                  <a:pt x="1145305" y="776217"/>
                  <a:pt x="1155032" y="782053"/>
                </a:cubicBezTo>
                <a:cubicBezTo>
                  <a:pt x="1165907" y="788578"/>
                  <a:pt x="1179095" y="790074"/>
                  <a:pt x="1191127" y="794084"/>
                </a:cubicBezTo>
                <a:cubicBezTo>
                  <a:pt x="1294561" y="863041"/>
                  <a:pt x="1163696" y="780369"/>
                  <a:pt x="1263316" y="830179"/>
                </a:cubicBezTo>
                <a:cubicBezTo>
                  <a:pt x="1276250" y="836646"/>
                  <a:pt x="1286477" y="847775"/>
                  <a:pt x="1299411" y="854242"/>
                </a:cubicBezTo>
                <a:cubicBezTo>
                  <a:pt x="1310755" y="859914"/>
                  <a:pt x="1324162" y="860602"/>
                  <a:pt x="1335506" y="866274"/>
                </a:cubicBezTo>
                <a:cubicBezTo>
                  <a:pt x="1348439" y="872741"/>
                  <a:pt x="1360309" y="881304"/>
                  <a:pt x="1371600" y="890337"/>
                </a:cubicBezTo>
                <a:cubicBezTo>
                  <a:pt x="1380458" y="897423"/>
                  <a:pt x="1385937" y="908564"/>
                  <a:pt x="1395664" y="914400"/>
                </a:cubicBezTo>
                <a:cubicBezTo>
                  <a:pt x="1406539" y="920925"/>
                  <a:pt x="1419727" y="922421"/>
                  <a:pt x="1431758" y="926431"/>
                </a:cubicBezTo>
                <a:cubicBezTo>
                  <a:pt x="1473756" y="968431"/>
                  <a:pt x="1445060" y="946908"/>
                  <a:pt x="1528011" y="974558"/>
                </a:cubicBezTo>
                <a:lnTo>
                  <a:pt x="1564106" y="986589"/>
                </a:lnTo>
                <a:cubicBezTo>
                  <a:pt x="1572127" y="994610"/>
                  <a:pt x="1578442" y="1004817"/>
                  <a:pt x="1588169" y="1010653"/>
                </a:cubicBezTo>
                <a:cubicBezTo>
                  <a:pt x="1599044" y="1017178"/>
                  <a:pt x="1614361" y="1014761"/>
                  <a:pt x="1624264" y="1022684"/>
                </a:cubicBezTo>
                <a:cubicBezTo>
                  <a:pt x="1635556" y="1031717"/>
                  <a:pt x="1639651" y="1047211"/>
                  <a:pt x="1648327" y="1058779"/>
                </a:cubicBezTo>
                <a:cubicBezTo>
                  <a:pt x="1651730" y="1063316"/>
                  <a:pt x="1658353" y="1068805"/>
                  <a:pt x="1660358" y="1070810"/>
                </a:cubicBezTo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3633537" y="5149516"/>
            <a:ext cx="3573379" cy="1467852"/>
          </a:xfrm>
          <a:custGeom>
            <a:avLst/>
            <a:gdLst>
              <a:gd name="connsiteX0" fmla="*/ 0 w 3573379"/>
              <a:gd name="connsiteY0" fmla="*/ 372979 h 1467852"/>
              <a:gd name="connsiteX1" fmla="*/ 36095 w 3573379"/>
              <a:gd name="connsiteY1" fmla="*/ 421105 h 1467852"/>
              <a:gd name="connsiteX2" fmla="*/ 36095 w 3573379"/>
              <a:gd name="connsiteY2" fmla="*/ 421105 h 1467852"/>
              <a:gd name="connsiteX3" fmla="*/ 132347 w 3573379"/>
              <a:gd name="connsiteY3" fmla="*/ 493295 h 1467852"/>
              <a:gd name="connsiteX4" fmla="*/ 168442 w 3573379"/>
              <a:gd name="connsiteY4" fmla="*/ 529389 h 1467852"/>
              <a:gd name="connsiteX5" fmla="*/ 216568 w 3573379"/>
              <a:gd name="connsiteY5" fmla="*/ 553452 h 1467852"/>
              <a:gd name="connsiteX6" fmla="*/ 264695 w 3573379"/>
              <a:gd name="connsiteY6" fmla="*/ 601579 h 1467852"/>
              <a:gd name="connsiteX7" fmla="*/ 312821 w 3573379"/>
              <a:gd name="connsiteY7" fmla="*/ 625642 h 1467852"/>
              <a:gd name="connsiteX8" fmla="*/ 360947 w 3573379"/>
              <a:gd name="connsiteY8" fmla="*/ 661737 h 1467852"/>
              <a:gd name="connsiteX9" fmla="*/ 433137 w 3573379"/>
              <a:gd name="connsiteY9" fmla="*/ 709863 h 1467852"/>
              <a:gd name="connsiteX10" fmla="*/ 505326 w 3573379"/>
              <a:gd name="connsiteY10" fmla="*/ 757989 h 1467852"/>
              <a:gd name="connsiteX11" fmla="*/ 541421 w 3573379"/>
              <a:gd name="connsiteY11" fmla="*/ 770021 h 1467852"/>
              <a:gd name="connsiteX12" fmla="*/ 625642 w 3573379"/>
              <a:gd name="connsiteY12" fmla="*/ 830179 h 1467852"/>
              <a:gd name="connsiteX13" fmla="*/ 673768 w 3573379"/>
              <a:gd name="connsiteY13" fmla="*/ 854242 h 1467852"/>
              <a:gd name="connsiteX14" fmla="*/ 745958 w 3573379"/>
              <a:gd name="connsiteY14" fmla="*/ 902368 h 1467852"/>
              <a:gd name="connsiteX15" fmla="*/ 782052 w 3573379"/>
              <a:gd name="connsiteY15" fmla="*/ 926431 h 1467852"/>
              <a:gd name="connsiteX16" fmla="*/ 806116 w 3573379"/>
              <a:gd name="connsiteY16" fmla="*/ 950495 h 1467852"/>
              <a:gd name="connsiteX17" fmla="*/ 842210 w 3573379"/>
              <a:gd name="connsiteY17" fmla="*/ 962526 h 1467852"/>
              <a:gd name="connsiteX18" fmla="*/ 878305 w 3573379"/>
              <a:gd name="connsiteY18" fmla="*/ 986589 h 1467852"/>
              <a:gd name="connsiteX19" fmla="*/ 974558 w 3573379"/>
              <a:gd name="connsiteY19" fmla="*/ 1022684 h 1467852"/>
              <a:gd name="connsiteX20" fmla="*/ 1058779 w 3573379"/>
              <a:gd name="connsiteY20" fmla="*/ 1118937 h 1467852"/>
              <a:gd name="connsiteX21" fmla="*/ 1094874 w 3573379"/>
              <a:gd name="connsiteY21" fmla="*/ 1155031 h 1467852"/>
              <a:gd name="connsiteX22" fmla="*/ 1130968 w 3573379"/>
              <a:gd name="connsiteY22" fmla="*/ 1167063 h 1467852"/>
              <a:gd name="connsiteX23" fmla="*/ 1155031 w 3573379"/>
              <a:gd name="connsiteY23" fmla="*/ 1203158 h 1467852"/>
              <a:gd name="connsiteX24" fmla="*/ 1215189 w 3573379"/>
              <a:gd name="connsiteY24" fmla="*/ 1251284 h 1467852"/>
              <a:gd name="connsiteX25" fmla="*/ 1251284 w 3573379"/>
              <a:gd name="connsiteY25" fmla="*/ 1263316 h 1467852"/>
              <a:gd name="connsiteX26" fmla="*/ 1359568 w 3573379"/>
              <a:gd name="connsiteY26" fmla="*/ 1323473 h 1467852"/>
              <a:gd name="connsiteX27" fmla="*/ 1431758 w 3573379"/>
              <a:gd name="connsiteY27" fmla="*/ 1359568 h 1467852"/>
              <a:gd name="connsiteX28" fmla="*/ 1467852 w 3573379"/>
              <a:gd name="connsiteY28" fmla="*/ 1383631 h 1467852"/>
              <a:gd name="connsiteX29" fmla="*/ 1491916 w 3573379"/>
              <a:gd name="connsiteY29" fmla="*/ 1407695 h 1467852"/>
              <a:gd name="connsiteX30" fmla="*/ 1564105 w 3573379"/>
              <a:gd name="connsiteY30" fmla="*/ 1431758 h 1467852"/>
              <a:gd name="connsiteX31" fmla="*/ 1600200 w 3573379"/>
              <a:gd name="connsiteY31" fmla="*/ 1443789 h 1467852"/>
              <a:gd name="connsiteX32" fmla="*/ 1636295 w 3573379"/>
              <a:gd name="connsiteY32" fmla="*/ 1467852 h 1467852"/>
              <a:gd name="connsiteX33" fmla="*/ 1648326 w 3573379"/>
              <a:gd name="connsiteY33" fmla="*/ 1467852 h 1467852"/>
              <a:gd name="connsiteX34" fmla="*/ 1925052 w 3573379"/>
              <a:gd name="connsiteY34" fmla="*/ 1455821 h 1467852"/>
              <a:gd name="connsiteX35" fmla="*/ 1997242 w 3573379"/>
              <a:gd name="connsiteY35" fmla="*/ 1431758 h 1467852"/>
              <a:gd name="connsiteX36" fmla="*/ 2033337 w 3573379"/>
              <a:gd name="connsiteY36" fmla="*/ 1419726 h 1467852"/>
              <a:gd name="connsiteX37" fmla="*/ 2081463 w 3573379"/>
              <a:gd name="connsiteY37" fmla="*/ 1347537 h 1467852"/>
              <a:gd name="connsiteX38" fmla="*/ 2177716 w 3573379"/>
              <a:gd name="connsiteY38" fmla="*/ 1275347 h 1467852"/>
              <a:gd name="connsiteX39" fmla="*/ 2358189 w 3573379"/>
              <a:gd name="connsiteY39" fmla="*/ 1227221 h 1467852"/>
              <a:gd name="connsiteX40" fmla="*/ 2442410 w 3573379"/>
              <a:gd name="connsiteY40" fmla="*/ 1203158 h 1467852"/>
              <a:gd name="connsiteX41" fmla="*/ 2574758 w 3573379"/>
              <a:gd name="connsiteY41" fmla="*/ 1179095 h 1467852"/>
              <a:gd name="connsiteX42" fmla="*/ 2610852 w 3573379"/>
              <a:gd name="connsiteY42" fmla="*/ 1167063 h 1467852"/>
              <a:gd name="connsiteX43" fmla="*/ 2803358 w 3573379"/>
              <a:gd name="connsiteY43" fmla="*/ 1130968 h 1467852"/>
              <a:gd name="connsiteX44" fmla="*/ 2887579 w 3573379"/>
              <a:gd name="connsiteY44" fmla="*/ 1106905 h 1467852"/>
              <a:gd name="connsiteX45" fmla="*/ 2935705 w 3573379"/>
              <a:gd name="connsiteY45" fmla="*/ 1034716 h 1467852"/>
              <a:gd name="connsiteX46" fmla="*/ 2995863 w 3573379"/>
              <a:gd name="connsiteY46" fmla="*/ 962526 h 1467852"/>
              <a:gd name="connsiteX47" fmla="*/ 3068052 w 3573379"/>
              <a:gd name="connsiteY47" fmla="*/ 914400 h 1467852"/>
              <a:gd name="connsiteX48" fmla="*/ 3104147 w 3573379"/>
              <a:gd name="connsiteY48" fmla="*/ 878305 h 1467852"/>
              <a:gd name="connsiteX49" fmla="*/ 3188368 w 3573379"/>
              <a:gd name="connsiteY49" fmla="*/ 842210 h 1467852"/>
              <a:gd name="connsiteX50" fmla="*/ 3260558 w 3573379"/>
              <a:gd name="connsiteY50" fmla="*/ 794084 h 1467852"/>
              <a:gd name="connsiteX51" fmla="*/ 3465095 w 3573379"/>
              <a:gd name="connsiteY51" fmla="*/ 830179 h 1467852"/>
              <a:gd name="connsiteX52" fmla="*/ 3489158 w 3573379"/>
              <a:gd name="connsiteY52" fmla="*/ 854242 h 1467852"/>
              <a:gd name="connsiteX53" fmla="*/ 3489158 w 3573379"/>
              <a:gd name="connsiteY53" fmla="*/ 854242 h 1467852"/>
              <a:gd name="connsiteX54" fmla="*/ 3501189 w 3573379"/>
              <a:gd name="connsiteY54" fmla="*/ 733926 h 1467852"/>
              <a:gd name="connsiteX55" fmla="*/ 3513221 w 3573379"/>
              <a:gd name="connsiteY55" fmla="*/ 697831 h 1467852"/>
              <a:gd name="connsiteX56" fmla="*/ 3525252 w 3573379"/>
              <a:gd name="connsiteY56" fmla="*/ 553452 h 1467852"/>
              <a:gd name="connsiteX57" fmla="*/ 3549316 w 3573379"/>
              <a:gd name="connsiteY57" fmla="*/ 445168 h 1467852"/>
              <a:gd name="connsiteX58" fmla="*/ 3561347 w 3573379"/>
              <a:gd name="connsiteY58" fmla="*/ 348916 h 1467852"/>
              <a:gd name="connsiteX59" fmla="*/ 3573379 w 3573379"/>
              <a:gd name="connsiteY59" fmla="*/ 264695 h 1467852"/>
              <a:gd name="connsiteX60" fmla="*/ 3561347 w 3573379"/>
              <a:gd name="connsiteY60" fmla="*/ 0 h 1467852"/>
              <a:gd name="connsiteX61" fmla="*/ 3525252 w 3573379"/>
              <a:gd name="connsiteY61" fmla="*/ 12031 h 1467852"/>
              <a:gd name="connsiteX62" fmla="*/ 3513221 w 3573379"/>
              <a:gd name="connsiteY62" fmla="*/ 72189 h 1467852"/>
              <a:gd name="connsiteX63" fmla="*/ 3501189 w 3573379"/>
              <a:gd name="connsiteY63" fmla="*/ 240631 h 1467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3573379" h="1467852">
                <a:moveTo>
                  <a:pt x="0" y="372979"/>
                </a:moveTo>
                <a:lnTo>
                  <a:pt x="36095" y="421105"/>
                </a:lnTo>
                <a:lnTo>
                  <a:pt x="36095" y="421105"/>
                </a:lnTo>
                <a:cubicBezTo>
                  <a:pt x="68179" y="445168"/>
                  <a:pt x="101307" y="467899"/>
                  <a:pt x="132347" y="493295"/>
                </a:cubicBezTo>
                <a:cubicBezTo>
                  <a:pt x="145516" y="504070"/>
                  <a:pt x="154596" y="519499"/>
                  <a:pt x="168442" y="529389"/>
                </a:cubicBezTo>
                <a:cubicBezTo>
                  <a:pt x="183037" y="539814"/>
                  <a:pt x="202220" y="542691"/>
                  <a:pt x="216568" y="553452"/>
                </a:cubicBezTo>
                <a:cubicBezTo>
                  <a:pt x="234718" y="567064"/>
                  <a:pt x="246545" y="587967"/>
                  <a:pt x="264695" y="601579"/>
                </a:cubicBezTo>
                <a:cubicBezTo>
                  <a:pt x="279043" y="612340"/>
                  <a:pt x="297612" y="616136"/>
                  <a:pt x="312821" y="625642"/>
                </a:cubicBezTo>
                <a:cubicBezTo>
                  <a:pt x="329826" y="636270"/>
                  <a:pt x="344519" y="650238"/>
                  <a:pt x="360947" y="661737"/>
                </a:cubicBezTo>
                <a:cubicBezTo>
                  <a:pt x="384640" y="678322"/>
                  <a:pt x="409074" y="693821"/>
                  <a:pt x="433137" y="709863"/>
                </a:cubicBezTo>
                <a:lnTo>
                  <a:pt x="505326" y="757989"/>
                </a:lnTo>
                <a:lnTo>
                  <a:pt x="541421" y="770021"/>
                </a:lnTo>
                <a:cubicBezTo>
                  <a:pt x="562085" y="785519"/>
                  <a:pt x="601008" y="816102"/>
                  <a:pt x="625642" y="830179"/>
                </a:cubicBezTo>
                <a:cubicBezTo>
                  <a:pt x="641214" y="839077"/>
                  <a:pt x="659173" y="843817"/>
                  <a:pt x="673768" y="854242"/>
                </a:cubicBezTo>
                <a:cubicBezTo>
                  <a:pt x="752626" y="910569"/>
                  <a:pt x="668531" y="876561"/>
                  <a:pt x="745958" y="902368"/>
                </a:cubicBezTo>
                <a:cubicBezTo>
                  <a:pt x="757989" y="910389"/>
                  <a:pt x="770761" y="917398"/>
                  <a:pt x="782052" y="926431"/>
                </a:cubicBezTo>
                <a:cubicBezTo>
                  <a:pt x="790910" y="933518"/>
                  <a:pt x="796389" y="944659"/>
                  <a:pt x="806116" y="950495"/>
                </a:cubicBezTo>
                <a:cubicBezTo>
                  <a:pt x="816991" y="957020"/>
                  <a:pt x="830179" y="958516"/>
                  <a:pt x="842210" y="962526"/>
                </a:cubicBezTo>
                <a:cubicBezTo>
                  <a:pt x="854242" y="970547"/>
                  <a:pt x="864765" y="981512"/>
                  <a:pt x="878305" y="986589"/>
                </a:cubicBezTo>
                <a:cubicBezTo>
                  <a:pt x="997245" y="1031192"/>
                  <a:pt x="889909" y="966252"/>
                  <a:pt x="974558" y="1022684"/>
                </a:cubicBezTo>
                <a:cubicBezTo>
                  <a:pt x="1024262" y="1088957"/>
                  <a:pt x="996475" y="1056634"/>
                  <a:pt x="1058779" y="1118937"/>
                </a:cubicBezTo>
                <a:cubicBezTo>
                  <a:pt x="1070811" y="1130968"/>
                  <a:pt x="1078732" y="1149650"/>
                  <a:pt x="1094874" y="1155031"/>
                </a:cubicBezTo>
                <a:lnTo>
                  <a:pt x="1130968" y="1167063"/>
                </a:lnTo>
                <a:cubicBezTo>
                  <a:pt x="1138989" y="1179095"/>
                  <a:pt x="1145998" y="1191867"/>
                  <a:pt x="1155031" y="1203158"/>
                </a:cubicBezTo>
                <a:cubicBezTo>
                  <a:pt x="1169951" y="1221807"/>
                  <a:pt x="1194347" y="1240863"/>
                  <a:pt x="1215189" y="1251284"/>
                </a:cubicBezTo>
                <a:cubicBezTo>
                  <a:pt x="1226533" y="1256956"/>
                  <a:pt x="1240197" y="1257157"/>
                  <a:pt x="1251284" y="1263316"/>
                </a:cubicBezTo>
                <a:cubicBezTo>
                  <a:pt x="1375394" y="1332266"/>
                  <a:pt x="1277897" y="1296250"/>
                  <a:pt x="1359568" y="1323473"/>
                </a:cubicBezTo>
                <a:cubicBezTo>
                  <a:pt x="1463007" y="1392435"/>
                  <a:pt x="1332135" y="1309757"/>
                  <a:pt x="1431758" y="1359568"/>
                </a:cubicBezTo>
                <a:cubicBezTo>
                  <a:pt x="1444691" y="1366035"/>
                  <a:pt x="1456561" y="1374598"/>
                  <a:pt x="1467852" y="1383631"/>
                </a:cubicBezTo>
                <a:cubicBezTo>
                  <a:pt x="1476710" y="1390718"/>
                  <a:pt x="1481770" y="1402622"/>
                  <a:pt x="1491916" y="1407695"/>
                </a:cubicBezTo>
                <a:cubicBezTo>
                  <a:pt x="1514603" y="1419039"/>
                  <a:pt x="1540042" y="1423737"/>
                  <a:pt x="1564105" y="1431758"/>
                </a:cubicBezTo>
                <a:lnTo>
                  <a:pt x="1600200" y="1443789"/>
                </a:lnTo>
                <a:lnTo>
                  <a:pt x="1636295" y="1467852"/>
                </a:lnTo>
                <a:lnTo>
                  <a:pt x="1648326" y="1467852"/>
                </a:lnTo>
                <a:cubicBezTo>
                  <a:pt x="1740568" y="1463842"/>
                  <a:pt x="1833213" y="1465321"/>
                  <a:pt x="1925052" y="1455821"/>
                </a:cubicBezTo>
                <a:cubicBezTo>
                  <a:pt x="1950282" y="1453211"/>
                  <a:pt x="1973179" y="1439779"/>
                  <a:pt x="1997242" y="1431758"/>
                </a:cubicBezTo>
                <a:lnTo>
                  <a:pt x="2033337" y="1419726"/>
                </a:lnTo>
                <a:cubicBezTo>
                  <a:pt x="2049379" y="1395663"/>
                  <a:pt x="2061014" y="1367987"/>
                  <a:pt x="2081463" y="1347537"/>
                </a:cubicBezTo>
                <a:cubicBezTo>
                  <a:pt x="2109968" y="1319031"/>
                  <a:pt x="2136898" y="1288953"/>
                  <a:pt x="2177716" y="1275347"/>
                </a:cubicBezTo>
                <a:cubicBezTo>
                  <a:pt x="2315404" y="1229451"/>
                  <a:pt x="2180797" y="1271569"/>
                  <a:pt x="2358189" y="1227221"/>
                </a:cubicBezTo>
                <a:cubicBezTo>
                  <a:pt x="2386514" y="1220140"/>
                  <a:pt x="2413961" y="1209723"/>
                  <a:pt x="2442410" y="1203158"/>
                </a:cubicBezTo>
                <a:cubicBezTo>
                  <a:pt x="2581792" y="1170993"/>
                  <a:pt x="2451263" y="1209969"/>
                  <a:pt x="2574758" y="1179095"/>
                </a:cubicBezTo>
                <a:cubicBezTo>
                  <a:pt x="2587062" y="1176019"/>
                  <a:pt x="2598495" y="1169915"/>
                  <a:pt x="2610852" y="1167063"/>
                </a:cubicBezTo>
                <a:cubicBezTo>
                  <a:pt x="2815174" y="1119911"/>
                  <a:pt x="2654986" y="1160642"/>
                  <a:pt x="2803358" y="1130968"/>
                </a:cubicBezTo>
                <a:cubicBezTo>
                  <a:pt x="2841132" y="1123413"/>
                  <a:pt x="2853173" y="1118374"/>
                  <a:pt x="2887579" y="1106905"/>
                </a:cubicBezTo>
                <a:lnTo>
                  <a:pt x="2935705" y="1034716"/>
                </a:lnTo>
                <a:cubicBezTo>
                  <a:pt x="2957095" y="1002631"/>
                  <a:pt x="2963794" y="987468"/>
                  <a:pt x="2995863" y="962526"/>
                </a:cubicBezTo>
                <a:cubicBezTo>
                  <a:pt x="3018691" y="944771"/>
                  <a:pt x="3045224" y="932155"/>
                  <a:pt x="3068052" y="914400"/>
                </a:cubicBezTo>
                <a:cubicBezTo>
                  <a:pt x="3081483" y="903954"/>
                  <a:pt x="3090301" y="888195"/>
                  <a:pt x="3104147" y="878305"/>
                </a:cubicBezTo>
                <a:cubicBezTo>
                  <a:pt x="3188478" y="818069"/>
                  <a:pt x="3117680" y="881481"/>
                  <a:pt x="3188368" y="842210"/>
                </a:cubicBezTo>
                <a:cubicBezTo>
                  <a:pt x="3213649" y="828165"/>
                  <a:pt x="3260558" y="794084"/>
                  <a:pt x="3260558" y="794084"/>
                </a:cubicBezTo>
                <a:cubicBezTo>
                  <a:pt x="3271890" y="795114"/>
                  <a:pt x="3434639" y="799723"/>
                  <a:pt x="3465095" y="830179"/>
                </a:cubicBezTo>
                <a:lnTo>
                  <a:pt x="3489158" y="854242"/>
                </a:lnTo>
                <a:lnTo>
                  <a:pt x="3489158" y="854242"/>
                </a:lnTo>
                <a:cubicBezTo>
                  <a:pt x="3493168" y="814137"/>
                  <a:pt x="3495060" y="773763"/>
                  <a:pt x="3501189" y="733926"/>
                </a:cubicBezTo>
                <a:cubicBezTo>
                  <a:pt x="3503117" y="721391"/>
                  <a:pt x="3511545" y="710402"/>
                  <a:pt x="3513221" y="697831"/>
                </a:cubicBezTo>
                <a:cubicBezTo>
                  <a:pt x="3519604" y="649961"/>
                  <a:pt x="3519609" y="601414"/>
                  <a:pt x="3525252" y="553452"/>
                </a:cubicBezTo>
                <a:cubicBezTo>
                  <a:pt x="3528646" y="524604"/>
                  <a:pt x="3541932" y="474704"/>
                  <a:pt x="3549316" y="445168"/>
                </a:cubicBezTo>
                <a:cubicBezTo>
                  <a:pt x="3553326" y="413084"/>
                  <a:pt x="3557074" y="380966"/>
                  <a:pt x="3561347" y="348916"/>
                </a:cubicBezTo>
                <a:cubicBezTo>
                  <a:pt x="3565095" y="320806"/>
                  <a:pt x="3573379" y="293054"/>
                  <a:pt x="3573379" y="264695"/>
                </a:cubicBezTo>
                <a:cubicBezTo>
                  <a:pt x="3573379" y="176372"/>
                  <a:pt x="3565358" y="88232"/>
                  <a:pt x="3561347" y="0"/>
                </a:cubicBezTo>
                <a:cubicBezTo>
                  <a:pt x="3549315" y="4010"/>
                  <a:pt x="3532287" y="1479"/>
                  <a:pt x="3525252" y="12031"/>
                </a:cubicBezTo>
                <a:cubicBezTo>
                  <a:pt x="3513909" y="29046"/>
                  <a:pt x="3517657" y="52226"/>
                  <a:pt x="3513221" y="72189"/>
                </a:cubicBezTo>
                <a:cubicBezTo>
                  <a:pt x="3491462" y="170106"/>
                  <a:pt x="3501189" y="77386"/>
                  <a:pt x="3501189" y="240631"/>
                </a:cubicBezTo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3621505" y="5546558"/>
            <a:ext cx="3801979" cy="1070810"/>
          </a:xfrm>
          <a:custGeom>
            <a:avLst/>
            <a:gdLst>
              <a:gd name="connsiteX0" fmla="*/ 0 w 3801979"/>
              <a:gd name="connsiteY0" fmla="*/ 0 h 1070810"/>
              <a:gd name="connsiteX1" fmla="*/ 1648327 w 3801979"/>
              <a:gd name="connsiteY1" fmla="*/ 1070810 h 1070810"/>
              <a:gd name="connsiteX2" fmla="*/ 3801979 w 3801979"/>
              <a:gd name="connsiteY2" fmla="*/ 252663 h 1070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01979" h="1070810">
                <a:moveTo>
                  <a:pt x="0" y="0"/>
                </a:moveTo>
                <a:lnTo>
                  <a:pt x="1648327" y="1070810"/>
                </a:lnTo>
                <a:lnTo>
                  <a:pt x="3801979" y="252663"/>
                </a:lnTo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3621505" y="4800600"/>
            <a:ext cx="3814011" cy="1816768"/>
          </a:xfrm>
          <a:custGeom>
            <a:avLst/>
            <a:gdLst>
              <a:gd name="connsiteX0" fmla="*/ 0 w 3814011"/>
              <a:gd name="connsiteY0" fmla="*/ 733926 h 1816768"/>
              <a:gd name="connsiteX1" fmla="*/ 1660358 w 3814011"/>
              <a:gd name="connsiteY1" fmla="*/ 1816768 h 1816768"/>
              <a:gd name="connsiteX2" fmla="*/ 3814011 w 3814011"/>
              <a:gd name="connsiteY2" fmla="*/ 974558 h 1816768"/>
              <a:gd name="connsiteX3" fmla="*/ 3814011 w 3814011"/>
              <a:gd name="connsiteY3" fmla="*/ 986589 h 1816768"/>
              <a:gd name="connsiteX4" fmla="*/ 1937084 w 3814011"/>
              <a:gd name="connsiteY4" fmla="*/ 0 h 1816768"/>
              <a:gd name="connsiteX5" fmla="*/ 0 w 3814011"/>
              <a:gd name="connsiteY5" fmla="*/ 733926 h 1816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14011" h="1816768">
                <a:moveTo>
                  <a:pt x="0" y="733926"/>
                </a:moveTo>
                <a:lnTo>
                  <a:pt x="1660358" y="1816768"/>
                </a:lnTo>
                <a:lnTo>
                  <a:pt x="3814011" y="974558"/>
                </a:lnTo>
                <a:lnTo>
                  <a:pt x="3814011" y="986589"/>
                </a:lnTo>
                <a:lnTo>
                  <a:pt x="1937084" y="0"/>
                </a:lnTo>
                <a:lnTo>
                  <a:pt x="0" y="733926"/>
                </a:lnTo>
                <a:close/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3296653" y="5546558"/>
            <a:ext cx="326854" cy="324853"/>
          </a:xfrm>
          <a:custGeom>
            <a:avLst/>
            <a:gdLst>
              <a:gd name="connsiteX0" fmla="*/ 0 w 326854"/>
              <a:gd name="connsiteY0" fmla="*/ 36095 h 324853"/>
              <a:gd name="connsiteX1" fmla="*/ 0 w 326854"/>
              <a:gd name="connsiteY1" fmla="*/ 36095 h 324853"/>
              <a:gd name="connsiteX2" fmla="*/ 240631 w 326854"/>
              <a:gd name="connsiteY2" fmla="*/ 24063 h 324853"/>
              <a:gd name="connsiteX3" fmla="*/ 312821 w 326854"/>
              <a:gd name="connsiteY3" fmla="*/ 0 h 324853"/>
              <a:gd name="connsiteX4" fmla="*/ 312821 w 326854"/>
              <a:gd name="connsiteY4" fmla="*/ 108284 h 324853"/>
              <a:gd name="connsiteX5" fmla="*/ 288758 w 326854"/>
              <a:gd name="connsiteY5" fmla="*/ 144379 h 324853"/>
              <a:gd name="connsiteX6" fmla="*/ 264694 w 326854"/>
              <a:gd name="connsiteY6" fmla="*/ 216568 h 324853"/>
              <a:gd name="connsiteX7" fmla="*/ 240631 w 326854"/>
              <a:gd name="connsiteY7" fmla="*/ 276726 h 324853"/>
              <a:gd name="connsiteX8" fmla="*/ 228600 w 326854"/>
              <a:gd name="connsiteY8" fmla="*/ 312821 h 324853"/>
              <a:gd name="connsiteX9" fmla="*/ 204536 w 326854"/>
              <a:gd name="connsiteY9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6854" h="324853">
                <a:moveTo>
                  <a:pt x="0" y="36095"/>
                </a:moveTo>
                <a:lnTo>
                  <a:pt x="0" y="36095"/>
                </a:lnTo>
                <a:cubicBezTo>
                  <a:pt x="80210" y="32084"/>
                  <a:pt x="160850" y="33269"/>
                  <a:pt x="240631" y="24063"/>
                </a:cubicBezTo>
                <a:cubicBezTo>
                  <a:pt x="265829" y="21156"/>
                  <a:pt x="312821" y="0"/>
                  <a:pt x="312821" y="0"/>
                </a:cubicBezTo>
                <a:cubicBezTo>
                  <a:pt x="328897" y="48229"/>
                  <a:pt x="333995" y="44761"/>
                  <a:pt x="312821" y="108284"/>
                </a:cubicBezTo>
                <a:cubicBezTo>
                  <a:pt x="308248" y="122002"/>
                  <a:pt x="294631" y="131165"/>
                  <a:pt x="288758" y="144379"/>
                </a:cubicBezTo>
                <a:cubicBezTo>
                  <a:pt x="278456" y="167558"/>
                  <a:pt x="274114" y="193017"/>
                  <a:pt x="264694" y="216568"/>
                </a:cubicBezTo>
                <a:cubicBezTo>
                  <a:pt x="256673" y="236621"/>
                  <a:pt x="248214" y="256504"/>
                  <a:pt x="240631" y="276726"/>
                </a:cubicBezTo>
                <a:cubicBezTo>
                  <a:pt x="236178" y="288601"/>
                  <a:pt x="236209" y="302675"/>
                  <a:pt x="228600" y="312821"/>
                </a:cubicBezTo>
                <a:cubicBezTo>
                  <a:pt x="223219" y="319996"/>
                  <a:pt x="212557" y="320842"/>
                  <a:pt x="204536" y="324853"/>
                </a:cubicBezTo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2084831" y="1658353"/>
            <a:ext cx="6858001" cy="3352800"/>
          </a:xfrm>
          <a:custGeom>
            <a:avLst/>
            <a:gdLst>
              <a:gd name="connsiteX0" fmla="*/ 0 w 3826042"/>
              <a:gd name="connsiteY0" fmla="*/ 757989 h 1852863"/>
              <a:gd name="connsiteX1" fmla="*/ 1672389 w 3826042"/>
              <a:gd name="connsiteY1" fmla="*/ 1852863 h 1852863"/>
              <a:gd name="connsiteX2" fmla="*/ 3826042 w 3826042"/>
              <a:gd name="connsiteY2" fmla="*/ 1022684 h 1852863"/>
              <a:gd name="connsiteX3" fmla="*/ 1937084 w 3826042"/>
              <a:gd name="connsiteY3" fmla="*/ 0 h 1852863"/>
              <a:gd name="connsiteX4" fmla="*/ 0 w 3826042"/>
              <a:gd name="connsiteY4" fmla="*/ 757989 h 1852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26042" h="1852863">
                <a:moveTo>
                  <a:pt x="0" y="757989"/>
                </a:moveTo>
                <a:lnTo>
                  <a:pt x="1672389" y="1852863"/>
                </a:lnTo>
                <a:lnTo>
                  <a:pt x="3826042" y="1022684"/>
                </a:lnTo>
                <a:lnTo>
                  <a:pt x="1937084" y="0"/>
                </a:lnTo>
                <a:lnTo>
                  <a:pt x="0" y="757989"/>
                </a:lnTo>
                <a:close/>
              </a:path>
            </a:pathLst>
          </a:custGeom>
          <a:solidFill>
            <a:srgbClr val="FFC000">
              <a:alpha val="15000"/>
            </a:srgbClr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4876800" y="4040806"/>
            <a:ext cx="45719" cy="73994"/>
          </a:xfrm>
          <a:prstGeom prst="ellipse">
            <a:avLst/>
          </a:prstGeom>
          <a:noFill/>
          <a:ln w="635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5410200" y="4114800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6934200" y="3962400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7391400" y="3810000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3505200" y="3706464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4038600" y="2544065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4648200" y="2492345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6553200" y="2667000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 rot="215984">
            <a:off x="2985632" y="2544765"/>
            <a:ext cx="4818063" cy="1581788"/>
          </a:xfrm>
          <a:prstGeom prst="ellipse">
            <a:avLst/>
          </a:prstGeom>
          <a:noFill/>
          <a:ln w="63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997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bg1"/>
            </a:gs>
            <a:gs pos="100000">
              <a:srgbClr val="00B0F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82"/>
          <a:stretch/>
        </p:blipFill>
        <p:spPr>
          <a:xfrm>
            <a:off x="3779538" y="914400"/>
            <a:ext cx="5364462" cy="5029200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Nonnegative Matrix Factorization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257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Isn’t This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Just PCA?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rgbClr val="00B050"/>
                    </a:solidFill>
                  </a:rPr>
                  <a:t>Data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rgbClr val="FF0000"/>
                    </a:solidFill>
                  </a:rPr>
                  <a:t>Mean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rgbClr val="FF9999"/>
                    </a:solidFill>
                  </a:rPr>
                  <a:t>PC1 Projections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>
                    <a:solidFill>
                      <a:srgbClr val="0000C8"/>
                    </a:solidFill>
                  </a:rPr>
                  <a:t>PC1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C8"/>
                        </a:solidFill>
                        <a:latin typeface="Cambria Math"/>
                        <a:ea typeface="Cambria Math"/>
                      </a:rPr>
                      <m:t>⋃</m:t>
                    </m:r>
                  </m:oMath>
                </a14:m>
                <a:r>
                  <a:rPr lang="en-US" dirty="0" smtClean="0">
                    <a:solidFill>
                      <a:srgbClr val="0000C8"/>
                    </a:solidFill>
                  </a:rPr>
                  <a:t> 2 </a:t>
                </a:r>
                <a:r>
                  <a:rPr lang="en-US" dirty="0" err="1" smtClean="0">
                    <a:solidFill>
                      <a:srgbClr val="0000C8"/>
                    </a:solidFill>
                  </a:rPr>
                  <a:t>Proj’ns</a:t>
                </a:r>
                <a:endParaRPr lang="en-US" dirty="0" smtClean="0">
                  <a:solidFill>
                    <a:srgbClr val="0000C8"/>
                  </a:solidFill>
                </a:endParaRP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>
                    <a:solidFill>
                      <a:srgbClr val="0000C8"/>
                    </a:solidFill>
                  </a:rPr>
                  <a:t> </a:t>
                </a:r>
                <a:r>
                  <a:rPr lang="en-US" dirty="0" smtClean="0">
                    <a:solidFill>
                      <a:srgbClr val="0000C8"/>
                    </a:solidFill>
                  </a:rPr>
                  <a:t>                   Leave </a:t>
                </a:r>
                <a:r>
                  <a:rPr lang="en-US" dirty="0" err="1" smtClean="0">
                    <a:solidFill>
                      <a:srgbClr val="0000C8"/>
                    </a:solidFill>
                  </a:rPr>
                  <a:t>Orthant</a:t>
                </a:r>
                <a:r>
                  <a:rPr lang="en-US" dirty="0" smtClean="0">
                    <a:solidFill>
                      <a:srgbClr val="0000C8"/>
                    </a:solidFill>
                  </a:rPr>
                  <a:t>!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152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  <a:blipFill>
                <a:blip r:embed="rId4"/>
                <a:stretch>
                  <a:fillRect l="-1958" t="-1412" b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91634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bg1"/>
            </a:gs>
            <a:gs pos="100000">
              <a:srgbClr val="00B0F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82"/>
          <a:stretch/>
        </p:blipFill>
        <p:spPr>
          <a:xfrm>
            <a:off x="3779538" y="914400"/>
            <a:ext cx="5364462" cy="5029200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Nonnegative Matrix Factorization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Note: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Problem not 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Fixed by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SVD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(“</a:t>
            </a:r>
            <a:r>
              <a:rPr lang="en-US" dirty="0" err="1" smtClean="0"/>
              <a:t>Uncentered</a:t>
            </a: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 </a:t>
            </a:r>
            <a:r>
              <a:rPr lang="en-US" dirty="0" smtClean="0"/>
              <a:t>   PCA”)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err="1" smtClean="0"/>
              <a:t>Orthant</a:t>
            </a:r>
            <a:r>
              <a:rPr lang="en-US" dirty="0" smtClean="0"/>
              <a:t> Leaving Gets Worse</a:t>
            </a:r>
          </a:p>
        </p:txBody>
      </p:sp>
    </p:spTree>
    <p:extLst>
      <p:ext uri="{BB962C8B-B14F-4D97-AF65-F5344CB8AC3E}">
        <p14:creationId xmlns:p14="http://schemas.microsoft.com/office/powerpoint/2010/main" val="27931934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bg1"/>
            </a:gs>
            <a:gs pos="100000">
              <a:srgbClr val="00B0F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Nonnegative Matrix Factorization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257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5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Standard Approach:</a:t>
                </a:r>
              </a:p>
              <a:p>
                <a:pPr algn="l" eaLnBrk="1" hangingPunct="1">
                  <a:lnSpc>
                    <a:spcPct val="15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sz="1000" dirty="0"/>
              </a:p>
              <a:p>
                <a:pPr algn="l" eaLnBrk="1" hangingPunct="1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Lee </a:t>
                </a:r>
                <a:r>
                  <a:rPr lang="en-US" dirty="0" smtClean="0"/>
                  <a:t>&amp; </a:t>
                </a:r>
                <a:r>
                  <a:rPr lang="en-US" dirty="0" err="1" smtClean="0"/>
                  <a:t>Seung</a:t>
                </a:r>
                <a:r>
                  <a:rPr lang="en-US" dirty="0" smtClean="0"/>
                  <a:t> </a:t>
                </a:r>
                <a:r>
                  <a:rPr lang="en-US" dirty="0"/>
                  <a:t>(1999</a:t>
                </a:r>
                <a:r>
                  <a:rPr lang="en-US" dirty="0" smtClean="0"/>
                  <a:t>):</a:t>
                </a:r>
              </a:p>
              <a:p>
                <a:pPr algn="l" eaLnBrk="1" hangingPunct="1">
                  <a:lnSpc>
                    <a:spcPct val="150000"/>
                  </a:lnSpc>
                  <a:buClrTx/>
                  <a:buSzPct val="100000"/>
                  <a:buFont typeface="Wingdings" panose="05000000000000000000" pitchFamily="2" charset="2"/>
                  <a:buChar char="v"/>
                </a:pPr>
                <a:r>
                  <a:rPr lang="en-US" dirty="0"/>
                  <a:t> </a:t>
                </a:r>
                <a:r>
                  <a:rPr lang="en-US" dirty="0" smtClean="0"/>
                  <a:t> Formulate &amp; Solve Optimization</a:t>
                </a:r>
              </a:p>
              <a:p>
                <a:pPr marL="0" indent="0" algn="l" eaLnBrk="1" hangingPunct="1">
                  <a:lnSpc>
                    <a:spcPct val="150000"/>
                  </a:lnSpc>
                  <a:buClrTx/>
                  <a:buSzPct val="100000"/>
                  <a:buNone/>
                </a:pPr>
                <a:endParaRPr lang="en-US" sz="1000" dirty="0"/>
              </a:p>
              <a:p>
                <a:pPr marL="0" indent="0" algn="l" eaLnBrk="1" hangingPunct="1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 smtClean="0"/>
                  <a:t>Major Challenge:</a:t>
                </a:r>
              </a:p>
              <a:p>
                <a:pPr algn="l" eaLnBrk="1" hangingPunct="1">
                  <a:lnSpc>
                    <a:spcPct val="150000"/>
                  </a:lnSpc>
                  <a:buClrTx/>
                  <a:buSzPct val="100000"/>
                  <a:buFont typeface="Wingdings" panose="05000000000000000000" pitchFamily="2" charset="2"/>
                  <a:buChar char="v"/>
                </a:pPr>
                <a:r>
                  <a:rPr lang="en-US" dirty="0"/>
                  <a:t> </a:t>
                </a:r>
                <a:r>
                  <a:rPr lang="en-US" dirty="0" smtClean="0"/>
                  <a:t> </a:t>
                </a:r>
                <a:r>
                  <a:rPr lang="en-US" u="sng" dirty="0" smtClean="0"/>
                  <a:t>Not </a:t>
                </a:r>
                <a:r>
                  <a:rPr lang="en-US" u="sng" dirty="0"/>
                  <a:t>Nested</a:t>
                </a:r>
                <a:r>
                  <a:rPr lang="en-US" dirty="0"/>
                  <a:t>,   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𝑘</m:t>
                    </m:r>
                    <m:r>
                      <a:rPr lang="en-US" i="1">
                        <a:latin typeface="Cambria Math"/>
                      </a:rPr>
                      <m:t>=3   ≉   </m:t>
                    </m:r>
                    <m:r>
                      <a:rPr lang="en-US" i="1">
                        <a:latin typeface="Cambria Math"/>
                      </a:rPr>
                      <m:t>𝑘</m:t>
                    </m:r>
                    <m:r>
                      <a:rPr lang="en-US" i="1">
                        <a:latin typeface="Cambria Math"/>
                      </a:rPr>
                      <m:t>=4</m:t>
                    </m:r>
                  </m:oMath>
                </a14:m>
                <a:r>
                  <a:rPr lang="en-US" dirty="0"/>
                  <a:t>)</a:t>
                </a:r>
              </a:p>
              <a:p>
                <a:pPr algn="l" eaLnBrk="1" hangingPunct="1">
                  <a:lnSpc>
                    <a:spcPct val="15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152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  <a:blipFill rotWithShape="1">
                <a:blip r:embed="rId3"/>
                <a:stretch>
                  <a:fillRect l="-1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75552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bg1"/>
            </a:gs>
            <a:gs pos="100000">
              <a:srgbClr val="00B0F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Nonnegative Matrix Factorization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Standard NMF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(Projections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 </a:t>
            </a:r>
            <a:r>
              <a:rPr lang="en-US" dirty="0" smtClean="0"/>
              <a:t> All Inside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Orthant</a:t>
            </a:r>
            <a:r>
              <a:rPr lang="en-US" dirty="0" smtClean="0"/>
              <a:t>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82"/>
          <a:stretch/>
        </p:blipFill>
        <p:spPr>
          <a:xfrm>
            <a:off x="3657618" y="952500"/>
            <a:ext cx="548638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0127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bg1"/>
            </a:gs>
            <a:gs pos="100000">
              <a:srgbClr val="00B0F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Nonnegative Matrix Factorization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Standard NMF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But Note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i="1" dirty="0" smtClean="0"/>
              <a:t>Not Nested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No “Multi-scale”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Analysis Possible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   (Scores Plot?!?)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6" r="9392"/>
          <a:stretch/>
        </p:blipFill>
        <p:spPr>
          <a:xfrm>
            <a:off x="4572008" y="990600"/>
            <a:ext cx="4571992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4799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bg1"/>
            </a:gs>
            <a:gs pos="100000">
              <a:srgbClr val="00B0F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Nonnegative Matrix Factorization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Improved Version:</a:t>
            </a:r>
          </a:p>
          <a:p>
            <a:pPr algn="l" eaLnBrk="1" hangingPunct="1">
              <a:lnSpc>
                <a:spcPct val="150000"/>
              </a:lnSpc>
              <a:buClrTx/>
              <a:buSzPct val="100000"/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 Use Backwards PCA Idea</a:t>
            </a:r>
          </a:p>
          <a:p>
            <a:pPr algn="l" eaLnBrk="1" hangingPunct="1">
              <a:lnSpc>
                <a:spcPct val="150000"/>
              </a:lnSpc>
              <a:buClrTx/>
              <a:buSzPct val="100000"/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 “Nonnegative Nested Cone Analysis”</a:t>
            </a:r>
          </a:p>
          <a:p>
            <a:pPr marL="0" indent="0" algn="l" eaLnBrk="1" hangingPunct="1">
              <a:lnSpc>
                <a:spcPct val="150000"/>
              </a:lnSpc>
              <a:buClrTx/>
              <a:buSzPct val="100000"/>
              <a:buNone/>
            </a:pPr>
            <a:endParaRPr lang="en-US" sz="1000" dirty="0"/>
          </a:p>
          <a:p>
            <a:pPr marL="0" indent="0" algn="l" eaLnBrk="1" hangingPunct="1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Collaborator:</a:t>
            </a:r>
          </a:p>
          <a:p>
            <a:pPr marL="0" indent="0" algn="l" eaLnBrk="1" hangingPunct="1">
              <a:lnSpc>
                <a:spcPct val="150000"/>
              </a:lnSpc>
              <a:buClrTx/>
              <a:buSzPct val="100000"/>
              <a:buNone/>
            </a:pPr>
            <a:r>
              <a:rPr lang="en-US" dirty="0" err="1" smtClean="0"/>
              <a:t>Lingsong</a:t>
            </a:r>
            <a:r>
              <a:rPr lang="en-US" dirty="0" smtClean="0"/>
              <a:t> Zhang  (Purdue)</a:t>
            </a:r>
          </a:p>
          <a:p>
            <a:pPr marL="0" indent="0" algn="l" eaLnBrk="1" hangingPunct="1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Zhang, Lu, Marron (2015)</a:t>
            </a:r>
          </a:p>
        </p:txBody>
      </p:sp>
      <p:pic>
        <p:nvPicPr>
          <p:cNvPr id="4" name="Picture 2" descr="http://www.stat.purdue.edu/images/Faculty/medium/lingsong-m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5" r="223" b="27040"/>
          <a:stretch/>
        </p:blipFill>
        <p:spPr bwMode="auto">
          <a:xfrm>
            <a:off x="6934200" y="4079300"/>
            <a:ext cx="2230272" cy="277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2667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bg1"/>
            </a:gs>
            <a:gs pos="100000">
              <a:srgbClr val="00B0F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Nonnegative Nested Cone Analysis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Same Toy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Data Set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All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Projections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In </a:t>
            </a:r>
            <a:r>
              <a:rPr lang="en-US" dirty="0" err="1" smtClean="0"/>
              <a:t>Orthant</a:t>
            </a: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82"/>
          <a:stretch/>
        </p:blipFill>
        <p:spPr>
          <a:xfrm>
            <a:off x="3657618" y="952500"/>
            <a:ext cx="548638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6972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bg1"/>
            </a:gs>
            <a:gs pos="100000">
              <a:srgbClr val="00B0F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Nonnegative Nested Cone Analysis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Same Toy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Data Set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Rank 1 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Approx.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Properly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Nested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7" r="9391"/>
          <a:stretch/>
        </p:blipFill>
        <p:spPr>
          <a:xfrm>
            <a:off x="4000509" y="952500"/>
            <a:ext cx="5143491" cy="5143500"/>
          </a:xfrm>
          <a:prstGeom prst="rect">
            <a:avLst/>
          </a:prstGeom>
          <a:ln>
            <a:solidFill>
              <a:srgbClr val="000000"/>
            </a:solidFill>
          </a:ln>
        </p:spPr>
      </p:pic>
      <p:cxnSp>
        <p:nvCxnSpPr>
          <p:cNvPr id="6" name="Straight Arrow Connector 5"/>
          <p:cNvCxnSpPr/>
          <p:nvPr/>
        </p:nvCxnSpPr>
        <p:spPr bwMode="auto">
          <a:xfrm flipV="1">
            <a:off x="2209800" y="3524250"/>
            <a:ext cx="4953000" cy="135255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V="1">
            <a:off x="2209800" y="3524250"/>
            <a:ext cx="4953000" cy="127635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V="1">
            <a:off x="2057400" y="3581400"/>
            <a:ext cx="5105400" cy="10668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8379376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bg1"/>
            </a:gs>
            <a:gs pos="100000">
              <a:srgbClr val="00B0F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Nonnegative Nested Cone Analysis</a:t>
            </a:r>
            <a:endParaRPr lang="en-US" sz="4000" dirty="0" smtClean="0"/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5-d Toy 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Example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(Rainbow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 </a:t>
            </a:r>
            <a:r>
              <a:rPr lang="en-US" dirty="0" smtClean="0"/>
              <a:t> Colored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 </a:t>
            </a:r>
            <a:r>
              <a:rPr lang="en-US" dirty="0" smtClean="0"/>
              <a:t> by Peak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 </a:t>
            </a:r>
            <a:r>
              <a:rPr lang="en-US" dirty="0" smtClean="0"/>
              <a:t> Order)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</p:txBody>
      </p:sp>
      <p:pic>
        <p:nvPicPr>
          <p:cNvPr id="173977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5" t="19738" r="3787" b="4073"/>
          <a:stretch/>
        </p:blipFill>
        <p:spPr bwMode="auto">
          <a:xfrm>
            <a:off x="3931200" y="1295400"/>
            <a:ext cx="5212800" cy="52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2007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bg1"/>
            </a:gs>
            <a:gs pos="100000">
              <a:srgbClr val="00B0F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Nonnegative Nested Cone Analysis</a:t>
            </a:r>
            <a:endParaRPr lang="en-US" sz="4000" dirty="0" smtClean="0"/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5-d Toy Example      Rank 1 NNCA Approx.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</p:txBody>
      </p:sp>
      <p:pic>
        <p:nvPicPr>
          <p:cNvPr id="174080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" t="26079" r="1720" b="8121"/>
          <a:stretch/>
        </p:blipFill>
        <p:spPr bwMode="auto">
          <a:xfrm>
            <a:off x="462169" y="2106601"/>
            <a:ext cx="8300831" cy="4446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19176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PCA Extensions for Data on Manifolds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smtClean="0"/>
              <a:t>Fletcher (Principal Geodesic Anal.)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smtClean="0"/>
              <a:t>Best fit of geodesic to data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smtClean="0"/>
              <a:t>Constrained to go through geodesic mean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smtClean="0"/>
              <a:t>Huckemann, Hotz &amp; Munk  (</a:t>
            </a:r>
            <a:r>
              <a:rPr lang="en-US" dirty="0" err="1" smtClean="0"/>
              <a:t>Geod</a:t>
            </a:r>
            <a:r>
              <a:rPr lang="en-US" dirty="0" smtClean="0"/>
              <a:t>. PCA)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smtClean="0"/>
              <a:t>Best fit of </a:t>
            </a:r>
            <a:r>
              <a:rPr lang="en-US" u="sng" dirty="0" smtClean="0"/>
              <a:t>any</a:t>
            </a:r>
            <a:r>
              <a:rPr lang="en-US" dirty="0" smtClean="0"/>
              <a:t> geodesic to data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Counterexample: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	Data follows Tropic of Capricorn</a:t>
            </a:r>
          </a:p>
        </p:txBody>
      </p:sp>
      <p:pic>
        <p:nvPicPr>
          <p:cNvPr id="129028" name="Picture 2"/>
          <p:cNvPicPr>
            <a:picLocks noChangeAspect="1" noChangeArrowheads="1"/>
          </p:cNvPicPr>
          <p:nvPr/>
        </p:nvPicPr>
        <p:blipFill>
          <a:blip r:embed="rId3" cstate="print"/>
          <a:srcRect t="11066" r="74724" b="19366"/>
          <a:stretch>
            <a:fillRect/>
          </a:stretch>
        </p:blipFill>
        <p:spPr bwMode="auto">
          <a:xfrm>
            <a:off x="7005638" y="4343400"/>
            <a:ext cx="2138362" cy="2208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/>
        </p:nvGrpSpPr>
        <p:grpSpPr>
          <a:xfrm>
            <a:off x="2819400" y="4343400"/>
            <a:ext cx="4343400" cy="914400"/>
            <a:chOff x="2819400" y="4343400"/>
            <a:chExt cx="4343400" cy="914400"/>
          </a:xfrm>
        </p:grpSpPr>
        <p:sp>
          <p:nvSpPr>
            <p:cNvPr id="2" name="TextBox 1"/>
            <p:cNvSpPr txBox="1"/>
            <p:nvPr/>
          </p:nvSpPr>
          <p:spPr>
            <a:xfrm>
              <a:off x="2819400" y="4343400"/>
              <a:ext cx="304442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Realizations of Spoke in</a:t>
              </a:r>
            </a:p>
            <a:p>
              <a:r>
                <a:rPr lang="en-US" dirty="0" err="1" smtClean="0">
                  <a:solidFill>
                    <a:srgbClr val="0000FF"/>
                  </a:solidFill>
                </a:rPr>
                <a:t>Blad</a:t>
              </a:r>
              <a:r>
                <a:rPr lang="en-US" dirty="0" smtClean="0">
                  <a:solidFill>
                    <a:srgbClr val="0000FF"/>
                  </a:solidFill>
                </a:rPr>
                <a:t>.-Prost</a:t>
              </a:r>
              <a:r>
                <a:rPr lang="en-US" dirty="0">
                  <a:solidFill>
                    <a:srgbClr val="0000FF"/>
                  </a:solidFill>
                </a:rPr>
                <a:t>.</a:t>
              </a:r>
              <a:r>
                <a:rPr lang="en-US" dirty="0" smtClean="0">
                  <a:solidFill>
                    <a:srgbClr val="0000FF"/>
                  </a:solidFill>
                </a:rPr>
                <a:t>-Rect. Simulator</a:t>
              </a:r>
            </a:p>
          </p:txBody>
        </p:sp>
        <p:cxnSp>
          <p:nvCxnSpPr>
            <p:cNvPr id="4" name="Straight Arrow Connector 3"/>
            <p:cNvCxnSpPr/>
            <p:nvPr/>
          </p:nvCxnSpPr>
          <p:spPr>
            <a:xfrm>
              <a:off x="5867400" y="4953000"/>
              <a:ext cx="1295400" cy="304800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648841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bg1"/>
            </a:gs>
            <a:gs pos="100000">
              <a:srgbClr val="00B0F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Nonnegative Nested Cone Analysis</a:t>
            </a:r>
            <a:endParaRPr lang="en-US" sz="4000" dirty="0" smtClean="0"/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5-d Toy Example      Rank 2 NNCA Approx.</a:t>
            </a:r>
          </a:p>
        </p:txBody>
      </p:sp>
      <p:pic>
        <p:nvPicPr>
          <p:cNvPr id="17418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7" t="21212" r="16052" b="42673"/>
          <a:stretch/>
        </p:blipFill>
        <p:spPr bwMode="auto">
          <a:xfrm>
            <a:off x="3852000" y="1905000"/>
            <a:ext cx="5292000" cy="225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 bwMode="auto">
          <a:xfrm>
            <a:off x="7315200" y="1905000"/>
            <a:ext cx="762000" cy="12192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1615495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bg1"/>
            </a:gs>
            <a:gs pos="100000">
              <a:srgbClr val="00B0F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Nonnegative Nested Cone Analysis</a:t>
            </a:r>
            <a:endParaRPr lang="en-US" sz="4000" dirty="0" smtClean="0"/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5-d Toy Example      Rank 2 NNCA Approx.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err="1" smtClean="0"/>
              <a:t>Nonneg</a:t>
            </a:r>
            <a:r>
              <a:rPr lang="en-US" dirty="0" smtClean="0"/>
              <a:t>.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Basis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Elements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(Not Trivial)</a:t>
            </a:r>
          </a:p>
        </p:txBody>
      </p:sp>
      <p:pic>
        <p:nvPicPr>
          <p:cNvPr id="17418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7" t="21212" r="16052" b="3197"/>
          <a:stretch/>
        </p:blipFill>
        <p:spPr bwMode="auto">
          <a:xfrm>
            <a:off x="3852000" y="1905000"/>
            <a:ext cx="5292000" cy="472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 bwMode="auto">
          <a:xfrm>
            <a:off x="2514600" y="4266600"/>
            <a:ext cx="2971800" cy="15246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2514600" y="4266600"/>
            <a:ext cx="5257800" cy="14994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3287416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bg1"/>
            </a:gs>
            <a:gs pos="100000">
              <a:srgbClr val="00B0F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Nonnegative Nested Cone Analysis</a:t>
            </a:r>
            <a:endParaRPr lang="en-US" sz="4000" dirty="0" smtClean="0"/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5-d Toy Example      Rank 3 NNCA Approx.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Current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Research: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How Many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err="1" smtClean="0"/>
              <a:t>Nonneg</a:t>
            </a:r>
            <a:r>
              <a:rPr lang="en-US" dirty="0" smtClean="0"/>
              <a:t>.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Basis </a:t>
            </a:r>
            <a:r>
              <a:rPr lang="en-US" dirty="0" err="1" smtClean="0"/>
              <a:t>El’ts</a:t>
            </a: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Needed?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</p:txBody>
      </p:sp>
      <p:pic>
        <p:nvPicPr>
          <p:cNvPr id="17428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5" t="20370" r="11583" b="1959"/>
          <a:stretch/>
        </p:blipFill>
        <p:spPr bwMode="auto">
          <a:xfrm>
            <a:off x="3434399" y="1981200"/>
            <a:ext cx="5709601" cy="457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98628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bg1"/>
            </a:gs>
            <a:gs pos="100000">
              <a:srgbClr val="C0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An Interesting Question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How generally applicable is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i="1" dirty="0" smtClean="0"/>
              <a:t>Backwards </a:t>
            </a:r>
            <a:r>
              <a:rPr lang="en-US" dirty="0" smtClean="0"/>
              <a:t>approach to PCA?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Potential Application:  </a:t>
            </a:r>
            <a:r>
              <a:rPr lang="en-US" b="1" dirty="0" smtClean="0"/>
              <a:t>Principal Curves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Hastie &amp; </a:t>
            </a:r>
            <a:r>
              <a:rPr lang="en-US" dirty="0" err="1" smtClean="0"/>
              <a:t>Stuetzle</a:t>
            </a:r>
            <a:r>
              <a:rPr lang="en-US" dirty="0" smtClean="0"/>
              <a:t>,  (1989)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i="1" dirty="0"/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(Foundation of Manifold Learning)</a:t>
            </a:r>
          </a:p>
        </p:txBody>
      </p:sp>
    </p:spTree>
    <p:extLst>
      <p:ext uri="{BB962C8B-B14F-4D97-AF65-F5344CB8AC3E}">
        <p14:creationId xmlns:p14="http://schemas.microsoft.com/office/powerpoint/2010/main" val="27999091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bg1"/>
            </a:gs>
            <a:gs pos="100000">
              <a:srgbClr val="C0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Manifold Learning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Goal:   Find lower dimensional manifold that well </a:t>
            </a:r>
            <a:r>
              <a:rPr lang="en-US" dirty="0"/>
              <a:t>approximates </a:t>
            </a:r>
            <a:r>
              <a:rPr lang="en-US" dirty="0" smtClean="0"/>
              <a:t>data</a:t>
            </a:r>
          </a:p>
          <a:p>
            <a:pPr marL="0" indent="0" eaLnBrk="1" hangingPunct="1">
              <a:lnSpc>
                <a:spcPct val="110000"/>
              </a:lnSpc>
              <a:buClrTx/>
              <a:buSzPct val="100000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err="1"/>
              <a:t>ISOmap</a:t>
            </a:r>
            <a:endParaRPr lang="en-US" dirty="0"/>
          </a:p>
          <a:p>
            <a:pPr marL="0" indent="0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err="1" smtClean="0"/>
              <a:t>Tenenbaum</a:t>
            </a:r>
            <a:r>
              <a:rPr lang="en-US" dirty="0" smtClean="0"/>
              <a:t>, et al </a:t>
            </a:r>
            <a:r>
              <a:rPr lang="en-US" dirty="0"/>
              <a:t>(2000)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Local Linear Embedding</a:t>
            </a:r>
          </a:p>
          <a:p>
            <a:pPr marL="0" indent="0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err="1" smtClean="0"/>
              <a:t>Roweis</a:t>
            </a:r>
            <a:r>
              <a:rPr lang="en-US" dirty="0" smtClean="0"/>
              <a:t> &amp; Saul (2000)</a:t>
            </a:r>
          </a:p>
        </p:txBody>
      </p:sp>
    </p:spTree>
    <p:extLst>
      <p:ext uri="{BB962C8B-B14F-4D97-AF65-F5344CB8AC3E}">
        <p14:creationId xmlns:p14="http://schemas.microsoft.com/office/powerpoint/2010/main" val="640702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bg1"/>
            </a:gs>
            <a:gs pos="100000">
              <a:srgbClr val="C0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Principal Curve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371600"/>
            <a:ext cx="84978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Linear </a:t>
            </a:r>
            <a:r>
              <a:rPr lang="en-US" dirty="0" err="1" smtClean="0"/>
              <a:t>Reg’n</a:t>
            </a: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Usual Smooth</a:t>
            </a:r>
          </a:p>
        </p:txBody>
      </p:sp>
      <p:pic>
        <p:nvPicPr>
          <p:cNvPr id="150532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1380" t="21317" r="51658" b="7352"/>
          <a:stretch/>
        </p:blipFill>
        <p:spPr bwMode="auto">
          <a:xfrm>
            <a:off x="2935288" y="1828800"/>
            <a:ext cx="3108960" cy="443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 bwMode="auto">
          <a:xfrm>
            <a:off x="2590800" y="1752600"/>
            <a:ext cx="1143000" cy="609600"/>
          </a:xfrm>
          <a:prstGeom prst="straightConnector1">
            <a:avLst/>
          </a:prstGeom>
          <a:noFill/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2819400" y="4267200"/>
            <a:ext cx="1143000" cy="685800"/>
          </a:xfrm>
          <a:prstGeom prst="straightConnector1">
            <a:avLst/>
          </a:prstGeom>
          <a:noFill/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9347058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bg1"/>
            </a:gs>
            <a:gs pos="100000">
              <a:srgbClr val="C0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Principal Curve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371600"/>
            <a:ext cx="84978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Linear </a:t>
            </a:r>
            <a:r>
              <a:rPr lang="en-US" dirty="0" err="1" smtClean="0"/>
              <a:t>Reg’n</a:t>
            </a: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err="1" smtClean="0"/>
              <a:t>Proj’s</a:t>
            </a:r>
            <a:r>
              <a:rPr lang="en-US" dirty="0" smtClean="0"/>
              <a:t> </a:t>
            </a:r>
            <a:r>
              <a:rPr lang="en-US" dirty="0" err="1" smtClean="0"/>
              <a:t>Reg’n</a:t>
            </a: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Usual Smooth</a:t>
            </a:r>
          </a:p>
        </p:txBody>
      </p:sp>
      <p:pic>
        <p:nvPicPr>
          <p:cNvPr id="150532" name="Picture 2"/>
          <p:cNvPicPr>
            <a:picLocks noChangeAspect="1" noChangeArrowheads="1"/>
          </p:cNvPicPr>
          <p:nvPr/>
        </p:nvPicPr>
        <p:blipFill>
          <a:blip r:embed="rId3" cstate="print"/>
          <a:srcRect l="1381" t="21317" r="4836" b="7352"/>
          <a:stretch>
            <a:fillRect/>
          </a:stretch>
        </p:blipFill>
        <p:spPr bwMode="auto">
          <a:xfrm>
            <a:off x="2935288" y="1828800"/>
            <a:ext cx="6208712" cy="443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 bwMode="auto">
          <a:xfrm>
            <a:off x="2590800" y="1752600"/>
            <a:ext cx="1143000" cy="609600"/>
          </a:xfrm>
          <a:prstGeom prst="straightConnector1">
            <a:avLst/>
          </a:prstGeom>
          <a:noFill/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2514600" y="2971800"/>
            <a:ext cx="3886200" cy="152400"/>
          </a:xfrm>
          <a:prstGeom prst="straightConnector1">
            <a:avLst/>
          </a:prstGeom>
          <a:noFill/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2819400" y="4267200"/>
            <a:ext cx="1143000" cy="685800"/>
          </a:xfrm>
          <a:prstGeom prst="straightConnector1">
            <a:avLst/>
          </a:prstGeom>
          <a:noFill/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Rectangle 1"/>
          <p:cNvSpPr/>
          <p:nvPr/>
        </p:nvSpPr>
        <p:spPr bwMode="auto">
          <a:xfrm>
            <a:off x="6039644" y="4047331"/>
            <a:ext cx="3028156" cy="221853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6039644" y="4047332"/>
            <a:ext cx="3104356" cy="22185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1878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bg1"/>
            </a:gs>
            <a:gs pos="100000">
              <a:srgbClr val="C0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Principal Curve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371600"/>
            <a:ext cx="84978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Linear Reg’n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Proj’s Reg’n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Usual Smooth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Princ’l Curve</a:t>
            </a:r>
          </a:p>
        </p:txBody>
      </p:sp>
      <p:pic>
        <p:nvPicPr>
          <p:cNvPr id="150532" name="Picture 2"/>
          <p:cNvPicPr>
            <a:picLocks noChangeAspect="1" noChangeArrowheads="1"/>
          </p:cNvPicPr>
          <p:nvPr/>
        </p:nvPicPr>
        <p:blipFill>
          <a:blip r:embed="rId3" cstate="print"/>
          <a:srcRect l="1381" t="21317" r="4836" b="7352"/>
          <a:stretch>
            <a:fillRect/>
          </a:stretch>
        </p:blipFill>
        <p:spPr bwMode="auto">
          <a:xfrm>
            <a:off x="2935288" y="1828800"/>
            <a:ext cx="6208712" cy="443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 bwMode="auto">
          <a:xfrm>
            <a:off x="2590800" y="1752600"/>
            <a:ext cx="1143000" cy="609600"/>
          </a:xfrm>
          <a:prstGeom prst="straightConnector1">
            <a:avLst/>
          </a:prstGeom>
          <a:noFill/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2514600" y="2971800"/>
            <a:ext cx="3886200" cy="152400"/>
          </a:xfrm>
          <a:prstGeom prst="straightConnector1">
            <a:avLst/>
          </a:prstGeom>
          <a:noFill/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2819400" y="4267200"/>
            <a:ext cx="1143000" cy="685800"/>
          </a:xfrm>
          <a:prstGeom prst="straightConnector1">
            <a:avLst/>
          </a:prstGeom>
          <a:noFill/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V="1">
            <a:off x="2590800" y="5334000"/>
            <a:ext cx="3886200" cy="152400"/>
          </a:xfrm>
          <a:prstGeom prst="straightConnector1">
            <a:avLst/>
          </a:prstGeom>
          <a:noFill/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2247399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bg1"/>
            </a:gs>
            <a:gs pos="100000">
              <a:srgbClr val="C0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Manifold Learning</a:t>
            </a:r>
            <a:endParaRPr lang="en-US" dirty="0" smtClean="0"/>
          </a:p>
        </p:txBody>
      </p:sp>
      <p:sp>
        <p:nvSpPr>
          <p:cNvPr id="151555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How generally applicable is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i="1" dirty="0" smtClean="0"/>
              <a:t>Backwards </a:t>
            </a:r>
            <a:r>
              <a:rPr lang="en-US" dirty="0" smtClean="0"/>
              <a:t>approach to PCA?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Potential Application:  </a:t>
            </a:r>
            <a:r>
              <a:rPr lang="en-US" b="1" dirty="0" smtClean="0"/>
              <a:t>Principal Curves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Perceived Major Challenge: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How to find </a:t>
            </a:r>
            <a:r>
              <a:rPr lang="en-US" u="sng" dirty="0" smtClean="0"/>
              <a:t>2</a:t>
            </a:r>
            <a:r>
              <a:rPr lang="en-US" u="sng" baseline="30000" dirty="0" smtClean="0"/>
              <a:t>nd</a:t>
            </a:r>
            <a:r>
              <a:rPr lang="en-US" u="sng" dirty="0" smtClean="0"/>
              <a:t> Principal Curve</a:t>
            </a:r>
            <a:r>
              <a:rPr lang="en-US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683018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bg1"/>
            </a:gs>
            <a:gs pos="100000">
              <a:srgbClr val="C0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Manifold Learning</a:t>
            </a:r>
            <a:endParaRPr lang="en-US" dirty="0" smtClean="0"/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Key Component: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	</a:t>
            </a:r>
            <a:r>
              <a:rPr lang="en-US" dirty="0" smtClean="0"/>
              <a:t>Principal Surfaces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LeBlanc</a:t>
            </a:r>
            <a:r>
              <a:rPr lang="en-US" dirty="0"/>
              <a:t> </a:t>
            </a:r>
            <a:r>
              <a:rPr lang="en-US" dirty="0" smtClean="0"/>
              <a:t>&amp; </a:t>
            </a:r>
            <a:r>
              <a:rPr lang="en-US" dirty="0" err="1" smtClean="0"/>
              <a:t>Tibshirani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smtClean="0"/>
              <a:t>1996)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endParaRPr lang="en-US" sz="1600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Challenge: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	</a:t>
            </a:r>
            <a:r>
              <a:rPr lang="en-US" dirty="0" smtClean="0"/>
              <a:t>Can have any dimensional surface,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 </a:t>
            </a:r>
            <a:r>
              <a:rPr lang="en-US" dirty="0" smtClean="0"/>
              <a:t>   But how to nest???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endParaRPr lang="en-US" sz="1600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Proposal:    Backwards Approach</a:t>
            </a:r>
          </a:p>
        </p:txBody>
      </p:sp>
    </p:spTree>
    <p:extLst>
      <p:ext uri="{BB962C8B-B14F-4D97-AF65-F5344CB8AC3E}">
        <p14:creationId xmlns:p14="http://schemas.microsoft.com/office/powerpoint/2010/main" val="8316112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PCA Extensions for Data on Manifolds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smtClean="0"/>
              <a:t>Fletcher (Principal Geodesic Anal.)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smtClean="0"/>
              <a:t>Best fit of geodesic to data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smtClean="0"/>
              <a:t>Constrained to go through geodesic mean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smtClean="0"/>
              <a:t>Huckemann, Hotz &amp; Munk  (</a:t>
            </a:r>
            <a:r>
              <a:rPr lang="en-US" dirty="0" err="1" smtClean="0"/>
              <a:t>Geod</a:t>
            </a:r>
            <a:r>
              <a:rPr lang="en-US" dirty="0" smtClean="0"/>
              <a:t>. PCA)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smtClean="0"/>
              <a:t>Best fit of </a:t>
            </a:r>
            <a:r>
              <a:rPr lang="en-US" u="sng" dirty="0" smtClean="0"/>
              <a:t>any</a:t>
            </a:r>
            <a:r>
              <a:rPr lang="en-US" dirty="0" smtClean="0"/>
              <a:t> geodesic to data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smtClean="0"/>
              <a:t>Jung, Foskey &amp; Marron  (</a:t>
            </a:r>
            <a:r>
              <a:rPr lang="en-US" dirty="0" err="1" smtClean="0"/>
              <a:t>Princ</a:t>
            </a:r>
            <a:r>
              <a:rPr lang="en-US" dirty="0" smtClean="0"/>
              <a:t>. Arc Anal.)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smtClean="0"/>
              <a:t>Best fit of </a:t>
            </a:r>
            <a:r>
              <a:rPr lang="en-US" u="sng" dirty="0" smtClean="0"/>
              <a:t>any circle</a:t>
            </a:r>
            <a:r>
              <a:rPr lang="en-US" dirty="0" smtClean="0"/>
              <a:t> to data</a:t>
            </a:r>
          </a:p>
          <a:p>
            <a:pPr lvl="1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(motivated by conformal maps)</a:t>
            </a:r>
          </a:p>
        </p:txBody>
      </p:sp>
    </p:spTree>
    <p:extLst>
      <p:ext uri="{BB962C8B-B14F-4D97-AF65-F5344CB8AC3E}">
        <p14:creationId xmlns:p14="http://schemas.microsoft.com/office/powerpoint/2010/main" val="32869163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An Interesting Question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990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How generally applicable is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i="1" dirty="0" smtClean="0"/>
              <a:t>Backwards </a:t>
            </a:r>
            <a:r>
              <a:rPr lang="en-US" dirty="0" smtClean="0"/>
              <a:t>approach to PCA?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z="1000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Another Application: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b="1" dirty="0" smtClean="0">
                <a:solidFill>
                  <a:srgbClr val="00B050"/>
                </a:solidFill>
              </a:rPr>
              <a:t>HDLSS</a:t>
            </a:r>
            <a:r>
              <a:rPr lang="en-US" b="1" dirty="0" smtClean="0"/>
              <a:t> Robust PCA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L</a:t>
            </a:r>
            <a:r>
              <a:rPr lang="en-US" baseline="30000" dirty="0" smtClean="0"/>
              <a:t>1</a:t>
            </a:r>
            <a:r>
              <a:rPr lang="en-US" dirty="0" smtClean="0"/>
              <a:t> Backwards PCA:  </a:t>
            </a:r>
          </a:p>
          <a:p>
            <a:pPr algn="ctr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Brooks, </a:t>
            </a:r>
            <a:r>
              <a:rPr lang="en-US" dirty="0" err="1" smtClean="0"/>
              <a:t>Dulá</a:t>
            </a:r>
            <a:r>
              <a:rPr lang="en-US" dirty="0" smtClean="0"/>
              <a:t>, Boone (2013)</a:t>
            </a:r>
          </a:p>
        </p:txBody>
      </p:sp>
      <p:pic>
        <p:nvPicPr>
          <p:cNvPr id="1727490" name="Picture 2" descr="http://www.people.vcu.edu/%7Ejpbrooks/images/Facbrook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5" r="12162"/>
          <a:stretch/>
        </p:blipFill>
        <p:spPr bwMode="auto">
          <a:xfrm>
            <a:off x="996286" y="5029200"/>
            <a:ext cx="16786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27492" name="Picture 4" descr="http://business.vcu.edu/profilepictures/jdul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96"/>
          <a:stretch/>
        </p:blipFill>
        <p:spPr bwMode="auto">
          <a:xfrm>
            <a:off x="3657600" y="4933240"/>
            <a:ext cx="1706254" cy="192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27494" name="Picture 6" descr="http://www.people.vcu.edu/%7Eelboone2/imgs/Facboone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9" t="8987" r="21403" b="6857"/>
          <a:stretch/>
        </p:blipFill>
        <p:spPr bwMode="auto">
          <a:xfrm>
            <a:off x="6196084" y="5015551"/>
            <a:ext cx="1787856" cy="184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4935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An Interesting Question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How generally applicable is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i="1" dirty="0" smtClean="0"/>
              <a:t>Backwards </a:t>
            </a:r>
            <a:r>
              <a:rPr lang="en-US" dirty="0" smtClean="0"/>
              <a:t>approach to PCA?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z="1600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An Attractive Answer</a:t>
            </a:r>
            <a:endParaRPr lang="en-US" u="sng" dirty="0" smtClean="0"/>
          </a:p>
        </p:txBody>
      </p:sp>
    </p:spTree>
    <p:extLst>
      <p:ext uri="{BB962C8B-B14F-4D97-AF65-F5344CB8AC3E}">
        <p14:creationId xmlns:p14="http://schemas.microsoft.com/office/powerpoint/2010/main" val="11805274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An Interesting Question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How generally applicable is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i="1" dirty="0" smtClean="0"/>
              <a:t>Backwards </a:t>
            </a:r>
            <a:r>
              <a:rPr lang="en-US" dirty="0" smtClean="0"/>
              <a:t>approach to PCA?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z="1600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An Attractive Answer: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James Damon, UNC Mathematics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Geometry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Singularity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 </a:t>
            </a:r>
            <a:r>
              <a:rPr lang="en-US" dirty="0" smtClean="0"/>
              <a:t>   Theory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i="1" dirty="0" smtClean="0"/>
          </a:p>
        </p:txBody>
      </p:sp>
      <p:pic>
        <p:nvPicPr>
          <p:cNvPr id="1714178" name="Picture 2" descr="[photo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238625"/>
            <a:ext cx="24669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2259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An Interesting Question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How generally applicable is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i="1" dirty="0" smtClean="0"/>
              <a:t>Backwards </a:t>
            </a:r>
            <a:r>
              <a:rPr lang="en-US" dirty="0" smtClean="0"/>
              <a:t>approach to PCA?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z="1600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An Attractive Answer: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James Damon, UNC Mathematics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Damon and Marron (2014)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3372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An Interesting Question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How generally applicable is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i="1" dirty="0" smtClean="0"/>
              <a:t>Backwards </a:t>
            </a:r>
            <a:r>
              <a:rPr lang="en-US" dirty="0" smtClean="0"/>
              <a:t>approach to PCA?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z="1600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An Attractive Answer: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James Damon, UNC Mathematics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i="1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Key Idea:    Express Backwards PCA as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u="sng" dirty="0" smtClean="0"/>
              <a:t>Nested Series of Constraints</a:t>
            </a:r>
          </a:p>
        </p:txBody>
      </p:sp>
    </p:spTree>
    <p:extLst>
      <p:ext uri="{BB962C8B-B14F-4D97-AF65-F5344CB8AC3E}">
        <p14:creationId xmlns:p14="http://schemas.microsoft.com/office/powerpoint/2010/main" val="36079603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General View of Backwards PCA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257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Define </a:t>
                </a:r>
                <a:r>
                  <a:rPr lang="en-US" i="1" dirty="0" smtClean="0"/>
                  <a:t>Nested Spaces</a:t>
                </a:r>
                <a:r>
                  <a:rPr lang="en-US" dirty="0" smtClean="0"/>
                  <a:t> via </a:t>
                </a:r>
                <a:r>
                  <a:rPr lang="en-US" u="sng" dirty="0"/>
                  <a:t>Constraints</a:t>
                </a:r>
                <a:endParaRPr lang="en-US" u="sng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u="sng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u="sng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u="sng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u="sng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Satisfying More Constraints  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endParaRPr lang="en-US" i="1" dirty="0" smtClean="0">
                  <a:latin typeface="Cambria Math"/>
                  <a:ea typeface="Cambria Math"/>
                </a:endParaRP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>
                    <a:ea typeface="Cambria Math"/>
                  </a:rPr>
                  <a:t>                  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en-US" dirty="0" smtClean="0"/>
                  <a:t>   	Smaller Subspaces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u="sng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u="sng" dirty="0" smtClean="0"/>
              </a:p>
            </p:txBody>
          </p:sp>
        </mc:Choice>
        <mc:Fallback xmlns="">
          <p:sp>
            <p:nvSpPr>
              <p:cNvPr id="152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  <a:blipFill rotWithShape="1">
                <a:blip r:embed="rId3"/>
                <a:stretch>
                  <a:fillRect l="-1958" t="-1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46710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General View of Backwards PCA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Define </a:t>
            </a:r>
            <a:r>
              <a:rPr lang="en-US" i="1" dirty="0" smtClean="0"/>
              <a:t>Nested Spaces</a:t>
            </a:r>
            <a:r>
              <a:rPr lang="en-US" dirty="0" smtClean="0"/>
              <a:t> via </a:t>
            </a:r>
            <a:r>
              <a:rPr lang="en-US" u="sng" dirty="0"/>
              <a:t>Constraints</a:t>
            </a:r>
            <a:endParaRPr lang="en-US" u="sng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E.g.  SVD    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(Singular Value Decomposition = 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                     = Not Mean Centered PCA)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(</a:t>
            </a:r>
            <a:r>
              <a:rPr lang="en-US" dirty="0" err="1" smtClean="0"/>
              <a:t>notationally</a:t>
            </a:r>
            <a:r>
              <a:rPr lang="en-US" dirty="0" smtClean="0"/>
              <a:t> very clean)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 smtClean="0"/>
          </a:p>
        </p:txBody>
      </p:sp>
    </p:spTree>
    <p:extLst>
      <p:ext uri="{BB962C8B-B14F-4D97-AF65-F5344CB8AC3E}">
        <p14:creationId xmlns:p14="http://schemas.microsoft.com/office/powerpoint/2010/main" val="38012586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General View of Backwards PCA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257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Define </a:t>
                </a:r>
                <a:r>
                  <a:rPr lang="en-US" i="1" dirty="0" smtClean="0"/>
                  <a:t>Nested Spaces</a:t>
                </a:r>
                <a:r>
                  <a:rPr lang="en-US" dirty="0" smtClean="0"/>
                  <a:t> via </a:t>
                </a:r>
                <a:r>
                  <a:rPr lang="en-US" u="sng" dirty="0"/>
                  <a:t>Constraints</a:t>
                </a:r>
                <a:endParaRPr lang="en-US" u="sng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u="sng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E.g.  SVD    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Have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 Nested Subspaces: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 smtClean="0">
                          <a:latin typeface="Cambria Math"/>
                          <a:ea typeface="Cambria Math"/>
                        </a:rPr>
                        <m:t>⊆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i="1" smtClean="0">
                          <a:latin typeface="Cambria Math"/>
                          <a:ea typeface="Cambria Math"/>
                        </a:rPr>
                        <m:t>⊆⋯⊆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52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  <a:blipFill rotWithShape="1">
                <a:blip r:embed="rId3"/>
                <a:stretch>
                  <a:fillRect l="-1958" t="-1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83949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General View of Backwards PCA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257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Define </a:t>
                </a:r>
                <a:r>
                  <a:rPr lang="en-US" i="1" dirty="0" smtClean="0"/>
                  <a:t>Nested Spaces</a:t>
                </a:r>
                <a:r>
                  <a:rPr lang="en-US" dirty="0" smtClean="0"/>
                  <a:t> via </a:t>
                </a:r>
                <a:r>
                  <a:rPr lang="en-US" u="sng" dirty="0"/>
                  <a:t>Constraints</a:t>
                </a:r>
                <a:endParaRPr lang="en-US" u="sng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u="sng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E.g.  SVD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 :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acc>
                          </m:e>
                        </m:nary>
                      </m:e>
                    </m:d>
                  </m:oMath>
                </a14:m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u="sng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u="sng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dirty="0" err="1" smtClean="0"/>
                  <a:t>th</a:t>
                </a:r>
                <a:r>
                  <a:rPr lang="en-US" dirty="0" smtClean="0"/>
                  <a:t> SVD Subspace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Scores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Loading Vectors</a:t>
                </a:r>
              </a:p>
            </p:txBody>
          </p:sp>
        </mc:Choice>
        <mc:Fallback xmlns="">
          <p:sp>
            <p:nvSpPr>
              <p:cNvPr id="152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  <a:blipFill rotWithShape="1">
                <a:blip r:embed="rId3"/>
                <a:stretch>
                  <a:fillRect l="-1958" t="-1529" b="-3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/>
          <p:cNvCxnSpPr/>
          <p:nvPr/>
        </p:nvCxnSpPr>
        <p:spPr bwMode="auto">
          <a:xfrm flipV="1">
            <a:off x="609600" y="3276600"/>
            <a:ext cx="2590800" cy="16764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" name="Straight Arrow Connector 5"/>
          <p:cNvCxnSpPr/>
          <p:nvPr/>
        </p:nvCxnSpPr>
        <p:spPr bwMode="auto">
          <a:xfrm flipV="1">
            <a:off x="1981200" y="3124200"/>
            <a:ext cx="4572000" cy="25146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V="1">
            <a:off x="3657600" y="3276600"/>
            <a:ext cx="3200400" cy="30480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2863241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General View of Backwards PCA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257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371600"/>
                <a:ext cx="8283575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Define </a:t>
                </a:r>
                <a:r>
                  <a:rPr lang="en-US" i="1" dirty="0" smtClean="0"/>
                  <a:t>Nested Spaces</a:t>
                </a:r>
                <a:r>
                  <a:rPr lang="en-US" dirty="0" smtClean="0"/>
                  <a:t> via </a:t>
                </a:r>
                <a:r>
                  <a:rPr lang="en-US" u="sng" dirty="0"/>
                  <a:t>Constraints</a:t>
                </a:r>
                <a:endParaRPr lang="en-US" u="sng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u="sng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E.g.  SVD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 :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acc>
                          </m:e>
                        </m:nary>
                      </m:e>
                    </m:d>
                  </m:oMath>
                </a14:m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u="sng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Now Define: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 :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d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=0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152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371600"/>
                <a:ext cx="8283575" cy="5181600"/>
              </a:xfrm>
              <a:blipFill rotWithShape="1">
                <a:blip r:embed="rId3"/>
                <a:stretch>
                  <a:fillRect l="-1913" t="-1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18278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C00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Variation on Landmark Based Shape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endParaRPr lang="en-US" dirty="0" smtClean="0"/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Context:   Study of Tectonic Plates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Movement of Earth’s Crust (over time)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Take </a:t>
            </a:r>
            <a:r>
              <a:rPr lang="en-US" u="sng" dirty="0" smtClean="0"/>
              <a:t>Motions</a:t>
            </a:r>
            <a:r>
              <a:rPr lang="en-US" u="sng" dirty="0"/>
              <a:t> as Data Objects</a:t>
            </a:r>
            <a:endParaRPr lang="en-US" i="1" u="sng" dirty="0" smtClean="0"/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endParaRPr lang="en-US" dirty="0"/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Interesting Alternative: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Study </a:t>
            </a:r>
            <a:r>
              <a:rPr lang="en-US" u="sng" dirty="0" smtClean="0"/>
              <a:t>Variation in Transformation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Treat </a:t>
            </a:r>
            <a:r>
              <a:rPr lang="en-US" i="1" dirty="0" smtClean="0"/>
              <a:t>Shape as Nuisance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7536824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General View of Backwards PCA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257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371600"/>
                <a:ext cx="8283575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Define </a:t>
                </a:r>
                <a:r>
                  <a:rPr lang="en-US" i="1" dirty="0" smtClean="0"/>
                  <a:t>Nested Spaces</a:t>
                </a:r>
                <a:r>
                  <a:rPr lang="en-US" dirty="0" smtClean="0"/>
                  <a:t> via </a:t>
                </a:r>
                <a:r>
                  <a:rPr lang="en-US" u="sng" dirty="0"/>
                  <a:t>Constraints</a:t>
                </a:r>
                <a:endParaRPr lang="en-US" u="sng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u="sng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E.g.  SVD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 :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acc>
                          </m:e>
                        </m:nary>
                      </m:e>
                    </m:d>
                  </m:oMath>
                </a14:m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u="sng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Now Define: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 :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d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=0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Constraint</a:t>
                </a:r>
                <a:r>
                  <a:rPr lang="en-US" dirty="0"/>
                  <a:t> </a:t>
                </a:r>
                <a:r>
                  <a:rPr lang="en-US" dirty="0" smtClean="0"/>
                  <a:t>Gives </a:t>
                </a:r>
                <a:r>
                  <a:rPr lang="en-US" i="1" dirty="0" smtClean="0"/>
                  <a:t>Nested</a:t>
                </a:r>
                <a:r>
                  <a:rPr lang="en-US" dirty="0" smtClean="0"/>
                  <a:t>  Reduction of </a:t>
                </a:r>
                <a:r>
                  <a:rPr lang="en-US" dirty="0" err="1" smtClean="0"/>
                  <a:t>Dim’n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152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371600"/>
                <a:ext cx="8283575" cy="5181600"/>
              </a:xfrm>
              <a:blipFill rotWithShape="1">
                <a:blip r:embed="rId3"/>
                <a:stretch>
                  <a:fillRect l="-1913" t="-1529" b="-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/>
          <p:cNvSpPr/>
          <p:nvPr/>
        </p:nvSpPr>
        <p:spPr bwMode="auto">
          <a:xfrm>
            <a:off x="5029200" y="4495800"/>
            <a:ext cx="2133600" cy="8382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06586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General View of Backwards PCA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Define </a:t>
            </a:r>
            <a:r>
              <a:rPr lang="en-US" i="1" dirty="0" smtClean="0"/>
              <a:t>Nested Spaces</a:t>
            </a:r>
            <a:r>
              <a:rPr lang="en-US" dirty="0" smtClean="0"/>
              <a:t> via </a:t>
            </a:r>
            <a:r>
              <a:rPr lang="en-US" u="sng" dirty="0"/>
              <a:t>Constraints</a:t>
            </a: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Backwards PCA</a:t>
            </a:r>
          </a:p>
          <a:p>
            <a:pPr marL="0" indent="0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Reduce Using Affine Constraints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 smtClean="0"/>
          </a:p>
        </p:txBody>
      </p:sp>
    </p:spTree>
    <p:extLst>
      <p:ext uri="{BB962C8B-B14F-4D97-AF65-F5344CB8AC3E}">
        <p14:creationId xmlns:p14="http://schemas.microsoft.com/office/powerpoint/2010/main" val="29647282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General View of Backwards PCA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Define </a:t>
            </a:r>
            <a:r>
              <a:rPr lang="en-US" i="1" dirty="0" smtClean="0"/>
              <a:t>Nested Spaces</a:t>
            </a:r>
            <a:r>
              <a:rPr lang="en-US" dirty="0" smtClean="0"/>
              <a:t> via </a:t>
            </a:r>
            <a:r>
              <a:rPr lang="en-US" u="sng" dirty="0"/>
              <a:t>Constraints</a:t>
            </a: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Backwards PCA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Principal Nested Spheres</a:t>
            </a:r>
          </a:p>
          <a:p>
            <a:pPr marL="0" indent="0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Use Affine </a:t>
            </a:r>
            <a:r>
              <a:rPr lang="en-US" dirty="0"/>
              <a:t>Constraints </a:t>
            </a:r>
            <a:r>
              <a:rPr lang="en-US" dirty="0" smtClean="0"/>
              <a:t>(Planar Slices)</a:t>
            </a:r>
          </a:p>
          <a:p>
            <a:pPr marL="0" indent="0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In Ambient Space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 smtClean="0"/>
          </a:p>
        </p:txBody>
      </p:sp>
    </p:spTree>
    <p:extLst>
      <p:ext uri="{BB962C8B-B14F-4D97-AF65-F5344CB8AC3E}">
        <p14:creationId xmlns:p14="http://schemas.microsoft.com/office/powerpoint/2010/main" val="31106434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General View of Backwards PCA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Define </a:t>
            </a:r>
            <a:r>
              <a:rPr lang="en-US" i="1" dirty="0" smtClean="0"/>
              <a:t>Nested Spaces</a:t>
            </a:r>
            <a:r>
              <a:rPr lang="en-US" dirty="0" smtClean="0"/>
              <a:t> via </a:t>
            </a:r>
            <a:r>
              <a:rPr lang="en-US" u="sng" dirty="0"/>
              <a:t>Constraints</a:t>
            </a: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Backwards PCA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Principal Nested Spheres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Principal Surfaces</a:t>
            </a:r>
          </a:p>
          <a:p>
            <a:pPr marL="0" indent="0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Spline </a:t>
            </a:r>
            <a:r>
              <a:rPr lang="en-US" dirty="0"/>
              <a:t>Constraint </a:t>
            </a:r>
            <a:r>
              <a:rPr lang="en-US" dirty="0" smtClean="0"/>
              <a:t>Within Previous?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{Been Done Already???}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 smtClean="0"/>
          </a:p>
        </p:txBody>
      </p:sp>
    </p:spTree>
    <p:extLst>
      <p:ext uri="{BB962C8B-B14F-4D97-AF65-F5344CB8AC3E}">
        <p14:creationId xmlns:p14="http://schemas.microsoft.com/office/powerpoint/2010/main" val="25262286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General View of Backwards PCA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Define </a:t>
            </a:r>
            <a:r>
              <a:rPr lang="en-US" i="1" dirty="0" smtClean="0"/>
              <a:t>Nested Spaces</a:t>
            </a:r>
            <a:r>
              <a:rPr lang="en-US" dirty="0" smtClean="0"/>
              <a:t> via </a:t>
            </a:r>
            <a:r>
              <a:rPr lang="en-US" u="sng" dirty="0"/>
              <a:t>Constraints</a:t>
            </a: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Backwards PCA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Principal Nested Spheres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Principal Surfaces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Other Manifold Data Spaces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Sub-Manifold </a:t>
            </a:r>
            <a:r>
              <a:rPr lang="en-US" dirty="0"/>
              <a:t>Constraints</a:t>
            </a:r>
            <a:r>
              <a:rPr lang="en-US" dirty="0" smtClean="0"/>
              <a:t>??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(Algebraic Geometry)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 smtClean="0"/>
          </a:p>
        </p:txBody>
      </p:sp>
    </p:spTree>
    <p:extLst>
      <p:ext uri="{BB962C8B-B14F-4D97-AF65-F5344CB8AC3E}">
        <p14:creationId xmlns:p14="http://schemas.microsoft.com/office/powerpoint/2010/main" val="31070859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ADAD"/>
            </a:gs>
            <a:gs pos="50000">
              <a:schemeClr val="tx1"/>
            </a:gs>
            <a:gs pos="100000">
              <a:srgbClr val="FFADAD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Detailed Look at PCA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533400" y="1524000"/>
            <a:ext cx="8305800" cy="4622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Now Study “Folklore” More Carefully</a:t>
            </a:r>
          </a:p>
          <a:p>
            <a:pPr marL="457200" marR="0" lvl="0" indent="-457200" algn="l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BackGround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History</a:t>
            </a:r>
          </a:p>
          <a:p>
            <a:pPr marL="0" marR="0" lvl="0" indent="0" algn="ctr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(as noted on 8/22/19)</a:t>
            </a:r>
          </a:p>
          <a:p>
            <a:pPr marL="0" marR="0" lvl="0" indent="0" algn="l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Early Use:     Pearson (1901)</a:t>
            </a:r>
          </a:p>
          <a:p>
            <a:pPr marL="0" marR="0" lvl="0" indent="0" algn="l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Name “PCA”:   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Hotelling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(1935)</a:t>
            </a:r>
          </a:p>
        </p:txBody>
      </p:sp>
    </p:spTree>
    <p:extLst>
      <p:ext uri="{BB962C8B-B14F-4D97-AF65-F5344CB8AC3E}">
        <p14:creationId xmlns:p14="http://schemas.microsoft.com/office/powerpoint/2010/main" val="36985598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ADAD"/>
            </a:gs>
            <a:gs pos="50000">
              <a:schemeClr val="tx1"/>
            </a:gs>
            <a:gs pos="100000">
              <a:srgbClr val="FFADAD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Detailed Look at PCA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533400" y="1524000"/>
            <a:ext cx="8305800" cy="4819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Now Study “Folklore” More Carefully</a:t>
            </a:r>
          </a:p>
          <a:p>
            <a:pPr marL="457200" marR="0" lvl="0" indent="-457200" algn="l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BackGround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History</a:t>
            </a:r>
          </a:p>
          <a:p>
            <a:pPr marL="457200" marR="0" lvl="0" indent="-457200" algn="l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Underpinnings </a:t>
            </a:r>
          </a:p>
          <a:p>
            <a:pPr marL="0" marR="0" lvl="0" indent="0" algn="ctr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(Mathematical &amp; Computational)</a:t>
            </a:r>
          </a:p>
          <a:p>
            <a:pPr marL="0" marR="0" lvl="0" indent="0" algn="l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Good Overall Reference:  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Jolliffe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(2002)</a:t>
            </a:r>
          </a:p>
        </p:txBody>
      </p:sp>
    </p:spTree>
    <p:extLst>
      <p:ext uri="{BB962C8B-B14F-4D97-AF65-F5344CB8AC3E}">
        <p14:creationId xmlns:p14="http://schemas.microsoft.com/office/powerpoint/2010/main" val="20656821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ADAD"/>
            </a:gs>
            <a:gs pos="50000">
              <a:schemeClr val="tx1"/>
            </a:gs>
            <a:gs pos="100000">
              <a:srgbClr val="FFADAD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PCA:  Rediscovery 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Renaming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533400" y="990600"/>
            <a:ext cx="8305800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Statistics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 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Principal Component Analysis  (PCA)</a:t>
            </a: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Social Sciences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 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Factor Analysis (PCA is a subset)</a:t>
            </a: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Probability / Electrical </a:t>
            </a:r>
            <a:r>
              <a:rPr kumimoji="0" lang="en-US" sz="3200" b="0" i="0" u="sng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Karhunen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–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Loeve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expansion</a:t>
            </a: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Applied Mathematics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Proper Orthogonal Decomposition (POD)</a:t>
            </a: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Geo-Sciences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    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Empirical Orthogonal Functions (EOF)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53029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ADAD"/>
            </a:gs>
            <a:gs pos="50000">
              <a:schemeClr val="tx1"/>
            </a:gs>
            <a:gs pos="100000">
              <a:srgbClr val="FFADAD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 Interesting Historical Note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533400" y="1524000"/>
            <a:ext cx="8305800" cy="5607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The 1</a:t>
            </a:r>
            <a:r>
              <a:rPr kumimoji="0" lang="en-US" sz="32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st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(?) application of PCA to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Functional Data Analysis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: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Rao (1958)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Paper with “Curves as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Data Objects”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viewpoint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9025" t="7806" r="16829" b="15568"/>
          <a:stretch/>
        </p:blipFill>
        <p:spPr>
          <a:xfrm>
            <a:off x="6629400" y="2484520"/>
            <a:ext cx="1810967" cy="216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0120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ADAD"/>
            </a:gs>
            <a:gs pos="50000">
              <a:schemeClr val="tx1"/>
            </a:gs>
            <a:gs pos="100000">
              <a:srgbClr val="FFADAD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Detailed Look at PCA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533400" y="1524000"/>
            <a:ext cx="8305800" cy="4819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Three Important (&amp; Interesting) Viewpoints:</a:t>
            </a:r>
          </a:p>
          <a:p>
            <a:pPr marL="457200" marR="0" lvl="0" indent="-457200" algn="l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 Mathematics</a:t>
            </a:r>
          </a:p>
          <a:p>
            <a:pPr marL="457200" marR="0" lvl="0" indent="-457200" algn="l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Numerics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 Statistics</a:t>
            </a:r>
          </a:p>
          <a:p>
            <a:pPr marL="0" marR="0" lvl="0" indent="0" algn="l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Goal:  Study Interrelationships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81465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Principal Nested Spheres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926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Main Goal:</a:t>
                </a:r>
              </a:p>
              <a:p>
                <a:pPr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Extend Principal Arc Analysis 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 to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 smtClean="0"/>
                  <a:t>)</a:t>
                </a:r>
              </a:p>
            </p:txBody>
          </p:sp>
        </mc:Choice>
        <mc:Fallback xmlns="">
          <p:sp>
            <p:nvSpPr>
              <p:cNvPr id="1392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  <a:blipFill>
                <a:blip r:embed="rId3"/>
                <a:stretch>
                  <a:fillRect l="-1958" t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9268" name="Picture 2"/>
          <p:cNvPicPr>
            <a:picLocks noChangeAspect="1" noChangeArrowheads="1"/>
          </p:cNvPicPr>
          <p:nvPr/>
        </p:nvPicPr>
        <p:blipFill>
          <a:blip r:embed="rId4" cstate="print"/>
          <a:srcRect l="28986" t="34909" r="28986" b="21483"/>
          <a:stretch>
            <a:fillRect/>
          </a:stretch>
        </p:blipFill>
        <p:spPr bwMode="auto">
          <a:xfrm>
            <a:off x="1143000" y="3051175"/>
            <a:ext cx="4249738" cy="3806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082191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ADAD"/>
            </a:gs>
            <a:gs pos="50000">
              <a:schemeClr val="tx1"/>
            </a:gs>
            <a:gs pos="100000">
              <a:srgbClr val="FFADAD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Detailed Look at PCA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533400" y="1524000"/>
            <a:ext cx="8305800" cy="423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Three Important (&amp; Interesting) Viewpoints:</a:t>
            </a:r>
          </a:p>
          <a:p>
            <a:pPr marL="457200" marR="0" lvl="0" indent="-457200" algn="l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 Mathematics</a:t>
            </a:r>
          </a:p>
          <a:p>
            <a:pPr marL="457200" marR="0" lvl="0" indent="-457200" algn="l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Numerics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 Statistics</a:t>
            </a:r>
          </a:p>
          <a:p>
            <a:pPr marL="457200" marR="0" lvl="0" indent="-457200" algn="l" defTabSz="914400" rtl="0" eaLnBrk="1" fontAlgn="base" latinLnBrk="0" hangingPunct="1">
              <a:lnSpc>
                <a:spcPct val="1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</a:t>
            </a:r>
            <a:r>
              <a:rPr kumimoji="0" lang="en-US" sz="32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  Review Linear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lg. and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ultivar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Prob.</a:t>
            </a:r>
          </a:p>
        </p:txBody>
      </p:sp>
    </p:spTree>
    <p:extLst>
      <p:ext uri="{BB962C8B-B14F-4D97-AF65-F5344CB8AC3E}">
        <p14:creationId xmlns:p14="http://schemas.microsoft.com/office/powerpoint/2010/main" val="18626608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Course Background I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034" name="Text Box 4"/>
          <p:cNvSpPr txBox="1">
            <a:spLocks noChangeArrowheads="1"/>
          </p:cNvSpPr>
          <p:nvPr/>
        </p:nvSpPr>
        <p:spPr bwMode="auto">
          <a:xfrm>
            <a:off x="685800" y="990600"/>
            <a:ext cx="8305800" cy="2850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Linear Algebra</a:t>
            </a:r>
          </a:p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Please Check Familiarity</a:t>
            </a:r>
          </a:p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No? Read Up in Linear Algebra Text</a:t>
            </a:r>
          </a:p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Or Wikipedia?</a:t>
            </a:r>
          </a:p>
        </p:txBody>
      </p:sp>
      <p:sp>
        <p:nvSpPr>
          <p:cNvPr id="103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6" name="Rectangle 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7" name="Rectangle 1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8" name="Rectangle 12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9" name="Rectangle 14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49964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Course Background I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4" name="Text Box 4"/>
              <p:cNvSpPr txBox="1">
                <a:spLocks noChangeArrowheads="1"/>
              </p:cNvSpPr>
              <p:nvPr/>
            </p:nvSpPr>
            <p:spPr bwMode="auto">
              <a:xfrm>
                <a:off x="685800" y="990600"/>
                <a:ext cx="8305800" cy="56200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Linear Algebra Key Concepts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Vector 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Scalar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Vector Space (Subspace)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Basis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Dimension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Unit Vector Basis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  <a:sym typeface="Wingdings" pitchFamily="2" charset="2"/>
                          </a:rPr>
                          <m:t>ℝ</m:t>
                        </m:r>
                      </m:e>
                      <m:sup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  <a:sym typeface="Wingdings" pitchFamily="2" charset="2"/>
                          </a:rPr>
                          <m:t>𝑑</m:t>
                        </m:r>
                      </m:sup>
                    </m:sSup>
                  </m:oMath>
                </a14:m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Linear Combo as Matrix Multiplication</a:t>
                </a:r>
              </a:p>
            </p:txBody>
          </p:sp>
        </mc:Choice>
        <mc:Fallback xmlns="">
          <p:sp>
            <p:nvSpPr>
              <p:cNvPr id="103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990600"/>
                <a:ext cx="8305800" cy="5620065"/>
              </a:xfrm>
              <a:prstGeom prst="rect">
                <a:avLst/>
              </a:prstGeom>
              <a:blipFill rotWithShape="1">
                <a:blip r:embed="rId3"/>
                <a:stretch>
                  <a:fillRect l="-1909" b="-119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6" name="Rectangle 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7" name="Rectangle 1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8" name="Rectangle 12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9" name="Rectangle 14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617563" y="4316413"/>
                <a:ext cx="2318007" cy="13796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mP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kumimoji="0" lang="en-US" sz="2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kumimoji="0" lang="en-US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1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kumimoji="0" lang="en-US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kumimoji="0" lang="en-US" sz="2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kumimoji="0" lang="en-US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⋮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kumimoji="0" lang="en-US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d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⋯,</m:t>
                          </m:r>
                          <m:d>
                            <m:d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mP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kumimoji="0" lang="en-US" sz="2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kumimoji="0" lang="en-US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kumimoji="0" lang="en-US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⋮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kumimoji="0" lang="en-US" sz="2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kumimoji="0" lang="en-US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kumimoji="0" lang="en-US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1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7563" y="4316413"/>
                <a:ext cx="2318007" cy="13796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34686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Course Background I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4" name="Text Box 4"/>
              <p:cNvSpPr txBox="1">
                <a:spLocks noChangeArrowheads="1"/>
              </p:cNvSpPr>
              <p:nvPr/>
            </p:nvSpPr>
            <p:spPr bwMode="auto">
              <a:xfrm>
                <a:off x="685800" y="990600"/>
                <a:ext cx="8305800" cy="56200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Linear Algebra Key Concepts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Matrix Trace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Vector Norm = Length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Distance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  <a:sym typeface="Wingdings" pitchFamily="2" charset="2"/>
                          </a:rPr>
                          <m:t>ℝ</m:t>
                        </m:r>
                      </m:e>
                      <m:sup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  <a:sym typeface="Wingdings" pitchFamily="2" charset="2"/>
                          </a:rPr>
                          <m:t>𝑑</m:t>
                        </m:r>
                      </m:sup>
                    </m:sSup>
                  </m:oMath>
                </a14:m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= Euclidean Metric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Inner (Dot, Scalar) Product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Vector Angles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Orthogonality (Perpendicularity)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Orthonormal Basis</a:t>
                </a:r>
              </a:p>
            </p:txBody>
          </p:sp>
        </mc:Choice>
        <mc:Fallback xmlns="">
          <p:sp>
            <p:nvSpPr>
              <p:cNvPr id="103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990600"/>
                <a:ext cx="8305800" cy="5620065"/>
              </a:xfrm>
              <a:prstGeom prst="rect">
                <a:avLst/>
              </a:prstGeom>
              <a:blipFill rotWithShape="1">
                <a:blip r:embed="rId3"/>
                <a:stretch>
                  <a:fillRect l="-1909" b="-119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6" name="Rectangle 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7" name="Rectangle 1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8" name="Rectangle 12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9" name="Rectangle 14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77896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4" name="Text Box 4"/>
              <p:cNvSpPr txBox="1">
                <a:spLocks noChangeArrowheads="1"/>
              </p:cNvSpPr>
              <p:nvPr/>
            </p:nvSpPr>
            <p:spPr bwMode="auto">
              <a:xfrm>
                <a:off x="533400" y="1143000"/>
                <a:ext cx="8305800" cy="45243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457200" marR="0" lvl="0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SVD </a:t>
                </a:r>
                <a:r>
                  <a:rPr kumimoji="0" lang="en-US" sz="3200" b="0" i="0" u="sng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Full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Representation: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                    =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Intuition:     For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𝑋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as Linear Operator: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Represent as:       </a:t>
                </a:r>
              </a:p>
            </p:txBody>
          </p:sp>
        </mc:Choice>
        <mc:Fallback xmlns="">
          <p:sp>
            <p:nvSpPr>
              <p:cNvPr id="410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1143000"/>
                <a:ext cx="8305800" cy="4524315"/>
              </a:xfrm>
              <a:prstGeom prst="rect">
                <a:avLst/>
              </a:prstGeom>
              <a:blipFill>
                <a:blip r:embed="rId4"/>
                <a:stretch>
                  <a:fillRect l="-1909" b="-134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06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07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08" name="Rectangle 8"/>
          <p:cNvSpPr>
            <a:spLocks noChangeArrowheads="1"/>
          </p:cNvSpPr>
          <p:nvPr/>
        </p:nvSpPr>
        <p:spPr bwMode="auto">
          <a:xfrm>
            <a:off x="15240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09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10" name="Rectangle 10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11" name="Rectangle 3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4098" name="Object 34"/>
          <p:cNvGraphicFramePr>
            <a:graphicFrameLocks noChangeAspect="1"/>
          </p:cNvGraphicFramePr>
          <p:nvPr/>
        </p:nvGraphicFramePr>
        <p:xfrm>
          <a:off x="1676400" y="2743200"/>
          <a:ext cx="808038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Equation" r:id="rId5" imgW="330120" imgH="228600" progId="Equation.3">
                  <p:embed/>
                </p:oleObj>
              </mc:Choice>
              <mc:Fallback>
                <p:oleObj name="Equation" r:id="rId5" imgW="330120" imgH="228600" progId="Equation.3">
                  <p:embed/>
                  <p:pic>
                    <p:nvPicPr>
                      <p:cNvPr id="4098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743200"/>
                        <a:ext cx="808038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6"/>
          <p:cNvGraphicFramePr>
            <a:graphicFrameLocks noChangeAspect="1"/>
          </p:cNvGraphicFramePr>
          <p:nvPr/>
        </p:nvGraphicFramePr>
        <p:xfrm>
          <a:off x="4267200" y="2743200"/>
          <a:ext cx="77787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name="Equation" r:id="rId7" imgW="317160" imgH="228600" progId="Equation.3">
                  <p:embed/>
                </p:oleObj>
              </mc:Choice>
              <mc:Fallback>
                <p:oleObj name="Equation" r:id="rId7" imgW="317160" imgH="228600" progId="Equation.3">
                  <p:embed/>
                  <p:pic>
                    <p:nvPicPr>
                      <p:cNvPr id="409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743200"/>
                        <a:ext cx="777875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7"/>
          <p:cNvGraphicFramePr>
            <a:graphicFrameLocks noChangeAspect="1"/>
          </p:cNvGraphicFramePr>
          <p:nvPr/>
        </p:nvGraphicFramePr>
        <p:xfrm>
          <a:off x="6019800" y="2743200"/>
          <a:ext cx="71437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" name="Equation" r:id="rId9" imgW="291960" imgH="228600" progId="Equation.3">
                  <p:embed/>
                </p:oleObj>
              </mc:Choice>
              <mc:Fallback>
                <p:oleObj name="Equation" r:id="rId9" imgW="291960" imgH="228600" progId="Equation.3">
                  <p:embed/>
                  <p:pic>
                    <p:nvPicPr>
                      <p:cNvPr id="410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2743200"/>
                        <a:ext cx="714375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8"/>
          <p:cNvGraphicFramePr>
            <a:graphicFrameLocks noChangeAspect="1"/>
          </p:cNvGraphicFramePr>
          <p:nvPr/>
        </p:nvGraphicFramePr>
        <p:xfrm>
          <a:off x="7467600" y="2590800"/>
          <a:ext cx="839788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" name="Equation" r:id="rId11" imgW="342720" imgH="203040" progId="Equation.3">
                  <p:embed/>
                </p:oleObj>
              </mc:Choice>
              <mc:Fallback>
                <p:oleObj name="Equation" r:id="rId11" imgW="342720" imgH="203040" progId="Equation.3">
                  <p:embed/>
                  <p:pic>
                    <p:nvPicPr>
                      <p:cNvPr id="4101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2590800"/>
                        <a:ext cx="839788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1447800" y="2209800"/>
            <a:ext cx="1143000" cy="1828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733800" y="2209800"/>
            <a:ext cx="1752600" cy="1828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15000" y="2209800"/>
            <a:ext cx="1143000" cy="1828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315200" y="2209800"/>
            <a:ext cx="1143000" cy="12192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715000" y="3110708"/>
            <a:ext cx="2981907" cy="2460476"/>
            <a:chOff x="5715000" y="3110708"/>
            <a:chExt cx="2981907" cy="2460476"/>
          </a:xfrm>
        </p:grpSpPr>
        <p:cxnSp>
          <p:nvCxnSpPr>
            <p:cNvPr id="3" name="Straight Arrow Connector 2"/>
            <p:cNvCxnSpPr/>
            <p:nvPr/>
          </p:nvCxnSpPr>
          <p:spPr>
            <a:xfrm flipV="1">
              <a:off x="6629400" y="3110708"/>
              <a:ext cx="1028700" cy="2070892"/>
            </a:xfrm>
            <a:prstGeom prst="straightConnector1">
              <a:avLst/>
            </a:prstGeom>
            <a:ln w="254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TextBox 1"/>
            <p:cNvSpPr txBox="1"/>
            <p:nvPr/>
          </p:nvSpPr>
          <p:spPr>
            <a:xfrm>
              <a:off x="5715000" y="5109519"/>
              <a:ext cx="29819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Isometry (~Rotation)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981200" y="3295650"/>
            <a:ext cx="2981907" cy="3105150"/>
            <a:chOff x="5715000" y="2466034"/>
            <a:chExt cx="2981907" cy="3105150"/>
          </a:xfrm>
        </p:grpSpPr>
        <p:cxnSp>
          <p:nvCxnSpPr>
            <p:cNvPr id="29" name="Straight Arrow Connector 28"/>
            <p:cNvCxnSpPr/>
            <p:nvPr/>
          </p:nvCxnSpPr>
          <p:spPr>
            <a:xfrm flipV="1">
              <a:off x="6629400" y="2466034"/>
              <a:ext cx="1447800" cy="2715566"/>
            </a:xfrm>
            <a:prstGeom prst="straightConnector1">
              <a:avLst/>
            </a:prstGeom>
            <a:ln w="254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5715000" y="5109519"/>
              <a:ext cx="29819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Isometry (~Rotation)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124200" y="3151188"/>
            <a:ext cx="3132589" cy="2851191"/>
            <a:chOff x="5715000" y="2719993"/>
            <a:chExt cx="3132589" cy="2851191"/>
          </a:xfrm>
        </p:grpSpPr>
        <p:cxnSp>
          <p:nvCxnSpPr>
            <p:cNvPr id="32" name="Straight Arrow Connector 31"/>
            <p:cNvCxnSpPr/>
            <p:nvPr/>
          </p:nvCxnSpPr>
          <p:spPr>
            <a:xfrm flipV="1">
              <a:off x="6629400" y="2719993"/>
              <a:ext cx="1981200" cy="2461608"/>
            </a:xfrm>
            <a:prstGeom prst="straightConnector1">
              <a:avLst/>
            </a:prstGeom>
            <a:ln w="254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5715000" y="5109519"/>
              <a:ext cx="31325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Coordinate Rescaling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54711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6153" name="Text Box 4"/>
          <p:cNvSpPr txBox="1">
            <a:spLocks noChangeArrowheads="1"/>
          </p:cNvSpPr>
          <p:nvPr/>
        </p:nvSpPr>
        <p:spPr bwMode="auto">
          <a:xfrm>
            <a:off x="533400" y="1143000"/>
            <a:ext cx="83058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SVD </a:t>
            </a: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Reduced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Representation: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                    =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</p:txBody>
      </p:sp>
      <p:sp>
        <p:nvSpPr>
          <p:cNvPr id="615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5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6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7" name="Rectangle 8"/>
          <p:cNvSpPr>
            <a:spLocks noChangeArrowheads="1"/>
          </p:cNvSpPr>
          <p:nvPr/>
        </p:nvSpPr>
        <p:spPr bwMode="auto">
          <a:xfrm>
            <a:off x="15240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8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9" name="Rectangle 10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60" name="Rectangle 3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6146" name="Object 34"/>
          <p:cNvGraphicFramePr>
            <a:graphicFrameLocks noChangeAspect="1"/>
          </p:cNvGraphicFramePr>
          <p:nvPr/>
        </p:nvGraphicFramePr>
        <p:xfrm>
          <a:off x="1676400" y="2743200"/>
          <a:ext cx="808038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Equation" r:id="rId4" imgW="330120" imgH="228600" progId="Equation.3">
                  <p:embed/>
                </p:oleObj>
              </mc:Choice>
              <mc:Fallback>
                <p:oleObj name="Equation" r:id="rId4" imgW="330120" imgH="228600" progId="Equation.3">
                  <p:embed/>
                  <p:pic>
                    <p:nvPicPr>
                      <p:cNvPr id="6146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743200"/>
                        <a:ext cx="808038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6"/>
          <p:cNvGraphicFramePr>
            <a:graphicFrameLocks noChangeAspect="1"/>
          </p:cNvGraphicFramePr>
          <p:nvPr/>
        </p:nvGraphicFramePr>
        <p:xfrm>
          <a:off x="4052888" y="2743200"/>
          <a:ext cx="747712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Equation" r:id="rId6" imgW="304560" imgH="228600" progId="Equation.3">
                  <p:embed/>
                </p:oleObj>
              </mc:Choice>
              <mc:Fallback>
                <p:oleObj name="Equation" r:id="rId6" imgW="304560" imgH="228600" progId="Equation.3">
                  <p:embed/>
                  <p:pic>
                    <p:nvPicPr>
                      <p:cNvPr id="614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2888" y="2743200"/>
                        <a:ext cx="747712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7"/>
          <p:cNvGraphicFramePr>
            <a:graphicFrameLocks noChangeAspect="1"/>
          </p:cNvGraphicFramePr>
          <p:nvPr/>
        </p:nvGraphicFramePr>
        <p:xfrm>
          <a:off x="5943600" y="2514600"/>
          <a:ext cx="684213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Equation" r:id="rId8" imgW="279360" imgH="228600" progId="Equation.3">
                  <p:embed/>
                </p:oleObj>
              </mc:Choice>
              <mc:Fallback>
                <p:oleObj name="Equation" r:id="rId8" imgW="279360" imgH="228600" progId="Equation.3">
                  <p:embed/>
                  <p:pic>
                    <p:nvPicPr>
                      <p:cNvPr id="614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2514600"/>
                        <a:ext cx="684213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8"/>
          <p:cNvGraphicFramePr>
            <a:graphicFrameLocks noChangeAspect="1"/>
          </p:cNvGraphicFramePr>
          <p:nvPr/>
        </p:nvGraphicFramePr>
        <p:xfrm>
          <a:off x="7467600" y="2514600"/>
          <a:ext cx="839788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Equation" r:id="rId10" imgW="342720" imgH="203040" progId="Equation.3">
                  <p:embed/>
                </p:oleObj>
              </mc:Choice>
              <mc:Fallback>
                <p:oleObj name="Equation" r:id="rId10" imgW="342720" imgH="203040" progId="Equation.3">
                  <p:embed/>
                  <p:pic>
                    <p:nvPicPr>
                      <p:cNvPr id="614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2514600"/>
                        <a:ext cx="839788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1447800" y="2209800"/>
            <a:ext cx="1143000" cy="182880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15000" y="2209800"/>
            <a:ext cx="1143000" cy="121920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315200" y="2209800"/>
            <a:ext cx="1143000" cy="121920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3733800" y="2209800"/>
            <a:ext cx="1219200" cy="182880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95865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8200" name="Text Box 4"/>
          <p:cNvSpPr txBox="1">
            <a:spLocks noChangeArrowheads="1"/>
          </p:cNvSpPr>
          <p:nvPr/>
        </p:nvSpPr>
        <p:spPr bwMode="auto">
          <a:xfrm>
            <a:off x="533400" y="1143000"/>
            <a:ext cx="83058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SVD </a:t>
            </a: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Compact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Representation: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                    =    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For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Reduced Rank Approximation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Can Further Reduce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Key to </a:t>
            </a: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Dimension Reduction</a:t>
            </a:r>
            <a:endParaRPr kumimoji="0" lang="en-US" sz="32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</p:txBody>
      </p:sp>
      <p:sp>
        <p:nvSpPr>
          <p:cNvPr id="820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4" name="Rectangle 8"/>
          <p:cNvSpPr>
            <a:spLocks noChangeArrowheads="1"/>
          </p:cNvSpPr>
          <p:nvPr/>
        </p:nvSpPr>
        <p:spPr bwMode="auto">
          <a:xfrm>
            <a:off x="15240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6" name="Rectangle 10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7" name="Rectangle 3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8194" name="Object 34"/>
          <p:cNvGraphicFramePr>
            <a:graphicFrameLocks noChangeAspect="1"/>
          </p:cNvGraphicFramePr>
          <p:nvPr/>
        </p:nvGraphicFramePr>
        <p:xfrm>
          <a:off x="1676400" y="2743200"/>
          <a:ext cx="808038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" name="Equation" r:id="rId4" imgW="330120" imgH="228600" progId="Equation.3">
                  <p:embed/>
                </p:oleObj>
              </mc:Choice>
              <mc:Fallback>
                <p:oleObj name="Equation" r:id="rId4" imgW="330120" imgH="228600" progId="Equation.3">
                  <p:embed/>
                  <p:pic>
                    <p:nvPicPr>
                      <p:cNvPr id="8194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743200"/>
                        <a:ext cx="808038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6"/>
          <p:cNvGraphicFramePr>
            <a:graphicFrameLocks noChangeAspect="1"/>
          </p:cNvGraphicFramePr>
          <p:nvPr>
            <p:extLst/>
          </p:nvPr>
        </p:nvGraphicFramePr>
        <p:xfrm>
          <a:off x="3733800" y="2743200"/>
          <a:ext cx="747713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3" name="Equation" r:id="rId6" imgW="304560" imgH="228600" progId="Equation.3">
                  <p:embed/>
                </p:oleObj>
              </mc:Choice>
              <mc:Fallback>
                <p:oleObj name="Equation" r:id="rId6" imgW="304560" imgH="228600" progId="Equation.3">
                  <p:embed/>
                  <p:pic>
                    <p:nvPicPr>
                      <p:cNvPr id="819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743200"/>
                        <a:ext cx="747713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7"/>
          <p:cNvGraphicFramePr>
            <a:graphicFrameLocks noChangeAspect="1"/>
          </p:cNvGraphicFramePr>
          <p:nvPr/>
        </p:nvGraphicFramePr>
        <p:xfrm>
          <a:off x="5729288" y="2225675"/>
          <a:ext cx="65405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4" name="Equation" r:id="rId8" imgW="266400" imgH="215640" progId="Equation.3">
                  <p:embed/>
                </p:oleObj>
              </mc:Choice>
              <mc:Fallback>
                <p:oleObj name="Equation" r:id="rId8" imgW="266400" imgH="215640" progId="Equation.3">
                  <p:embed/>
                  <p:pic>
                    <p:nvPicPr>
                      <p:cNvPr id="8196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9288" y="2225675"/>
                        <a:ext cx="654050" cy="53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8"/>
          <p:cNvGraphicFramePr>
            <a:graphicFrameLocks noChangeAspect="1"/>
          </p:cNvGraphicFramePr>
          <p:nvPr/>
        </p:nvGraphicFramePr>
        <p:xfrm>
          <a:off x="7483475" y="2286000"/>
          <a:ext cx="808038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5" name="Equation" r:id="rId10" imgW="330120" imgH="203040" progId="Equation.3">
                  <p:embed/>
                </p:oleObj>
              </mc:Choice>
              <mc:Fallback>
                <p:oleObj name="Equation" r:id="rId10" imgW="330120" imgH="203040" progId="Equation.3">
                  <p:embed/>
                  <p:pic>
                    <p:nvPicPr>
                      <p:cNvPr id="8197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3475" y="2286000"/>
                        <a:ext cx="808038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1447800" y="2209800"/>
            <a:ext cx="1143000" cy="1828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715000" y="2209800"/>
            <a:ext cx="762000" cy="838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315200" y="2209800"/>
            <a:ext cx="1143000" cy="838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733800" y="2209800"/>
            <a:ext cx="762000" cy="1828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85294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Covariance Matrices</a:t>
            </a:r>
          </a:p>
        </p:txBody>
      </p:sp>
      <p:sp>
        <p:nvSpPr>
          <p:cNvPr id="215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12" name="Text Box 4"/>
              <p:cNvSpPr txBox="1">
                <a:spLocks noChangeArrowheads="1"/>
              </p:cNvSpPr>
              <p:nvPr/>
            </p:nvSpPr>
            <p:spPr bwMode="auto">
              <a:xfrm>
                <a:off x="378542" y="990600"/>
                <a:ext cx="8686800" cy="48525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lvl="0" eaLnBrk="1" hangingPunct="1">
                  <a:defRPr/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Theoretical Covariance</a:t>
                </a:r>
                <a:r>
                  <a:rPr kumimoji="0" lang="en-US" sz="3200" b="0" i="0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:</a:t>
                </a:r>
              </a:p>
              <a:p>
                <a:pPr lvl="0" algn="ctr" eaLnBrk="1" hangingPunct="1"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Σ</m:t>
                    </m:r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itchFamily="2" charset="2"/>
                                </a:rPr>
                                <m:t>𝑣</m:t>
                              </m:r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itchFamily="2" charset="2"/>
                                </a:rPr>
                                <m:t>𝑎𝑟</m:t>
                              </m:r>
                              <m:d>
                                <m:dPr>
                                  <m:ctrlPr>
                                    <a:rPr 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e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itchFamily="2" charset="2"/>
                                </a:rPr>
                                <m:t>⋯</m:t>
                              </m:r>
                            </m:e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itchFamily="2" charset="2"/>
                                </a:rPr>
                                <m:t>𝑐𝑜𝑣</m:t>
                              </m:r>
                              <m:d>
                                <m:dPr>
                                  <m:ctrlP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𝑑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mr>
                          <m:mr>
                            <m:e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itchFamily="2" charset="2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itchFamily="2" charset="2"/>
                                </a:rPr>
                                <m:t>⋱</m:t>
                              </m:r>
                            </m:e>
                            <m:e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itchFamily="2" charset="2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itchFamily="2" charset="2"/>
                                </a:rPr>
                                <m:t>𝑐𝑜𝑣</m:t>
                              </m:r>
                              <m:d>
                                <m:dPr>
                                  <m:ctrlPr>
                                    <a:rPr 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𝑑</m:t>
                                      </m:r>
                                    </m:sub>
                                  </m:sSub>
                                  <m:r>
                                    <a:rPr 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e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itchFamily="2" charset="2"/>
                                </a:rPr>
                                <m:t>⋯</m:t>
                              </m:r>
                            </m:e>
                            <m:e>
                              <m:r>
                                <m:rPr>
                                  <m:brk m:alnAt="7"/>
                                </m:r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itchFamily="2" charset="2"/>
                                </a:rPr>
                                <m:t>𝑣</m:t>
                              </m:r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itchFamily="2" charset="2"/>
                                </a:rPr>
                                <m:t>𝑎𝑟</m:t>
                              </m:r>
                              <m:d>
                                <m:dPr>
                                  <m:ctrlP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𝑑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mr>
                        </m:m>
                      </m:e>
                    </m:d>
                  </m:oMath>
                </a14:m>
                <a:r>
                  <a:rPr lang="en-US" sz="1800" b="0" i="1" dirty="0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sym typeface="Wingdings" pitchFamily="2" charset="2"/>
                  </a:rPr>
                  <a:t>= </a:t>
                </a:r>
              </a:p>
              <a:p>
                <a:pPr lvl="0" algn="ctr"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itchFamily="2" charset="2"/>
                        </a:rPr>
                        <m:t>Σ</m:t>
                      </m:r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itchFamily="2" charset="2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itchFamily="2" charset="2"/>
                                  </a:rPr>
                                  <m:t>𝐸</m:t>
                                </m:r>
                                <m:sSup>
                                  <m:sSupPr>
                                    <m:ctrlPr>
                                      <a:rPr 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8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1800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  <m:t>𝑋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en-US" sz="18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−</m:t>
                                        </m:r>
                                        <m:r>
                                          <a:rPr lang="en-US" sz="18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𝐸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  <m:t>𝑋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itchFamily="2" charset="2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itchFamily="2" charset="2"/>
                                  </a:rPr>
                                  <m:t>𝐸</m:t>
                                </m:r>
                                <m:d>
                                  <m:dPr>
                                    <m:ctrlP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18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  <m:t>−</m:t>
                                    </m:r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  <m:t>𝐸</m:t>
                                    </m:r>
                                    <m:sSub>
                                      <m:sSubPr>
                                        <m:ctrlP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18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  <m:d>
                                  <m:dPr>
                                    <m:ctrlP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𝑑</m:t>
                                        </m:r>
                                      </m:sub>
                                    </m:sSub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  <m:t>−</m:t>
                                    </m:r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  <m:t>𝐸</m:t>
                                    </m:r>
                                    <m:sSub>
                                      <m:sSubPr>
                                        <m:ctrlP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𝑑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itchFamily="2" charset="2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itchFamily="2" charset="2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itchFamily="2" charset="2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itchFamily="2" charset="2"/>
                                  </a:rPr>
                                  <m:t>𝐸</m:t>
                                </m:r>
                                <m:d>
                                  <m:dPr>
                                    <m:ctrlPr>
                                      <a:rPr 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18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𝑑</m:t>
                                        </m:r>
                                      </m:sub>
                                    </m:sSub>
                                    <m:r>
                                      <a:rPr 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  <m:t>−</m:t>
                                    </m:r>
                                    <m:r>
                                      <a:rPr 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  <m:t>𝐸</m:t>
                                    </m:r>
                                    <m:sSub>
                                      <m:sSubPr>
                                        <m:ctrlP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𝑑</m:t>
                                        </m:r>
                                      </m:sub>
                                    </m:sSub>
                                  </m:e>
                                </m:d>
                                <m:d>
                                  <m:dPr>
                                    <m:ctrlP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18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  <m:t>−</m:t>
                                    </m:r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  <m:t>𝐸</m:t>
                                    </m:r>
                                    <m:sSub>
                                      <m:sSubPr>
                                        <m:ctrlP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18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e>
                                <m:r>
                                  <a:rPr 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itchFamily="2" charset="2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itchFamily="2" charset="2"/>
                                  </a:rPr>
                                  <m:t>𝐸</m:t>
                                </m:r>
                                <m:sSup>
                                  <m:sSupPr>
                                    <m:ctrlP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1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  <m:t>𝑋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  <m:t>𝑑</m:t>
                                            </m:r>
                                          </m:sub>
                                        </m:sSub>
                                        <m: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−</m:t>
                                        </m:r>
                                        <m: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𝐸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  <m:t>𝑋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  <m:t>𝑑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800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lvl="0" eaLnBrk="1" hangingPunct="1">
                  <a:defRPr/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Empirical</a:t>
                </a:r>
                <a:r>
                  <a:rPr lang="en-US" sz="3200" dirty="0">
                    <a:solidFill>
                      <a:srgbClr val="000000"/>
                    </a:solidFill>
                    <a:sym typeface="Wingdings" pitchFamily="2" charset="2"/>
                  </a:rPr>
                  <a:t> Covariance</a:t>
                </a: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:</a:t>
                </a:r>
              </a:p>
              <a:p>
                <a:pPr lvl="0" algn="ctr"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itchFamily="2" charset="2"/>
                            </a:rPr>
                            <m:t>Σ</m:t>
                          </m:r>
                        </m:e>
                      </m:acc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=</m:t>
                      </m:r>
                      <m:box>
                        <m:box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−1</m:t>
                              </m:r>
                            </m:den>
                          </m:f>
                          <m:nary>
                            <m:naryPr>
                              <m:chr m:val="∑"/>
                              <m:limLoc m:val="subSup"/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𝑛</m:t>
                              </m:r>
                            </m:sup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3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sym typeface="Wingdings" pitchFamily="2" charset="2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p>
                                          <m:sSupPr>
                                            <m:ctrlPr>
                                              <a:rPr lang="en-US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</m:ctrlPr>
                                          </m:sSupPr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i="1" smtClean="0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sym typeface="Wingdings" pitchFamily="2" charset="2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i="1" smtClean="0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sym typeface="Wingdings" pitchFamily="2" charset="2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b="0" i="1" smtClean="0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sym typeface="Wingdings" pitchFamily="2" charset="2"/>
                                                      </a:rPr>
                                                      <m:t>𝑋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b="0" i="1" smtClean="0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sym typeface="Wingdings" pitchFamily="2" charset="2"/>
                                                      </a:rPr>
                                                      <m:t>1</m:t>
                                                    </m:r>
                                                    <m:r>
                                                      <a:rPr lang="en-US" b="0" i="1" smtClean="0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sym typeface="Wingdings" pitchFamily="2" charset="2"/>
                                                      </a:rPr>
                                                      <m:t>𝑗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en-US" b="0" i="1" smtClean="0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sym typeface="Wingdings" pitchFamily="2" charset="2"/>
                                                  </a:rPr>
                                                  <m:t>−</m:t>
                                                </m:r>
                                                <m:acc>
                                                  <m:accPr>
                                                    <m:chr m:val="̅"/>
                                                    <m:ctrlPr>
                                                      <a:rPr lang="en-US" b="0" i="1" smtClean="0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sym typeface="Wingdings" pitchFamily="2" charset="2"/>
                                                      </a:rPr>
                                                    </m:ctrlPr>
                                                  </m:accPr>
                                                  <m:e>
                                                    <m:sSub>
                                                      <m:sSubPr>
                                                        <m:ctrlPr>
                                                          <a:rPr lang="en-US" b="0" i="1" smtClean="0">
                                                            <a:solidFill>
                                                              <a:srgbClr val="000000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  <a:sym typeface="Wingdings" pitchFamily="2" charset="2"/>
                                                          </a:rPr>
                                                        </m:ctrlPr>
                                                      </m:sSubPr>
                                                      <m:e>
                                                        <m:r>
                                                          <a:rPr lang="en-US" b="0" i="1" smtClean="0">
                                                            <a:solidFill>
                                                              <a:srgbClr val="000000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  <a:sym typeface="Wingdings" pitchFamily="2" charset="2"/>
                                                          </a:rPr>
                                                          <m:t>𝑋</m:t>
                                                        </m:r>
                                                      </m:e>
                                                      <m:sub>
                                                        <m:r>
                                                          <a:rPr lang="en-US" b="0" i="1" smtClean="0">
                                                            <a:solidFill>
                                                              <a:srgbClr val="000000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  <a:sym typeface="Wingdings" pitchFamily="2" charset="2"/>
                                                          </a:rPr>
                                                          <m:t>1</m:t>
                                                        </m:r>
                                                      </m:sub>
                                                    </m:sSub>
                                                  </m:e>
                                                </m:acc>
                                              </m:e>
                                            </m:d>
                                          </m:e>
                                          <m:sup>
                                            <m:r>
                                              <a:rPr lang="en-US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e>
                                      <m:e>
                                        <m:r>
                                          <a:rPr lang="en-US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⋯</m:t>
                                        </m:r>
                                      </m:e>
                                      <m:e>
                                        <m:d>
                                          <m:d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sym typeface="Wingdings" pitchFamily="2" charset="2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sym typeface="Wingdings" pitchFamily="2" charset="2"/>
                                                  </a:rPr>
                                                  <m:t>𝑋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sym typeface="Wingdings" pitchFamily="2" charset="2"/>
                                                  </a:rPr>
                                                  <m:t>1</m:t>
                                                </m:r>
                                                <m:r>
                                                  <a:rPr lang="en-US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sym typeface="Wingdings" pitchFamily="2" charset="2"/>
                                                  </a:rPr>
                                                  <m:t>𝑗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  <m:t>−</m:t>
                                            </m:r>
                                            <m:acc>
                                              <m:accPr>
                                                <m:chr m:val="̅"/>
                                                <m:ctrlPr>
                                                  <a:rPr lang="en-US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sym typeface="Wingdings" pitchFamily="2" charset="2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i="1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sym typeface="Wingdings" pitchFamily="2" charset="2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i="1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sym typeface="Wingdings" pitchFamily="2" charset="2"/>
                                                      </a:rPr>
                                                      <m:t>𝑋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i="1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sym typeface="Wingdings" pitchFamily="2" charset="2"/>
                                                      </a:rPr>
                                                      <m:t>1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acc>
                                          </m:e>
                                        </m:d>
                                        <m:d>
                                          <m:d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sym typeface="Wingdings" pitchFamily="2" charset="2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sym typeface="Wingdings" pitchFamily="2" charset="2"/>
                                                  </a:rPr>
                                                  <m:t>𝑋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b="0" i="1" smtClean="0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sym typeface="Wingdings" pitchFamily="2" charset="2"/>
                                                  </a:rPr>
                                                  <m:t>𝑑𝑗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  <m:t>−</m:t>
                                            </m:r>
                                            <m:acc>
                                              <m:accPr>
                                                <m:chr m:val="̅"/>
                                                <m:ctrlPr>
                                                  <a:rPr lang="en-US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sym typeface="Wingdings" pitchFamily="2" charset="2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i="1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sym typeface="Wingdings" pitchFamily="2" charset="2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i="1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sym typeface="Wingdings" pitchFamily="2" charset="2"/>
                                                      </a:rPr>
                                                      <m:t>𝑋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b="0" i="1" smtClean="0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sym typeface="Wingdings" pitchFamily="2" charset="2"/>
                                                      </a:rPr>
                                                      <m:t>𝑑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acc>
                                          </m:e>
                                        </m:d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⋮</m:t>
                                        </m:r>
                                      </m:e>
                                      <m:e>
                                        <m:r>
                                          <a:rPr lang="en-US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⋱</m:t>
                                        </m:r>
                                      </m:e>
                                      <m:e>
                                        <m:r>
                                          <a:rPr lang="en-US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⋮</m:t>
                                        </m:r>
                                      </m:e>
                                    </m:mr>
                                    <m:mr>
                                      <m:e>
                                        <m:d>
                                          <m:d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sym typeface="Wingdings" pitchFamily="2" charset="2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sym typeface="Wingdings" pitchFamily="2" charset="2"/>
                                                  </a:rPr>
                                                  <m:t>𝑋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b="0" i="1" smtClean="0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sym typeface="Wingdings" pitchFamily="2" charset="2"/>
                                                  </a:rPr>
                                                  <m:t>𝑑</m:t>
                                                </m:r>
                                                <m:r>
                                                  <a:rPr lang="en-US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sym typeface="Wingdings" pitchFamily="2" charset="2"/>
                                                  </a:rPr>
                                                  <m:t>𝑗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  <m:t>−</m:t>
                                            </m:r>
                                            <m:acc>
                                              <m:accPr>
                                                <m:chr m:val="̅"/>
                                                <m:ctrlPr>
                                                  <a:rPr lang="en-US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sym typeface="Wingdings" pitchFamily="2" charset="2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i="1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sym typeface="Wingdings" pitchFamily="2" charset="2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i="1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sym typeface="Wingdings" pitchFamily="2" charset="2"/>
                                                      </a:rPr>
                                                      <m:t>𝑋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b="0" i="1" smtClean="0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sym typeface="Wingdings" pitchFamily="2" charset="2"/>
                                                      </a:rPr>
                                                      <m:t>𝑑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acc>
                                          </m:e>
                                        </m:d>
                                        <m:d>
                                          <m:d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sym typeface="Wingdings" pitchFamily="2" charset="2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sym typeface="Wingdings" pitchFamily="2" charset="2"/>
                                                  </a:rPr>
                                                  <m:t>𝑋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sym typeface="Wingdings" pitchFamily="2" charset="2"/>
                                                  </a:rPr>
                                                  <m:t>1</m:t>
                                                </m:r>
                                                <m:r>
                                                  <a:rPr lang="en-US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sym typeface="Wingdings" pitchFamily="2" charset="2"/>
                                                  </a:rPr>
                                                  <m:t>𝑗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  <m:t>−</m:t>
                                            </m:r>
                                            <m:acc>
                                              <m:accPr>
                                                <m:chr m:val="̅"/>
                                                <m:ctrlPr>
                                                  <a:rPr lang="en-US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sym typeface="Wingdings" pitchFamily="2" charset="2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i="1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sym typeface="Wingdings" pitchFamily="2" charset="2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i="1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sym typeface="Wingdings" pitchFamily="2" charset="2"/>
                                                      </a:rPr>
                                                      <m:t>𝑋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i="1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sym typeface="Wingdings" pitchFamily="2" charset="2"/>
                                                      </a:rPr>
                                                      <m:t>1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acc>
                                          </m:e>
                                        </m:d>
                                      </m:e>
                                      <m:e>
                                        <m:r>
                                          <a:rPr lang="en-US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⋯</m:t>
                                        </m:r>
                                      </m:e>
                                      <m:e>
                                        <m:sSup>
                                          <m:sSup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</m:ctrlPr>
                                          </m:sSupPr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sym typeface="Wingdings" pitchFamily="2" charset="2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i="1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sym typeface="Wingdings" pitchFamily="2" charset="2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i="1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sym typeface="Wingdings" pitchFamily="2" charset="2"/>
                                                      </a:rPr>
                                                      <m:t>𝑋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b="0" i="1" smtClean="0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sym typeface="Wingdings" pitchFamily="2" charset="2"/>
                                                      </a:rPr>
                                                      <m:t>𝑑</m:t>
                                                    </m:r>
                                                    <m:r>
                                                      <a:rPr lang="en-US" i="1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sym typeface="Wingdings" pitchFamily="2" charset="2"/>
                                                      </a:rPr>
                                                      <m:t>𝑗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en-US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sym typeface="Wingdings" pitchFamily="2" charset="2"/>
                                                  </a:rPr>
                                                  <m:t>−</m:t>
                                                </m:r>
                                                <m:acc>
                                                  <m:accPr>
                                                    <m:chr m:val="̅"/>
                                                    <m:ctrlPr>
                                                      <a:rPr lang="en-US" i="1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sym typeface="Wingdings" pitchFamily="2" charset="2"/>
                                                      </a:rPr>
                                                    </m:ctrlPr>
                                                  </m:accPr>
                                                  <m:e>
                                                    <m:sSub>
                                                      <m:sSubPr>
                                                        <m:ctrlPr>
                                                          <a:rPr lang="en-US" i="1">
                                                            <a:solidFill>
                                                              <a:srgbClr val="000000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  <a:sym typeface="Wingdings" pitchFamily="2" charset="2"/>
                                                          </a:rPr>
                                                        </m:ctrlPr>
                                                      </m:sSubPr>
                                                      <m:e>
                                                        <m:r>
                                                          <a:rPr lang="en-US" i="1">
                                                            <a:solidFill>
                                                              <a:srgbClr val="000000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  <a:sym typeface="Wingdings" pitchFamily="2" charset="2"/>
                                                          </a:rPr>
                                                          <m:t>𝑋</m:t>
                                                        </m:r>
                                                      </m:e>
                                                      <m:sub>
                                                        <m:r>
                                                          <a:rPr lang="en-US" b="0" i="1" smtClean="0">
                                                            <a:solidFill>
                                                              <a:srgbClr val="000000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  <a:sym typeface="Wingdings" pitchFamily="2" charset="2"/>
                                                          </a:rPr>
                                                          <m:t>𝑑</m:t>
                                                        </m:r>
                                                      </m:sub>
                                                    </m:sSub>
                                                  </m:e>
                                                </m:acc>
                                              </m:e>
                                            </m:d>
                                          </m:e>
                                          <m:sup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e>
                                    </m:mr>
                                  </m:m>
                                </m:e>
                              </m:d>
                            </m:e>
                          </m:nary>
                        </m:e>
                      </m:box>
                    </m:oMath>
                  </m:oMathPara>
                </a14:m>
                <a:endParaRPr lang="en-US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21512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8542" y="990600"/>
                <a:ext cx="8686800" cy="4852547"/>
              </a:xfrm>
              <a:prstGeom prst="rect">
                <a:avLst/>
              </a:prstGeom>
              <a:blipFill>
                <a:blip r:embed="rId3"/>
                <a:stretch>
                  <a:fillRect l="-1754" t="-16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2" name="Rectangle 15"/>
          <p:cNvSpPr>
            <a:spLocks noChangeArrowheads="1"/>
          </p:cNvSpPr>
          <p:nvPr/>
        </p:nvSpPr>
        <p:spPr bwMode="auto">
          <a:xfrm>
            <a:off x="0" y="2705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3" name="Rectangle 17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4" name="Rectangle 19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64954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 smtClean="0"/>
              <a:t>Participant Presentation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z="1800" dirty="0" smtClean="0"/>
          </a:p>
          <a:p>
            <a:pPr eaLnBrk="1" hangingPunct="1">
              <a:buFontTx/>
              <a:buNone/>
            </a:pPr>
            <a:r>
              <a:rPr lang="en-US" dirty="0"/>
              <a:t>Benjamin Langworthy</a:t>
            </a:r>
            <a:r>
              <a:rPr lang="en-US" dirty="0" smtClean="0"/>
              <a:t> </a:t>
            </a:r>
          </a:p>
          <a:p>
            <a:pPr algn="ctr" eaLnBrk="1" hangingPunct="1">
              <a:buFontTx/>
              <a:buNone/>
            </a:pPr>
            <a:r>
              <a:rPr lang="en-US" dirty="0"/>
              <a:t>PCA for </a:t>
            </a:r>
            <a:r>
              <a:rPr lang="en-US" dirty="0" smtClean="0"/>
              <a:t>Multivariate </a:t>
            </a:r>
            <a:r>
              <a:rPr lang="en-US" dirty="0"/>
              <a:t>Survival</a:t>
            </a:r>
          </a:p>
          <a:p>
            <a:pPr eaLnBrk="1" hangingPunct="1">
              <a:buFontTx/>
              <a:buNone/>
            </a:pPr>
            <a:endParaRPr lang="en-US" sz="1800" dirty="0" smtClean="0"/>
          </a:p>
          <a:p>
            <a:pPr eaLnBrk="1" hangingPunct="1">
              <a:buFontTx/>
              <a:buNone/>
            </a:pPr>
            <a:endParaRPr lang="en-US" dirty="0" smtClean="0"/>
          </a:p>
          <a:p>
            <a:pPr algn="ctr"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sz="1800" dirty="0" smtClean="0"/>
          </a:p>
          <a:p>
            <a:pPr eaLnBrk="1" hangingPunct="1">
              <a:buFontTx/>
              <a:buNone/>
            </a:pPr>
            <a:r>
              <a:rPr lang="en-US" dirty="0" smtClean="0"/>
              <a:t> </a:t>
            </a:r>
          </a:p>
          <a:p>
            <a:pPr algn="ctr" eaLnBrk="1" hangingPunct="1"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069292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7799" t="20151" r="23822" b="6300"/>
          <a:stretch/>
        </p:blipFill>
        <p:spPr>
          <a:xfrm>
            <a:off x="2895600" y="1295400"/>
            <a:ext cx="6248400" cy="5562600"/>
          </a:xfrm>
          <a:prstGeom prst="rect">
            <a:avLst/>
          </a:prstGeom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Principal Nested Spheres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04800" y="1479550"/>
                <a:ext cx="8534399" cy="4768850"/>
              </a:xfrm>
            </p:spPr>
            <p:txBody>
              <a:bodyPr/>
              <a:lstStyle/>
              <a:p>
                <a:pPr marL="0" indent="0" algn="l">
                  <a:buNone/>
                </a:pPr>
                <a:r>
                  <a:rPr lang="en-US" altLang="en-US" dirty="0" smtClean="0"/>
                  <a:t>Move plane</a:t>
                </a:r>
              </a:p>
              <a:p>
                <a:pPr marL="0" indent="0" algn="l">
                  <a:buNone/>
                </a:pPr>
                <a:r>
                  <a:rPr lang="en-US" altLang="en-US" dirty="0" smtClean="0"/>
                  <a:t>To Minimize</a:t>
                </a:r>
              </a:p>
              <a:p>
                <a:pPr marL="0" indent="0" algn="l">
                  <a:buNone/>
                </a:pPr>
                <a:r>
                  <a:rPr lang="en-US" altLang="en-US" dirty="0" smtClean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altLang="en-US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𝑟𝑒𝑠𝑖𝑑</m:t>
                            </m:r>
                          </m:e>
                          <m:sub>
                            <m:r>
                              <a:rPr lang="en-US" alt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</m:oMath>
                </a14:m>
                <a:endParaRPr lang="en-US" altLang="en-US" dirty="0" smtClean="0"/>
              </a:p>
              <a:p>
                <a:pPr marL="0" indent="0" algn="l">
                  <a:buNone/>
                </a:pPr>
                <a:endParaRPr lang="en-US" altLang="en-US" dirty="0"/>
              </a:p>
              <a:p>
                <a:pPr marL="0" indent="0" algn="l">
                  <a:buNone/>
                </a:pPr>
                <a:r>
                  <a:rPr lang="en-US" altLang="en-US" dirty="0" smtClean="0"/>
                  <a:t>Keep signed</a:t>
                </a:r>
              </a:p>
              <a:p>
                <a:pPr marL="0" indent="0" algn="l">
                  <a:buNone/>
                </a:pPr>
                <a:r>
                  <a:rPr lang="en-US" altLang="en-US" b="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𝑟𝑒𝑠𝑖𝑑</m:t>
                        </m:r>
                      </m:e>
                      <m:sub>
                        <m:r>
                          <a:rPr lang="en-US" alt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dirty="0" smtClean="0"/>
                  <a:t>  as</a:t>
                </a:r>
              </a:p>
              <a:p>
                <a:pPr marL="0" indent="0" algn="l">
                  <a:buNone/>
                </a:pPr>
                <a:r>
                  <a:rPr lang="en-US" altLang="en-US" dirty="0" smtClean="0"/>
                  <a:t>PNS-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altLang="en-US" dirty="0" smtClean="0"/>
                  <a:t> scores</a:t>
                </a:r>
                <a:endParaRPr lang="en-US" altLang="en-US" dirty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479550"/>
                <a:ext cx="8534399" cy="4768850"/>
              </a:xfrm>
              <a:blipFill>
                <a:blip r:embed="rId3"/>
                <a:stretch>
                  <a:fillRect l="-1786" t="-1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rc 2"/>
          <p:cNvSpPr/>
          <p:nvPr/>
        </p:nvSpPr>
        <p:spPr bwMode="auto">
          <a:xfrm>
            <a:off x="3810000" y="2743200"/>
            <a:ext cx="45719" cy="381000"/>
          </a:xfrm>
          <a:prstGeom prst="arc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4" name="Arc 3"/>
          <p:cNvSpPr/>
          <p:nvPr/>
        </p:nvSpPr>
        <p:spPr bwMode="auto">
          <a:xfrm rot="6870663">
            <a:off x="5726571" y="1052021"/>
            <a:ext cx="1556908" cy="3328193"/>
          </a:xfrm>
          <a:prstGeom prst="arc">
            <a:avLst>
              <a:gd name="adj1" fmla="val 16200000"/>
              <a:gd name="adj2" fmla="val 5380625"/>
            </a:avLst>
          </a:prstGeom>
          <a:noFill/>
          <a:ln w="508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7" name="Arc 6"/>
          <p:cNvSpPr/>
          <p:nvPr/>
        </p:nvSpPr>
        <p:spPr bwMode="auto">
          <a:xfrm rot="17769361">
            <a:off x="5812951" y="1072064"/>
            <a:ext cx="1440609" cy="3322946"/>
          </a:xfrm>
          <a:prstGeom prst="arc">
            <a:avLst>
              <a:gd name="adj1" fmla="val 16200000"/>
              <a:gd name="adj2" fmla="val 5380625"/>
            </a:avLst>
          </a:prstGeom>
          <a:noFill/>
          <a:ln w="50800" cap="flat" cmpd="sng" algn="ctr">
            <a:solidFill>
              <a:schemeClr val="accent6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5811810" y="2813384"/>
            <a:ext cx="152400" cy="152400"/>
          </a:xfrm>
          <a:prstGeom prst="ellipse">
            <a:avLst/>
          </a:prstGeom>
          <a:solidFill>
            <a:srgbClr val="3333FF"/>
          </a:solidFill>
          <a:ln>
            <a:noFill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704033" y="2857500"/>
            <a:ext cx="152400" cy="152400"/>
          </a:xfrm>
          <a:prstGeom prst="ellipse">
            <a:avLst/>
          </a:prstGeom>
          <a:solidFill>
            <a:srgbClr val="3333FF"/>
          </a:solidFill>
          <a:ln>
            <a:noFill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6294119" y="2881563"/>
            <a:ext cx="152400" cy="152400"/>
          </a:xfrm>
          <a:prstGeom prst="ellipse">
            <a:avLst/>
          </a:prstGeom>
          <a:solidFill>
            <a:srgbClr val="3333FF"/>
          </a:solidFill>
          <a:ln>
            <a:noFill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 flipH="1">
            <a:off x="6705600" y="3952685"/>
            <a:ext cx="152400" cy="162115"/>
          </a:xfrm>
          <a:prstGeom prst="ellipse">
            <a:avLst/>
          </a:prstGeom>
          <a:solidFill>
            <a:srgbClr val="3333FF"/>
          </a:solidFill>
          <a:ln>
            <a:noFill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6" name="Arc 5"/>
          <p:cNvSpPr/>
          <p:nvPr/>
        </p:nvSpPr>
        <p:spPr bwMode="auto">
          <a:xfrm rot="17683677">
            <a:off x="4491528" y="2831509"/>
            <a:ext cx="990600" cy="457200"/>
          </a:xfrm>
          <a:prstGeom prst="arc">
            <a:avLst>
              <a:gd name="adj1" fmla="val 16200000"/>
              <a:gd name="adj2" fmla="val 20873317"/>
            </a:avLst>
          </a:prstGeom>
          <a:noFill/>
          <a:ln w="508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13" name="Arc 12"/>
          <p:cNvSpPr/>
          <p:nvPr/>
        </p:nvSpPr>
        <p:spPr bwMode="auto">
          <a:xfrm rot="17683677">
            <a:off x="5578505" y="3236405"/>
            <a:ext cx="1419528" cy="403162"/>
          </a:xfrm>
          <a:prstGeom prst="arc">
            <a:avLst>
              <a:gd name="adj1" fmla="val 16200000"/>
              <a:gd name="adj2" fmla="val 20302789"/>
            </a:avLst>
          </a:prstGeom>
          <a:noFill/>
          <a:ln w="508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14" name="Arc 13"/>
          <p:cNvSpPr/>
          <p:nvPr/>
        </p:nvSpPr>
        <p:spPr bwMode="auto">
          <a:xfrm rot="6479234">
            <a:off x="6113447" y="3336843"/>
            <a:ext cx="1288991" cy="456359"/>
          </a:xfrm>
          <a:prstGeom prst="arc">
            <a:avLst>
              <a:gd name="adj1" fmla="val 16200000"/>
              <a:gd name="adj2" fmla="val 20302789"/>
            </a:avLst>
          </a:prstGeom>
          <a:noFill/>
          <a:ln w="508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15" name="Arc 14"/>
          <p:cNvSpPr/>
          <p:nvPr/>
        </p:nvSpPr>
        <p:spPr bwMode="auto">
          <a:xfrm rot="18032153">
            <a:off x="5211037" y="3042025"/>
            <a:ext cx="1419528" cy="403162"/>
          </a:xfrm>
          <a:prstGeom prst="arc">
            <a:avLst>
              <a:gd name="adj1" fmla="val 15924715"/>
              <a:gd name="adj2" fmla="val 19527977"/>
            </a:avLst>
          </a:prstGeom>
          <a:noFill/>
          <a:ln w="508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5638800" y="304800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6019800" y="327660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6858000" y="358140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5029200" y="251460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848600" y="4664176"/>
                <a:ext cx="769250" cy="5936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en-US" sz="3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alt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rgbClr val="5B5249"/>
                  </a:solidFill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600" y="4664176"/>
                <a:ext cx="769250" cy="5936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22624" y="5892225"/>
                <a:ext cx="866897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0000"/>
                    </a:solidFill>
                  </a:rPr>
                  <a:t>And </a:t>
                </a:r>
                <a:r>
                  <a:rPr lang="en-US" sz="3200" dirty="0" smtClean="0">
                    <a:solidFill>
                      <a:srgbClr val="00B050"/>
                    </a:solidFill>
                  </a:rPr>
                  <a:t>Projections</a:t>
                </a:r>
                <a:r>
                  <a:rPr lang="en-US" sz="3200" dirty="0" smtClean="0">
                    <a:solidFill>
                      <a:srgbClr val="000000"/>
                    </a:solidFill>
                  </a:rPr>
                  <a:t> as Rank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32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</a:rPr>
                  <a:t> Approximations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624" y="5892225"/>
                <a:ext cx="8668976" cy="584775"/>
              </a:xfrm>
              <a:prstGeom prst="rect">
                <a:avLst/>
              </a:prstGeom>
              <a:blipFill>
                <a:blip r:embed="rId5"/>
                <a:stretch>
                  <a:fillRect l="-1828" t="-13542" r="-985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70026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00B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Composite Principal </a:t>
            </a:r>
            <a:r>
              <a:rPr lang="en-US" dirty="0" smtClean="0"/>
              <a:t>Nested Spheres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209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eaLnBrk="1" hangingPunct="1">
                  <a:lnSpc>
                    <a:spcPct val="110000"/>
                  </a:lnSpc>
                  <a:buSzPct val="100000"/>
                  <a:buNone/>
                </a:pPr>
                <a:r>
                  <a:rPr lang="en-US" dirty="0" smtClean="0"/>
                  <a:t>Idea:  Use </a:t>
                </a:r>
                <a:r>
                  <a:rPr lang="en-US" i="1" dirty="0"/>
                  <a:t>Principal Nested Spheres</a:t>
                </a:r>
                <a:endParaRPr lang="en-US" i="1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Over Large Products of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b="0" dirty="0" smtClean="0"/>
                  <a:t>  a</a:t>
                </a:r>
                <a:r>
                  <a:rPr lang="en-US" dirty="0" smtClean="0"/>
                  <a:t>nd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Approach:    Use Principal Nested Spheres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to </a:t>
                </a:r>
                <a:r>
                  <a:rPr lang="en-US" u="sng" dirty="0" smtClean="0"/>
                  <a:t>Linearize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 Components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Then Concatenate All &amp; Use PCA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1320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  <a:blipFill>
                <a:blip r:embed="rId3"/>
                <a:stretch>
                  <a:fillRect l="-1958" t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20122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3200" dirty="0" smtClean="0"/>
        </a:defPPr>
      </a:lstStyle>
    </a:tx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16623</TotalTime>
  <Words>1816</Words>
  <Application>Microsoft Office PowerPoint</Application>
  <PresentationFormat>On-screen Show (4:3)</PresentationFormat>
  <Paragraphs>687</Paragraphs>
  <Slides>78</Slides>
  <Notes>77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91" baseType="lpstr">
      <vt:lpstr>Arial Unicode MS</vt:lpstr>
      <vt:lpstr>Gulim</vt:lpstr>
      <vt:lpstr>Gulim</vt:lpstr>
      <vt:lpstr>맑은 고딕</vt:lpstr>
      <vt:lpstr>Arial</vt:lpstr>
      <vt:lpstr>Cambria Math</vt:lpstr>
      <vt:lpstr>Tahoma</vt:lpstr>
      <vt:lpstr>Times New Roman</vt:lpstr>
      <vt:lpstr>Wingdings</vt:lpstr>
      <vt:lpstr>1_Default Design</vt:lpstr>
      <vt:lpstr>2_Default Design</vt:lpstr>
      <vt:lpstr>Default Design</vt:lpstr>
      <vt:lpstr>Equation</vt:lpstr>
      <vt:lpstr>PCA for s-reps</vt:lpstr>
      <vt:lpstr>PCA Extensions for Data on Manifolds</vt:lpstr>
      <vt:lpstr>Challenge for Principal Geodesic Analysis</vt:lpstr>
      <vt:lpstr>PCA Extensions for Data on Manifolds</vt:lpstr>
      <vt:lpstr>PCA Extensions for Data on Manifolds</vt:lpstr>
      <vt:lpstr>Variation on Landmark Based Shape</vt:lpstr>
      <vt:lpstr>Principal Nested Spheres</vt:lpstr>
      <vt:lpstr>Principal Nested Spheres</vt:lpstr>
      <vt:lpstr>Composite Principal Nested Spheres</vt:lpstr>
      <vt:lpstr>Composite Principal Nested Spheres</vt:lpstr>
      <vt:lpstr>Principal Nested Spheres</vt:lpstr>
      <vt:lpstr>Backwards PCA</vt:lpstr>
      <vt:lpstr>Terminology</vt:lpstr>
      <vt:lpstr>Illust’n of PCA View:    Recall Raw Data </vt:lpstr>
      <vt:lpstr>Illust’n of PCA View:    PC1 Projections </vt:lpstr>
      <vt:lpstr>Illust’n of PCA View:    PC2 Projections </vt:lpstr>
      <vt:lpstr>Illust’n of PCA View:    Projections on PC1,2 plane</vt:lpstr>
      <vt:lpstr>Backwards PCA</vt:lpstr>
      <vt:lpstr>Backwards PCA</vt:lpstr>
      <vt:lpstr>Backwards PCA</vt:lpstr>
      <vt:lpstr>Backwards PCA</vt:lpstr>
      <vt:lpstr>Backwards PCA</vt:lpstr>
      <vt:lpstr>An Interesting Question</vt:lpstr>
      <vt:lpstr>An Interesting Question</vt:lpstr>
      <vt:lpstr>An Interesting Question</vt:lpstr>
      <vt:lpstr>Nonnegative Matrix Factorization</vt:lpstr>
      <vt:lpstr>Nonnegative Matrix Factorization</vt:lpstr>
      <vt:lpstr>Nonnegative Matrix Factorization</vt:lpstr>
      <vt:lpstr>Nonnegative Matrix Factorization</vt:lpstr>
      <vt:lpstr>Nonnegative Matrix Factorization</vt:lpstr>
      <vt:lpstr>Nonnegative Matrix Factorization</vt:lpstr>
      <vt:lpstr>Nonnegative Matrix Factorization</vt:lpstr>
      <vt:lpstr>Nonnegative Matrix Factorization</vt:lpstr>
      <vt:lpstr>Nonnegative Matrix Factorization</vt:lpstr>
      <vt:lpstr>Nonnegative Matrix Factorization</vt:lpstr>
      <vt:lpstr>Nonnegative Nested Cone Analysis</vt:lpstr>
      <vt:lpstr>Nonnegative Nested Cone Analysis</vt:lpstr>
      <vt:lpstr>Nonnegative Nested Cone Analysis</vt:lpstr>
      <vt:lpstr>Nonnegative Nested Cone Analysis</vt:lpstr>
      <vt:lpstr>Nonnegative Nested Cone Analysis</vt:lpstr>
      <vt:lpstr>Nonnegative Nested Cone Analysis</vt:lpstr>
      <vt:lpstr>Nonnegative Nested Cone Analysis</vt:lpstr>
      <vt:lpstr>An Interesting Question</vt:lpstr>
      <vt:lpstr>Manifold Learning</vt:lpstr>
      <vt:lpstr>1st Principal Curve</vt:lpstr>
      <vt:lpstr>1st Principal Curve</vt:lpstr>
      <vt:lpstr>1st Principal Curve</vt:lpstr>
      <vt:lpstr>Manifold Learning</vt:lpstr>
      <vt:lpstr>Manifold Learning</vt:lpstr>
      <vt:lpstr>An Interesting Question</vt:lpstr>
      <vt:lpstr>An Interesting Question</vt:lpstr>
      <vt:lpstr>An Interesting Question</vt:lpstr>
      <vt:lpstr>An Interesting Question</vt:lpstr>
      <vt:lpstr>An Interesting Question</vt:lpstr>
      <vt:lpstr>General View of Backwards PCA</vt:lpstr>
      <vt:lpstr>General View of Backwards PCA</vt:lpstr>
      <vt:lpstr>General View of Backwards PCA</vt:lpstr>
      <vt:lpstr>General View of Backwards PCA</vt:lpstr>
      <vt:lpstr>General View of Backwards PCA</vt:lpstr>
      <vt:lpstr>General View of Backwards PCA</vt:lpstr>
      <vt:lpstr>General View of Backwards PCA</vt:lpstr>
      <vt:lpstr>General View of Backwards PCA</vt:lpstr>
      <vt:lpstr>General View of Backwards PCA</vt:lpstr>
      <vt:lpstr>General View of Backwards PCA</vt:lpstr>
      <vt:lpstr>Detailed Look at PCA</vt:lpstr>
      <vt:lpstr>Detailed Look at PCA</vt:lpstr>
      <vt:lpstr>PCA:  Rediscovery – Renaming</vt:lpstr>
      <vt:lpstr>An Interesting Historical Note</vt:lpstr>
      <vt:lpstr>Detailed Look at PCA</vt:lpstr>
      <vt:lpstr>Detailed Look at PCA</vt:lpstr>
      <vt:lpstr>Course Background I</vt:lpstr>
      <vt:lpstr>Course Background I</vt:lpstr>
      <vt:lpstr>Course Background I</vt:lpstr>
      <vt:lpstr>Review of Linear Algebra  (Cont.)</vt:lpstr>
      <vt:lpstr>Review of Linear Algebra  (Cont.)</vt:lpstr>
      <vt:lpstr>Review of Linear Algebra  (Cont.)</vt:lpstr>
      <vt:lpstr>Covariance Matrices</vt:lpstr>
      <vt:lpstr>Participant Presentation</vt:lpstr>
    </vt:vector>
  </TitlesOfParts>
  <Company>Dell Computer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Marron, James Stephen</cp:lastModifiedBy>
  <cp:revision>487</cp:revision>
  <dcterms:created xsi:type="dcterms:W3CDTF">2001-06-08T01:38:43Z</dcterms:created>
  <dcterms:modified xsi:type="dcterms:W3CDTF">2019-09-26T18:25:45Z</dcterms:modified>
</cp:coreProperties>
</file>