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13" r:id="rId2"/>
    <p:sldMasterId id="2147483867" r:id="rId3"/>
  </p:sldMasterIdLst>
  <p:notesMasterIdLst>
    <p:notesMasterId r:id="rId92"/>
  </p:notesMasterIdLst>
  <p:sldIdLst>
    <p:sldId id="2497" r:id="rId4"/>
    <p:sldId id="2501" r:id="rId5"/>
    <p:sldId id="2503" r:id="rId6"/>
    <p:sldId id="2505" r:id="rId7"/>
    <p:sldId id="2517" r:id="rId8"/>
    <p:sldId id="2520" r:id="rId9"/>
    <p:sldId id="2522" r:id="rId10"/>
    <p:sldId id="2523" r:id="rId11"/>
    <p:sldId id="2529" r:id="rId12"/>
    <p:sldId id="2552" r:id="rId13"/>
    <p:sldId id="2553" r:id="rId14"/>
    <p:sldId id="2554" r:id="rId15"/>
    <p:sldId id="2555" r:id="rId16"/>
    <p:sldId id="2556" r:id="rId17"/>
    <p:sldId id="2562" r:id="rId18"/>
    <p:sldId id="2563" r:id="rId19"/>
    <p:sldId id="2565" r:id="rId20"/>
    <p:sldId id="2566" r:id="rId21"/>
    <p:sldId id="2567" r:id="rId22"/>
    <p:sldId id="2568" r:id="rId23"/>
    <p:sldId id="2569" r:id="rId24"/>
    <p:sldId id="2570" r:id="rId25"/>
    <p:sldId id="2571" r:id="rId26"/>
    <p:sldId id="2572" r:id="rId27"/>
    <p:sldId id="2573" r:id="rId28"/>
    <p:sldId id="2574" r:id="rId29"/>
    <p:sldId id="2575" r:id="rId30"/>
    <p:sldId id="2576" r:id="rId31"/>
    <p:sldId id="2577" r:id="rId32"/>
    <p:sldId id="2578" r:id="rId33"/>
    <p:sldId id="2579" r:id="rId34"/>
    <p:sldId id="2580" r:id="rId35"/>
    <p:sldId id="2581" r:id="rId36"/>
    <p:sldId id="2582" r:id="rId37"/>
    <p:sldId id="2583" r:id="rId38"/>
    <p:sldId id="2323" r:id="rId39"/>
    <p:sldId id="2332" r:id="rId40"/>
    <p:sldId id="2330" r:id="rId41"/>
    <p:sldId id="2324" r:id="rId42"/>
    <p:sldId id="2325" r:id="rId43"/>
    <p:sldId id="2326" r:id="rId44"/>
    <p:sldId id="2327" r:id="rId45"/>
    <p:sldId id="2328" r:id="rId46"/>
    <p:sldId id="2329" r:id="rId47"/>
    <p:sldId id="2331" r:id="rId48"/>
    <p:sldId id="2333" r:id="rId49"/>
    <p:sldId id="2334" r:id="rId50"/>
    <p:sldId id="2335" r:id="rId51"/>
    <p:sldId id="2336" r:id="rId52"/>
    <p:sldId id="2337" r:id="rId53"/>
    <p:sldId id="2338" r:id="rId54"/>
    <p:sldId id="2339" r:id="rId55"/>
    <p:sldId id="2342" r:id="rId56"/>
    <p:sldId id="2340" r:id="rId57"/>
    <p:sldId id="2341" r:id="rId58"/>
    <p:sldId id="2321" r:id="rId59"/>
    <p:sldId id="2248" r:id="rId60"/>
    <p:sldId id="2585" r:id="rId61"/>
    <p:sldId id="2249" r:id="rId62"/>
    <p:sldId id="2250" r:id="rId63"/>
    <p:sldId id="2251" r:id="rId64"/>
    <p:sldId id="2252" r:id="rId65"/>
    <p:sldId id="2253" r:id="rId66"/>
    <p:sldId id="2254" r:id="rId67"/>
    <p:sldId id="2255" r:id="rId68"/>
    <p:sldId id="2256" r:id="rId69"/>
    <p:sldId id="2257" r:id="rId70"/>
    <p:sldId id="2258" r:id="rId71"/>
    <p:sldId id="2259" r:id="rId72"/>
    <p:sldId id="2260" r:id="rId73"/>
    <p:sldId id="2261" r:id="rId74"/>
    <p:sldId id="2262" r:id="rId75"/>
    <p:sldId id="2263" r:id="rId76"/>
    <p:sldId id="2264" r:id="rId77"/>
    <p:sldId id="2265" r:id="rId78"/>
    <p:sldId id="2266" r:id="rId79"/>
    <p:sldId id="2268" r:id="rId80"/>
    <p:sldId id="2269" r:id="rId81"/>
    <p:sldId id="2270" r:id="rId82"/>
    <p:sldId id="2584" r:id="rId83"/>
    <p:sldId id="2288" r:id="rId84"/>
    <p:sldId id="2289" r:id="rId85"/>
    <p:sldId id="2290" r:id="rId86"/>
    <p:sldId id="2291" r:id="rId87"/>
    <p:sldId id="2292" r:id="rId88"/>
    <p:sldId id="2293" r:id="rId89"/>
    <p:sldId id="2586" r:id="rId90"/>
    <p:sldId id="2479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50"/>
    <a:srgbClr val="D357FF"/>
    <a:srgbClr val="69FFAD"/>
    <a:srgbClr val="8DEF8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8983B08-92EE-49D7-A297-5A70AF701B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2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33057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313362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77903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29202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44188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2A3521-0EBE-4386-858D-50C0E5F6B1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98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58D4175-F969-4C45-B21E-51B500A99B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2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51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55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A657A48-2EB9-4D57-87E9-B81B82920A2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4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778C07-7F9B-42A9-B7C0-DB5D26EECF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20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E9BE130-AF0C-407C-8B84-37A55E8ED2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04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569F0D2-0E46-4285-9F98-EAE963FBE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51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7C488B-B536-49FF-ABFF-2B3EE62B15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00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DC02A53-FD94-40EB-9ED7-597CA393E4B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0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725379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585778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61708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682986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848649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18147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EB91B4E-F9F9-4572-AD4A-D0A90CEBC3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81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332726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854397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716C9C-B599-4823-8B95-D97477A414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954372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257E25F-A027-4C15-B9A6-24E9B2719D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49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00CCBCD-2331-43D4-931A-937A5BD3BD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099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50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125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039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123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0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A3B86F3-676F-44BE-AD89-D90355D391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68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794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910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09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9851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958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5111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34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956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399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4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1D9C949-996E-415A-AFF2-19D8B4B997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05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90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629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44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362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6566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411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6162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7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CCBCD-2331-43D4-931A-937A5BD3BD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515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67F-7DB5-4E93-8C07-A02FDEEBC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08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E3533EB-AD10-450A-96E1-423A2AF105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464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67F-7DB5-4E93-8C07-A02FDEEBC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861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E85CC-901C-4354-839C-F1439B45A1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968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0E623-0E45-459C-B949-5569349035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4757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067A0-258C-449C-A6E3-E6398B12E9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079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04EBD-5E1C-4B09-888A-B4966CD29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38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C83AAF-0184-45DC-B40D-81F14372CC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035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D0080D-578E-461D-B347-66F4A3C452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33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04EBD-5E1C-4B09-888A-B4966CD29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437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285B3-FFC8-490B-BCA5-53966390E7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7465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04EBD-5E1C-4B09-888A-B4966CD29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4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F25C80-DAC6-40E3-9A9D-01CB8FCA7A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723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688548-5D45-4BDF-ABFD-4CF4FB5188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0620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BEE07-5767-4886-AECA-A10C8FBA7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1823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BEE07-5767-4886-AECA-A10C8FBA7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823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BEE07-5767-4886-AECA-A10C8FBA7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9818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94E22-9AA9-4AF6-931F-0D4FA1CBAE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410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94E22-9AA9-4AF6-931F-0D4FA1CBAE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330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4A95E-2864-4D21-809C-FFE73F8958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3846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7556B-36BE-471A-AD26-34E53859CC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9233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7556B-36BE-471A-AD26-34E53859CC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399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7556B-36BE-471A-AD26-34E53859CC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64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A4445CC-93FF-40F8-8198-39A7CB9512C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408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7556B-36BE-471A-AD26-34E53859CC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1485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8EB82-B1F6-4E37-B8E1-EFC9D0B216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55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84DB-6A62-4894-86B5-86EFECCFAF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398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190AD-593D-4B68-96ED-EFAA059C73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9961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388AE-578E-4F14-A72A-0EC94471C5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68998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69C79-5809-47D4-B611-9005F79707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705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77B5-AF62-47F7-8FE2-823B91EDF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962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77B5-AF62-47F7-8FE2-823B91EDF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484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63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7566D69-46AF-46EE-BCA8-077433B1D8C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3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7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4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0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9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8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2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0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27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5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6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5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3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3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55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7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37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224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688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6252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56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54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908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370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49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803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77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487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659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182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31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0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7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8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4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2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3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7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(Ahn &amp; Marron 2010):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directions,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Classes collapse to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Distance is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max’ed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2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direct’ns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Maximal Data Piling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direction(s)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Unique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(up to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in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ubspace of data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>
                <a:blip r:embed="rId3"/>
                <a:stretch>
                  <a:fillRect l="-2175" t="-444" b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Challenging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Any 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386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24667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(Parabolic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Drawbacks to polynomial embedding: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 many extra terms create spurious structure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have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Too much flexibility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problems typically get worse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1904" y="3244334"/>
            <a:ext cx="374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Iain D Carmichael &lt;idc9@uw.edu&gt;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1904" y="3244334"/>
            <a:ext cx="374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Iain D Carmichael &lt;idc9@uw.edu&gt;</a:t>
            </a:r>
          </a:p>
        </p:txBody>
      </p:sp>
    </p:spTree>
    <p:extLst>
      <p:ext uri="{BB962C8B-B14F-4D97-AF65-F5344CB8AC3E}">
        <p14:creationId xmlns:p14="http://schemas.microsoft.com/office/powerpoint/2010/main" val="4377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Variation:      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by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1: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sigmoid functions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neural nets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2: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kernels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to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(study more later)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(i.e. standard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al)  functions: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5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9410" y="4191000"/>
            <a:ext cx="4801956" cy="2140297"/>
            <a:chOff x="2819410" y="4191000"/>
            <a:chExt cx="4801956" cy="214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29000" y="5869632"/>
                  <a:ext cx="4192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</a:rPr>
                    <a:t> Probability Density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5869632"/>
                  <a:ext cx="419236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37" t="-9211" r="-145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 flipH="1" flipV="1">
              <a:off x="5257806" y="4191000"/>
              <a:ext cx="267377" cy="16786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" idx="0"/>
            </p:cNvCxnSpPr>
            <p:nvPr/>
          </p:nvCxnSpPr>
          <p:spPr>
            <a:xfrm flipH="1" flipV="1">
              <a:off x="2819410" y="4191000"/>
              <a:ext cx="2705773" cy="16786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5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(i.e. standard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al)  functions: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Replace data matrix with:</a:t>
                </a: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5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8672" y="4763030"/>
                <a:ext cx="5918928" cy="1790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72" y="4763030"/>
                <a:ext cx="5918928" cy="1790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1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discrimination: work in radial basis space,    With new data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represented by: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𝑔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𝑔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25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r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0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to 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(Ahn &amp; Marron 2010):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𝑀𝐷𝑃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FLD formula: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 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global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vs.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within class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Covariance Estimates!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556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Toy E.g. 1:  Parallel Clouds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at 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350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26534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2:  Split   X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 at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453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1720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Toy E.g. 3:  Donut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Mostly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good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mistake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one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kernel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5555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667000" y="3810000"/>
            <a:ext cx="1752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3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Example,  Main lessons:  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good in regions with data,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Unpredictable where data are sparse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Method?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Embedding?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7602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3556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Hopeless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29400" y="1568320"/>
            <a:ext cx="9144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770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 similarity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(Ahn &amp; Marron 2010),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𝑀𝐷𝑃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𝑀𝐷𝑃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𝐹𝐿</m:t>
                                  </m:r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directions are the same!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can this be?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 lengths are 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from transformation viewpoint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889" b="-7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Better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Great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770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Have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Flexiblity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3312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Drawbacks to 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Equally spaced grid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too big in high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computationally tractable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Evaluate only at data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on full grid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where data live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types of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studied soon, after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introduction to Support Vector Machines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generalizations of this idea to other types of analysis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&amp; some clever computational ideas.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Kernel based, nonlinear Principal Components Analysis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Ref: 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Sch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ö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lkopf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et al (1997)  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7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Main Idea:   PCA in Kernel Space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Eg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 Radial Function (Gaussian) Kernel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Cambria Math"/>
                    <a:cs typeface="Arial Unicode MS" pitchFamily="34" charset="-128"/>
                  </a:rPr>
                  <a:t>With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Cambria Math"/>
                    <a:cs typeface="Arial Unicode MS" pitchFamily="34" charset="-128"/>
                  </a:rPr>
                  <a:t>Window Width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Cambria Math"/>
                    <a:cs typeface="Arial Unicode MS" pitchFamily="34" charset="-128"/>
                  </a:rPr>
                  <a:t> (s. d.)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𝜎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8672" y="2567260"/>
                <a:ext cx="5111143" cy="1547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72" y="2567260"/>
                <a:ext cx="5111143" cy="1547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0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Main Idea:   PCA in Kernel Space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Hurdle:         Visualization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points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Compute Scores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Visualize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ith Heat Map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Example:   Raw Data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Long Stretched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Round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Clusters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Outliers?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Small Cluster?</a:t>
                </a:r>
                <a:endParaRPr lang="en-US" sz="3200" dirty="0" smtClean="0">
                  <a:solidFill>
                    <a:srgbClr val="FF0000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4"/>
                <a:stretch>
                  <a:fillRect l="-1801"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Finds Coarse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vs. </a:t>
            </a:r>
            <a:r>
              <a:rPr lang="en-US" sz="32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Blues</a:t>
            </a:r>
            <a:endParaRPr lang="en-US" sz="3200" dirty="0" smtClean="0">
              <a:solidFill>
                <a:srgbClr val="00B0F0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ponding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give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Result!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LDnMDPegMovingMean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812537"/>
            <a:ext cx="6629400" cy="60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Locality!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8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Greens</a:t>
            </a:r>
            <a:endParaRPr lang="en-US" sz="3200" dirty="0" smtClean="0">
              <a:solidFill>
                <a:srgbClr val="00B050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Harmonic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Greens</a:t>
            </a:r>
            <a:endParaRPr lang="en-US" sz="3200" dirty="0" smtClean="0">
              <a:solidFill>
                <a:srgbClr val="00B050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Finally Find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Higher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Harmonic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Greens</a:t>
            </a:r>
            <a:endParaRPr lang="en-US" sz="3200" dirty="0">
              <a:solidFill>
                <a:srgbClr val="00B050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Summary: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Insightful Decomposition of Variation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Elegantly Integrated With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Locality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Not More Widely Used?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Needs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Visualization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Depend on Window Width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later)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Not More Widely Used?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Needs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Visualization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2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Not More Widely Used?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Needs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Visualization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Clever Solution:</a:t>
                </a:r>
              </a:p>
              <a:p>
                <a:pPr marL="609600" indent="-609600"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t-SNE Visualization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t-distributed Stochastic Neighbor Embedding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None/>
                </a:pP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Maaten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Hinton (2008)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MDS Type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Representers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2438400"/>
            <a:ext cx="2971800" cy="914400"/>
            <a:chOff x="4495800" y="2438400"/>
            <a:chExt cx="2971800" cy="914400"/>
          </a:xfrm>
        </p:grpSpPr>
        <p:sp>
          <p:nvSpPr>
            <p:cNvPr id="2" name="Down Arrow 1"/>
            <p:cNvSpPr/>
            <p:nvPr/>
          </p:nvSpPr>
          <p:spPr>
            <a:xfrm>
              <a:off x="4495800" y="2438400"/>
              <a:ext cx="457200" cy="914400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97000">
                  <a:srgbClr val="FF0000"/>
                </a:gs>
              </a:gsLst>
              <a:lin ang="5400000" scaled="0"/>
            </a:gradFill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5066" y="2438400"/>
              <a:ext cx="24625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Gaussian Kernel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Transformation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3962400"/>
            <a:ext cx="2753598" cy="914400"/>
            <a:chOff x="4495800" y="2438400"/>
            <a:chExt cx="2753598" cy="914400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4495800" y="2438400"/>
              <a:ext cx="457200" cy="914400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97000">
                  <a:srgbClr val="7030A0"/>
                </a:gs>
              </a:gsLst>
              <a:lin ang="5400000" scaled="0"/>
            </a:gradFill>
            <a:ln w="508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5066" y="2438400"/>
              <a:ext cx="22443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Cauchy Kernel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Transformation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7466" y="1868269"/>
            <a:ext cx="3757934" cy="798731"/>
            <a:chOff x="1447800" y="1868269"/>
            <a:chExt cx="3757934" cy="798731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1868269"/>
              <a:ext cx="2052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Induces Kernel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PCA Type Locality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3500734" y="2191435"/>
              <a:ext cx="1705000" cy="47556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3400" y="4268567"/>
            <a:ext cx="4572000" cy="646331"/>
            <a:chOff x="1447800" y="1868269"/>
            <a:chExt cx="4572000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1447800" y="1868269"/>
              <a:ext cx="1633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</a:rPr>
                <a:t>Pushes</a:t>
              </a:r>
              <a:r>
                <a:rPr lang="en-US" dirty="0" smtClean="0">
                  <a:solidFill>
                    <a:schemeClr val="bg2"/>
                  </a:solidFill>
                </a:rPr>
                <a:t> Away</a:t>
              </a:r>
            </a:p>
            <a:p>
              <a:r>
                <a:rPr lang="en-US" u="sng" dirty="0" smtClean="0">
                  <a:solidFill>
                    <a:schemeClr val="bg2"/>
                  </a:solidFill>
                </a:rPr>
                <a:t>Farther</a:t>
              </a:r>
              <a:r>
                <a:rPr lang="en-US" dirty="0" smtClean="0">
                  <a:solidFill>
                    <a:schemeClr val="bg2"/>
                  </a:solidFill>
                </a:rPr>
                <a:t> Points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3"/>
            </p:cNvCxnSpPr>
            <p:nvPr/>
          </p:nvCxnSpPr>
          <p:spPr>
            <a:xfrm flipV="1">
              <a:off x="3081581" y="1868269"/>
              <a:ext cx="2938219" cy="3231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638800" y="3810000"/>
            <a:ext cx="3073966" cy="2590800"/>
            <a:chOff x="5638800" y="3810000"/>
            <a:chExt cx="3073966" cy="2590800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5754469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Optimization: Make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Close As Possible</a:t>
              </a: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 flipV="1">
              <a:off x="5638800" y="3810000"/>
              <a:ext cx="1994183" cy="194446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point of terminology (Ahn &amp; Marron 2010):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is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2 senses: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 of data piled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 of gap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(within subspace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data)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73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26604" r="8954" b="13795"/>
          <a:stretch>
            <a:fillRect/>
          </a:stretch>
        </p:blipFill>
        <p:spPr>
          <a:xfrm>
            <a:off x="4687888" y="2941638"/>
            <a:ext cx="3854450" cy="31813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276600" y="3200400"/>
            <a:ext cx="4648200" cy="2438400"/>
            <a:chOff x="3276600" y="3200400"/>
            <a:chExt cx="4648200" cy="2438400"/>
          </a:xfrm>
        </p:grpSpPr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7391400" y="5638800"/>
              <a:ext cx="5334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>
              <a:off x="3276600" y="3200400"/>
              <a:ext cx="4419600" cy="2438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Cauchy Probability Distribution</a:t>
                </a:r>
              </a:p>
              <a:p>
                <a:pPr marL="609600" indent="-609600" algn="ctr" eaLnBrk="1" hangingPunct="1">
                  <a:lnSpc>
                    <a:spcPct val="14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Heavy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Tails!</a:t>
                </a:r>
              </a:p>
              <a:p>
                <a:pPr marL="609600" indent="-609600" algn="ctr" eaLnBrk="1" hangingPunct="1">
                  <a:lnSpc>
                    <a:spcPct val="14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𝑣𝑎𝑟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∞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4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𝐸𝑋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∞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+1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undefined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Different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Transformation from Gaussian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43096" y="3124200"/>
            <a:ext cx="3300904" cy="1905000"/>
            <a:chOff x="5843096" y="3124200"/>
            <a:chExt cx="3300904" cy="1905000"/>
          </a:xfrm>
        </p:grpSpPr>
        <p:sp>
          <p:nvSpPr>
            <p:cNvPr id="2" name="TextBox 1"/>
            <p:cNvSpPr txBox="1"/>
            <p:nvPr/>
          </p:nvSpPr>
          <p:spPr>
            <a:xfrm>
              <a:off x="5843096" y="3124200"/>
              <a:ext cx="33009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So No Central Limit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Theorem Or Even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Law of Large Numbers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 flipH="1">
              <a:off x="6705600" y="4324529"/>
              <a:ext cx="787948" cy="70467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15000" y="914400"/>
            <a:ext cx="2971800" cy="1371600"/>
            <a:chOff x="5715000" y="914400"/>
            <a:chExt cx="2971800" cy="1371600"/>
          </a:xfrm>
        </p:grpSpPr>
        <p:sp>
          <p:nvSpPr>
            <p:cNvPr id="6" name="TextBox 5"/>
            <p:cNvSpPr txBox="1"/>
            <p:nvPr/>
          </p:nvSpPr>
          <p:spPr>
            <a:xfrm>
              <a:off x="6540058" y="914400"/>
              <a:ext cx="21467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Also “Student’s t 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Distribution with 1 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degree of freedom”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715000" y="1752600"/>
              <a:ext cx="914400" cy="533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62200" y="685800"/>
            <a:ext cx="6106909" cy="1447800"/>
            <a:chOff x="2362200" y="685800"/>
            <a:chExt cx="6106909" cy="1447800"/>
          </a:xfrm>
        </p:grpSpPr>
        <p:sp>
          <p:nvSpPr>
            <p:cNvPr id="10" name="TextBox 9"/>
            <p:cNvSpPr txBox="1"/>
            <p:nvPr/>
          </p:nvSpPr>
          <p:spPr>
            <a:xfrm>
              <a:off x="6553200" y="1764268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Hence the Name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0" idx="0"/>
            </p:cNvCxnSpPr>
            <p:nvPr/>
          </p:nvCxnSpPr>
          <p:spPr>
            <a:xfrm flipH="1" flipV="1">
              <a:off x="2362200" y="685800"/>
              <a:ext cx="5148955" cy="107846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42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Tuning Parameter:    “Perplexity”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Roughly a Smoothing Parameter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 Nearest Neighbor Type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(So Bigger In Sparser Regions)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Toy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Example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4(?) Quite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Diverse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Clusters 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Perplexity = 30  (Default)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Keeps Local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Global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Rearangement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3657600"/>
            <a:ext cx="4876800" cy="2278797"/>
            <a:chOff x="533400" y="3657600"/>
            <a:chExt cx="4876800" cy="2278797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5105400"/>
              <a:ext cx="2153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And </a:t>
              </a:r>
              <a:r>
                <a:rPr lang="en-US" sz="2400" dirty="0" smtClean="0">
                  <a:solidFill>
                    <a:srgbClr val="C00000"/>
                  </a:solidFill>
                </a:rPr>
                <a:t>Outlier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Cluster is Split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743200" y="4343400"/>
              <a:ext cx="1143000" cy="1219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43200" y="3657600"/>
              <a:ext cx="2667000" cy="1905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Perplexity = 12  (Small ?) </a:t>
            </a: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 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Added to  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Clusters?</a:t>
            </a: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7200" y="2667000"/>
            <a:ext cx="7848600" cy="3429000"/>
            <a:chOff x="533400" y="4031397"/>
            <a:chExt cx="7848600" cy="3429000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5105400"/>
              <a:ext cx="21178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Outliers </a:t>
              </a:r>
              <a:r>
                <a:rPr lang="en-US" sz="2400" dirty="0" smtClean="0">
                  <a:solidFill>
                    <a:schemeClr val="bg2"/>
                  </a:solidFill>
                </a:rPr>
                <a:t>Even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More Split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743200" y="4031397"/>
              <a:ext cx="1295400" cy="15312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743200" y="5562600"/>
              <a:ext cx="5638800" cy="189779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57200" y="3067050"/>
            <a:ext cx="5181600" cy="2431018"/>
            <a:chOff x="533400" y="3136047"/>
            <a:chExt cx="5181600" cy="2431018"/>
          </a:xfrm>
        </p:grpSpPr>
        <p:sp>
          <p:nvSpPr>
            <p:cNvPr id="28" name="TextBox 27"/>
            <p:cNvSpPr txBox="1"/>
            <p:nvPr/>
          </p:nvSpPr>
          <p:spPr>
            <a:xfrm>
              <a:off x="533400" y="5105400"/>
              <a:ext cx="2356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One Stray Point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8" idx="3"/>
            </p:cNvCxnSpPr>
            <p:nvPr/>
          </p:nvCxnSpPr>
          <p:spPr>
            <a:xfrm flipV="1">
              <a:off x="2890135" y="3136047"/>
              <a:ext cx="2824865" cy="220018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6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Perplexity = 60    (Big ?)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7200" y="3456432"/>
            <a:ext cx="4953000" cy="461665"/>
            <a:chOff x="533400" y="3574197"/>
            <a:chExt cx="4953000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3574197"/>
              <a:ext cx="2236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Gets 2 </a:t>
              </a:r>
              <a:r>
                <a:rPr lang="en-US" sz="2400" dirty="0" smtClean="0">
                  <a:solidFill>
                    <a:srgbClr val="C00000"/>
                  </a:solidFill>
                </a:rPr>
                <a:t>Outliers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>
            <a:xfrm flipV="1">
              <a:off x="2769910" y="3805029"/>
              <a:ext cx="2716490" cy="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55623" y="3078718"/>
            <a:ext cx="7239000" cy="3322082"/>
            <a:chOff x="455623" y="3078718"/>
            <a:chExt cx="7239000" cy="3322082"/>
          </a:xfrm>
        </p:grpSpPr>
        <p:grpSp>
          <p:nvGrpSpPr>
            <p:cNvPr id="27" name="Group 26"/>
            <p:cNvGrpSpPr/>
            <p:nvPr/>
          </p:nvGrpSpPr>
          <p:grpSpPr>
            <a:xfrm>
              <a:off x="455623" y="3078718"/>
              <a:ext cx="7239000" cy="3322082"/>
              <a:chOff x="533400" y="2983647"/>
              <a:chExt cx="7239000" cy="332208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33400" y="5105400"/>
                <a:ext cx="14334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But Adds</a:t>
                </a:r>
              </a:p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Spurious</a:t>
                </a:r>
              </a:p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Structure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9" name="Straight Arrow Connector 28"/>
              <p:cNvCxnSpPr>
                <a:stCxn id="28" idx="3"/>
              </p:cNvCxnSpPr>
              <p:nvPr/>
            </p:nvCxnSpPr>
            <p:spPr>
              <a:xfrm flipV="1">
                <a:off x="1966806" y="2983647"/>
                <a:ext cx="2147994" cy="2721918"/>
              </a:xfrm>
              <a:prstGeom prst="straightConnector1">
                <a:avLst/>
              </a:pr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8" idx="3"/>
              </p:cNvCxnSpPr>
              <p:nvPr/>
            </p:nvCxnSpPr>
            <p:spPr>
              <a:xfrm>
                <a:off x="1966806" y="5705565"/>
                <a:ext cx="5805594" cy="0"/>
              </a:xfrm>
              <a:prstGeom prst="straightConnector1">
                <a:avLst/>
              </a:pr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 flipV="1">
              <a:off x="1981200" y="3352800"/>
              <a:ext cx="2514600" cy="241711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55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This Variation: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Cluster Visualization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 distributed Stochastic Neighbor Embedding)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Maaten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Hinton (2008)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Kernel PCA (Front End)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“Inverted” with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Cauchy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Kernel PCA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With MDS:  Find “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14800" y="1066800"/>
            <a:ext cx="4572000" cy="4114800"/>
            <a:chOff x="4114800" y="1066800"/>
            <a:chExt cx="4572000" cy="4114800"/>
          </a:xfrm>
        </p:grpSpPr>
        <p:sp>
          <p:nvSpPr>
            <p:cNvPr id="2" name="TextBox 1"/>
            <p:cNvSpPr txBox="1"/>
            <p:nvPr/>
          </p:nvSpPr>
          <p:spPr>
            <a:xfrm>
              <a:off x="5651161" y="1066800"/>
              <a:ext cx="3035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T Distribution With 1 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Degree of Freedom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114800" y="1905000"/>
              <a:ext cx="1524000" cy="3276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248400" y="3219271"/>
            <a:ext cx="2667000" cy="2724329"/>
            <a:chOff x="6248400" y="3219271"/>
            <a:chExt cx="2667000" cy="2724329"/>
          </a:xfrm>
        </p:grpSpPr>
        <p:sp>
          <p:nvSpPr>
            <p:cNvPr id="6" name="TextBox 5"/>
            <p:cNvSpPr txBox="1"/>
            <p:nvPr/>
          </p:nvSpPr>
          <p:spPr>
            <a:xfrm>
              <a:off x="6677287" y="3219271"/>
              <a:ext cx="22381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>
                  <a:solidFill>
                    <a:srgbClr val="C00000"/>
                  </a:solidFill>
                </a:rPr>
                <a:t>Heavy Tails</a:t>
              </a:r>
              <a:r>
                <a:rPr lang="en-US" sz="2400" dirty="0" smtClean="0">
                  <a:solidFill>
                    <a:srgbClr val="C00000"/>
                  </a:solidFill>
                </a:rPr>
                <a:t> of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Cauchy “Pulls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Apart” Clusters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6248400" y="4419600"/>
              <a:ext cx="1547944" cy="1524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4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“Generalized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Principal Components Analysis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Ref:   Vidal et al (2016)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“Interesting Subsets” Using PCA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Visualization There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(Sometimes Called “Drill Down”)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6800" y="2838271"/>
            <a:ext cx="1995290" cy="3257729"/>
            <a:chOff x="4876800" y="2838271"/>
            <a:chExt cx="1995290" cy="3257729"/>
          </a:xfrm>
        </p:grpSpPr>
        <p:sp>
          <p:nvSpPr>
            <p:cNvPr id="2" name="TextBox 1"/>
            <p:cNvSpPr txBox="1"/>
            <p:nvPr/>
          </p:nvSpPr>
          <p:spPr>
            <a:xfrm>
              <a:off x="4876800" y="2838271"/>
              <a:ext cx="19952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Common 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Visualization 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Approach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>
              <a:off x="5874445" y="4038600"/>
              <a:ext cx="373955" cy="20574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858000" y="2590800"/>
            <a:ext cx="1981633" cy="1817131"/>
            <a:chOff x="6858000" y="2590800"/>
            <a:chExt cx="1981633" cy="1817131"/>
          </a:xfrm>
        </p:grpSpPr>
        <p:sp>
          <p:nvSpPr>
            <p:cNvPr id="21" name="TextBox 20"/>
            <p:cNvSpPr txBox="1"/>
            <p:nvPr/>
          </p:nvSpPr>
          <p:spPr>
            <a:xfrm>
              <a:off x="6858000" y="2838271"/>
              <a:ext cx="19816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Automated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&amp; Formalized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Here, Using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Optimization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7010400" y="2590800"/>
              <a:ext cx="762000" cy="24747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 Interesting Conceptual “Endpoint”: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“High Dimensions”  (limit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→∞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Kernel Embedding Performs  ~  Linear </a:t>
                </a:r>
              </a:p>
            </p:txBody>
          </p:sp>
        </mc:Choice>
        <mc:Fallback xmlns=""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02987" y="1524000"/>
            <a:ext cx="5355213" cy="2133600"/>
            <a:chOff x="3102987" y="1524000"/>
            <a:chExt cx="5355213" cy="2133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0" t="10000" r="28000" b="34000"/>
            <a:stretch/>
          </p:blipFill>
          <p:spPr>
            <a:xfrm>
              <a:off x="6705600" y="1524000"/>
              <a:ext cx="1752600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02987" y="2209800"/>
              <a:ext cx="31454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El </a:t>
              </a:r>
              <a:r>
                <a:rPr lang="en-US" sz="3200" dirty="0" err="1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Karoui</a:t>
              </a:r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(2010</a:t>
              </a: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3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Statistics:    “Use Prob.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Hopeless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3600" y="2438400"/>
            <a:ext cx="2971800" cy="2308324"/>
            <a:chOff x="5943600" y="2438400"/>
            <a:chExt cx="2971800" cy="2308324"/>
          </a:xfrm>
        </p:grpSpPr>
        <p:sp>
          <p:nvSpPr>
            <p:cNvPr id="2" name="TextBox 1"/>
            <p:cNvSpPr txBox="1"/>
            <p:nvPr/>
          </p:nvSpPr>
          <p:spPr>
            <a:xfrm>
              <a:off x="6881317" y="2438400"/>
              <a:ext cx="2034083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Not Even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Absolutely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Continuous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With Respect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To Lebesgue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Measure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943600" y="3581400"/>
              <a:ext cx="937717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93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Aizerman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Braverman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Rozoner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(1964)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idea: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linear discrimination,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adding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components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(embedding in a higher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use of name: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discrimination?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value of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new approach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References: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(1982) 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Guyon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(1992)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tutorial: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Burges (1998)</a:t>
            </a: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Monographs:</a:t>
            </a:r>
          </a:p>
          <a:p>
            <a:pPr marL="609600" indent="-609600" eaLnBrk="1" hangingPunct="1"/>
            <a:r>
              <a:rPr lang="it-IT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Cristianini &amp; Shawe-Taylor (2000)</a:t>
            </a:r>
          </a:p>
          <a:p>
            <a:pPr marL="609600" indent="-609600" eaLnBrk="1" hangingPunct="1"/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lkopf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Smola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Recent Monographs: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Hastie et al (2001, 2005)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Bishop (2006)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895600" y="2362200"/>
            <a:ext cx="2743200" cy="38862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90800" y="2514600"/>
            <a:ext cx="3124200" cy="35814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00400" y="2362200"/>
            <a:ext cx="1828800" cy="38862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closest are called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vectors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is called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 For some “margin” is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200400" y="4495800"/>
            <a:ext cx="29718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2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ly2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872067"/>
            <a:ext cx="4038600" cy="5833533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40386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in the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quadratic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domain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give 3 parts 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4038600" cy="5486400"/>
              </a:xfrm>
              <a:blipFill rotWithShape="1">
                <a:blip r:embed="rId6"/>
                <a:stretch>
                  <a:fillRect l="-3771" t="-1556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3429000" y="3287712"/>
            <a:ext cx="2971800" cy="15128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Formulate Optimization problem, based on: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(feature)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Labels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𝑤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(determines intercept)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Residuals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(right side)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𝑡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Residuals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(wrong side)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Solve (convex problem) by quadratic programming</a:t>
                </a:r>
              </a:p>
            </p:txBody>
          </p:sp>
        </mc:Choice>
        <mc:Fallback xmlns="">
          <p:sp>
            <p:nvSpPr>
              <p:cNvPr id="41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Lagrange Multipliers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formulation  (separable case):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Minimize:  </a:t>
                </a:r>
                <a:endParaRPr lang="en-US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are Lagrange multipliers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 </a:t>
                </a: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444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3021013"/>
            <a:ext cx="7459093" cy="3494086"/>
            <a:chOff x="685800" y="3021013"/>
            <a:chExt cx="7459093" cy="3494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85800" y="4668440"/>
                  <a:ext cx="7459093" cy="18466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Notation:    “dot product” = </a:t>
                  </a:r>
                  <a:r>
                    <a:rPr kumimoji="0" lang="en-US" sz="32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inner product</a:t>
                  </a:r>
                </a:p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	Elsewhere:   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𝑢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∙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𝑣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𝑢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𝑣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𝑢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𝑣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4668440"/>
                  <a:ext cx="7459093" cy="1846659"/>
                </a:xfrm>
                <a:prstGeom prst="rect">
                  <a:avLst/>
                </a:prstGeom>
                <a:blipFill>
                  <a:blip r:embed="rId4"/>
                  <a:stretch>
                    <a:fillRect l="-2126" t="-4290" r="-1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3962400" y="3021013"/>
              <a:ext cx="2514600" cy="1647427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4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Lagrange Multipliers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formulation  (separable case):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Minimize:  </a:t>
                </a:r>
                <a:endParaRPr lang="en-US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are Lagrange multipliers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Lagrangian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version: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𝐷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box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box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 </a:t>
                </a: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444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  </a:t>
                </a:r>
              </a:p>
              <a:p>
                <a:pPr marL="609600" indent="-60960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+1,    when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-1,     when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5143" y="2133600"/>
            <a:ext cx="7653057" cy="4057996"/>
            <a:chOff x="805143" y="2133600"/>
            <a:chExt cx="7653057" cy="405799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048000" y="2133600"/>
              <a:ext cx="2209800" cy="3048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05143" y="5114378"/>
                  <a:ext cx="765305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Note:   linear function of  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	i.e. have found separating </a:t>
                  </a: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hyperplane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43" y="5114378"/>
                  <a:ext cx="7653057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1990" t="-7345" r="-1115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95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Computational Point: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Classifier only depends on data through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inner products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  <a:p>
                <a:pPr marL="609600" indent="-609600" eaLnBrk="1" hangingPunct="1"/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590800"/>
            <a:ext cx="2819400" cy="2133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enough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store inner products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Creates big savings in optimization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Especially for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also creates variations in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(interpretation?!?)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almost always done in practice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an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Embedding Map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Φ</m:t>
                    </m:r>
                    <m:d>
                      <m:dPr>
                        <m:ctrlPr>
                          <a:rPr lang="el-GR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e.g.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32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𝑏</m:t>
                              </m:r>
                            </m:e>
                          </m:nary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Straightforward application of embedding 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loses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inner product advantage </a:t>
                </a:r>
              </a:p>
            </p:txBody>
          </p:sp>
        </mc:Choice>
        <mc:Fallback xmlns="">
          <p:sp>
            <p:nvSpPr>
              <p:cNvPr id="61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333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24600" y="1454234"/>
                <a:ext cx="2558970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Φ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54234"/>
                <a:ext cx="2558970" cy="831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3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</a:p>
            </p:txBody>
          </p:sp>
        </mc:Choice>
        <mc:Fallback xmlns="">
          <p:sp>
            <p:nvSpPr>
              <p:cNvPr id="71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 Difference from 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Explicit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</a:p>
            </p:txBody>
          </p:sp>
        </mc:Choice>
        <mc:Fallback xmlns="">
          <p:sp>
            <p:nvSpPr>
              <p:cNvPr id="71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6248400" y="1752601"/>
            <a:ext cx="381000" cy="12954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 rot="5400000">
            <a:off x="6286500" y="4305300"/>
            <a:ext cx="381000" cy="1828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38900" y="2590801"/>
            <a:ext cx="38100" cy="24383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l-GR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𝑏</m:t>
                              </m:r>
                            </m:e>
                          </m:nary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Still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defined only via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inner products</a:t>
                </a:r>
              </a:p>
              <a:p>
                <a:pPr marL="609600" indent="-609600" eaLnBrk="1" hangingPunct="1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Retains optimization advantage</a:t>
                </a:r>
              </a:p>
              <a:p>
                <a:pPr marL="609600" indent="-609600" eaLnBrk="1" hangingPunct="1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used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commonly</a:t>
                </a:r>
              </a:p>
              <a:p>
                <a:pPr marL="609600" indent="-609600" eaLnBrk="1" hangingPunct="1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Comparison to explicit embedding?</a:t>
                </a:r>
              </a:p>
              <a:p>
                <a:pPr marL="609600" indent="-609600" eaLnBrk="1" hangingPunct="1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Which is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better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???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</a:p>
            </p:txBody>
          </p:sp>
        </mc:Choice>
        <mc:Fallback xmlns="">
          <p:sp>
            <p:nvSpPr>
              <p:cNvPr id="71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3222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5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in the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quadratic embedded domain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can give 3 parts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original data space lies in 1d manifold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sparse region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curvature of manifold gives: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better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separation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have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2 break points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(2 points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line)</a:t>
                </a: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Explicit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only via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Retains optimization advantage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used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commonly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to explicit embedding?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 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Explored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lkopf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Smola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Mercer’s Theorem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1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0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VMeg2p4v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348" y="1676400"/>
            <a:ext cx="718930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range of chosen hyperplanes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all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pretty good discriminators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happens when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whole range is OK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 bad?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 of violators: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ToddSVMtwoOutlier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614985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Regularization Parameter C: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Controls penalty for violation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lying on wrong side of plane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in slack variables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Affects performance of SVM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Toy Example: 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Spherical Gaussian data</a:t>
                </a:r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5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4478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207" t="36598" r="39792" b="20867"/>
          <a:stretch/>
        </p:blipFill>
        <p:spPr>
          <a:xfrm>
            <a:off x="3657600" y="1851612"/>
            <a:ext cx="5486400" cy="50063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6096000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Called </a:t>
            </a:r>
            <a:r>
              <a:rPr lang="en-US" sz="2400" i="1" dirty="0" smtClean="0">
                <a:solidFill>
                  <a:schemeClr val="bg2"/>
                </a:solidFill>
              </a:rPr>
              <a:t>Hard Margin</a:t>
            </a:r>
            <a:r>
              <a:rPr lang="en-US" sz="2400" dirty="0" smtClean="0">
                <a:solidFill>
                  <a:schemeClr val="bg2"/>
                </a:solidFill>
              </a:rPr>
              <a:t> SVM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49133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Thus </a:t>
            </a:r>
            <a:r>
              <a:rPr lang="en-US" sz="2400" u="sng" dirty="0" smtClean="0">
                <a:solidFill>
                  <a:schemeClr val="bg2"/>
                </a:solidFill>
              </a:rPr>
              <a:t>Less Generalizable</a:t>
            </a:r>
            <a:endParaRPr lang="en-US" sz="2400" u="sng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4948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(For This Data Set)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676400"/>
            <a:ext cx="5638800" cy="1295400"/>
            <a:chOff x="228600" y="1676400"/>
            <a:chExt cx="5638800" cy="129540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For Large Values of C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19600" y="2438400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4" idx="3"/>
              <a:endCxn id="5" idx="1"/>
            </p:cNvCxnSpPr>
            <p:nvPr/>
          </p:nvCxnSpPr>
          <p:spPr>
            <a:xfrm>
              <a:off x="3402482" y="1907233"/>
              <a:ext cx="1017118" cy="797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2667000"/>
            <a:ext cx="7010400" cy="1833265"/>
            <a:chOff x="228600" y="2586335"/>
            <a:chExt cx="7010400" cy="1833265"/>
          </a:xfrm>
        </p:grpSpPr>
        <p:sp>
          <p:nvSpPr>
            <p:cNvPr id="27" name="TextBox 26"/>
            <p:cNvSpPr txBox="1"/>
            <p:nvPr/>
          </p:nvSpPr>
          <p:spPr>
            <a:xfrm>
              <a:off x="228600" y="2586335"/>
              <a:ext cx="2683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Lots of Data Piling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27" idx="3"/>
            </p:cNvCxnSpPr>
            <p:nvPr/>
          </p:nvCxnSpPr>
          <p:spPr>
            <a:xfrm>
              <a:off x="2912348" y="2817168"/>
              <a:ext cx="4326652" cy="840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3"/>
            </p:cNvCxnSpPr>
            <p:nvPr/>
          </p:nvCxnSpPr>
          <p:spPr>
            <a:xfrm>
              <a:off x="2912348" y="2817168"/>
              <a:ext cx="2650252" cy="1602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28600" y="3576935"/>
            <a:ext cx="6629400" cy="1147465"/>
            <a:chOff x="228600" y="3576935"/>
            <a:chExt cx="6629400" cy="1147465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3576935"/>
              <a:ext cx="331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Large Angle to Optimal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29" idx="3"/>
            </p:cNvCxnSpPr>
            <p:nvPr/>
          </p:nvCxnSpPr>
          <p:spPr>
            <a:xfrm>
              <a:off x="3546175" y="3807768"/>
              <a:ext cx="270222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47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Alexander </a:t>
            </a:r>
            <a:r>
              <a:rPr lang="en-US" dirty="0" err="1"/>
              <a:t>Murph</a:t>
            </a:r>
            <a:r>
              <a:rPr lang="en-US" dirty="0"/>
              <a:t>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Visual Disturbances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err="1" smtClean="0"/>
              <a:t>Haodong</a:t>
            </a:r>
            <a:r>
              <a:rPr lang="en-US" dirty="0" smtClean="0"/>
              <a:t> </a:t>
            </a:r>
            <a:r>
              <a:rPr lang="en-US" dirty="0"/>
              <a:t>Wang: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/>
              <a:t>Comparing t-SNE and UMAP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for </a:t>
            </a:r>
            <a:r>
              <a:rPr lang="en-US" dirty="0"/>
              <a:t>visualizing </a:t>
            </a:r>
            <a:r>
              <a:rPr lang="en-US" dirty="0" err="1"/>
              <a:t>scRNA-seq</a:t>
            </a:r>
            <a:r>
              <a:rPr lang="en-US" dirty="0"/>
              <a:t> data</a:t>
            </a: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3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for Toy Examples: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Linear Disc. In Embedded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Effect in Original Data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 Nonlinear Regions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Set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Original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(dense equally spaced grid)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discrimination Rule</a:t>
            </a:r>
          </a:p>
          <a:p>
            <a:pPr marL="609600" indent="-609600" eaLnBrk="1" hangingPunct="1"/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the Result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18373</TotalTime>
  <Words>1889</Words>
  <Application>Microsoft Office PowerPoint</Application>
  <PresentationFormat>On-screen Show (4:3)</PresentationFormat>
  <Paragraphs>807</Paragraphs>
  <Slides>88</Slides>
  <Notes>88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 Unicode MS</vt:lpstr>
      <vt:lpstr>Arial</vt:lpstr>
      <vt:lpstr>Cambria Math</vt:lpstr>
      <vt:lpstr>Times New Roman</vt:lpstr>
      <vt:lpstr>Wingdings</vt:lpstr>
      <vt:lpstr>8_Default Design</vt:lpstr>
      <vt:lpstr>Default Design</vt:lpstr>
      <vt:lpstr>2_Default Design</vt:lpstr>
      <vt:lpstr>Maximal Data Piling</vt:lpstr>
      <vt:lpstr>Maximal Data Piling</vt:lpstr>
      <vt:lpstr>Maximal Data Piling</vt:lpstr>
      <vt:lpstr>Maximal Data Piling</vt:lpstr>
      <vt:lpstr>Maximal Data Piling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PCA</vt:lpstr>
      <vt:lpstr>Kernel PCA</vt:lpstr>
      <vt:lpstr>Kernel PCA</vt:lpstr>
      <vt:lpstr>Kernel PCA</vt:lpstr>
      <vt:lpstr>Kernel PCA</vt:lpstr>
      <vt:lpstr>Kernel PCA</vt:lpstr>
      <vt:lpstr>Kernel PCA</vt:lpstr>
      <vt:lpstr>Kernel PCA</vt:lpstr>
      <vt:lpstr>Kernel PCA</vt:lpstr>
      <vt:lpstr>Kernel PCA</vt:lpstr>
      <vt:lpstr>Kernel PCA</vt:lpstr>
      <vt:lpstr>Kernel PCA</vt:lpstr>
      <vt:lpstr>Kernel PCA</vt:lpstr>
      <vt:lpstr>t-SNE Visualization</vt:lpstr>
      <vt:lpstr>t-SNE Visualization</vt:lpstr>
      <vt:lpstr>t-SNE Visualization</vt:lpstr>
      <vt:lpstr>t-SNE Visualization</vt:lpstr>
      <vt:lpstr>t-SNE Visualization</vt:lpstr>
      <vt:lpstr>t-SNE Visualization</vt:lpstr>
      <vt:lpstr>t-SNE Visualization</vt:lpstr>
      <vt:lpstr>Kernel Embedding</vt:lpstr>
      <vt:lpstr>Kernel Embedding</vt:lpstr>
      <vt:lpstr>Kernel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SVMs, Optimization Viewpoint</vt:lpstr>
      <vt:lpstr>SVMs, Optimization Viewpoint</vt:lpstr>
      <vt:lpstr>SVMs, Optimization Viewpoint</vt:lpstr>
      <vt:lpstr>SVMs, Optimization Viewpoint</vt:lpstr>
      <vt:lpstr>SVMs, Computation</vt:lpstr>
      <vt:lpstr>SVMs, Computation</vt:lpstr>
      <vt:lpstr>SVMs, Comput’n &amp; Embedding</vt:lpstr>
      <vt:lpstr>SVMs, Comput’n &amp; Embedding</vt:lpstr>
      <vt:lpstr>SVMs, Comput’n &amp; Embedding</vt:lpstr>
      <vt:lpstr>SVMs, Comput’n &amp; Embedding</vt:lpstr>
      <vt:lpstr>SVMs, Comput’n &amp; Embedding</vt:lpstr>
      <vt:lpstr>SVMs &amp; Robustness</vt:lpstr>
      <vt:lpstr>SVMs &amp; Robustness</vt:lpstr>
      <vt:lpstr>SVMs &amp; Robustness</vt:lpstr>
      <vt:lpstr>SVMs &amp; Robustness</vt:lpstr>
      <vt:lpstr>SVMs, Tuning Parameter </vt:lpstr>
      <vt:lpstr>SVMs, Tuning Parameter </vt:lpstr>
      <vt:lpstr>SVMs, Tuning Parameter 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547</cp:revision>
  <dcterms:created xsi:type="dcterms:W3CDTF">2001-06-08T01:38:43Z</dcterms:created>
  <dcterms:modified xsi:type="dcterms:W3CDTF">2019-10-15T18:00:42Z</dcterms:modified>
</cp:coreProperties>
</file>