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5" r:id="rId2"/>
    <p:sldMasterId id="2147483760" r:id="rId3"/>
    <p:sldMasterId id="2147483785" r:id="rId4"/>
    <p:sldMasterId id="2147483812" r:id="rId5"/>
    <p:sldMasterId id="2147483825" r:id="rId6"/>
    <p:sldMasterId id="2147483837" r:id="rId7"/>
  </p:sldMasterIdLst>
  <p:notesMasterIdLst>
    <p:notesMasterId r:id="rId82"/>
  </p:notesMasterIdLst>
  <p:sldIdLst>
    <p:sldId id="1754" r:id="rId8"/>
    <p:sldId id="1646" r:id="rId9"/>
    <p:sldId id="1650" r:id="rId10"/>
    <p:sldId id="1653" r:id="rId11"/>
    <p:sldId id="1667" r:id="rId12"/>
    <p:sldId id="1674" r:id="rId13"/>
    <p:sldId id="1675" r:id="rId14"/>
    <p:sldId id="1678" r:id="rId15"/>
    <p:sldId id="1685" r:id="rId16"/>
    <p:sldId id="1699" r:id="rId17"/>
    <p:sldId id="1702" r:id="rId18"/>
    <p:sldId id="1705" r:id="rId19"/>
    <p:sldId id="1712" r:id="rId20"/>
    <p:sldId id="1713" r:id="rId21"/>
    <p:sldId id="1717" r:id="rId22"/>
    <p:sldId id="1718" r:id="rId23"/>
    <p:sldId id="1725" r:id="rId24"/>
    <p:sldId id="1729" r:id="rId25"/>
    <p:sldId id="1731" r:id="rId26"/>
    <p:sldId id="1737" r:id="rId27"/>
    <p:sldId id="1738" r:id="rId28"/>
    <p:sldId id="1742" r:id="rId29"/>
    <p:sldId id="1743" r:id="rId30"/>
    <p:sldId id="1744" r:id="rId31"/>
    <p:sldId id="1751" r:id="rId32"/>
    <p:sldId id="1745" r:id="rId33"/>
    <p:sldId id="1746" r:id="rId34"/>
    <p:sldId id="1752" r:id="rId35"/>
    <p:sldId id="1747" r:id="rId36"/>
    <p:sldId id="1748" r:id="rId37"/>
    <p:sldId id="1750" r:id="rId38"/>
    <p:sldId id="1542" r:id="rId39"/>
    <p:sldId id="1568" r:id="rId40"/>
    <p:sldId id="1569" r:id="rId41"/>
    <p:sldId id="1543" r:id="rId42"/>
    <p:sldId id="1544" r:id="rId43"/>
    <p:sldId id="1545" r:id="rId44"/>
    <p:sldId id="1546" r:id="rId45"/>
    <p:sldId id="1547" r:id="rId46"/>
    <p:sldId id="1548" r:id="rId47"/>
    <p:sldId id="1550" r:id="rId48"/>
    <p:sldId id="1551" r:id="rId49"/>
    <p:sldId id="1552" r:id="rId50"/>
    <p:sldId id="1553" r:id="rId51"/>
    <p:sldId id="1554" r:id="rId52"/>
    <p:sldId id="1555" r:id="rId53"/>
    <p:sldId id="1556" r:id="rId54"/>
    <p:sldId id="1557" r:id="rId55"/>
    <p:sldId id="1558" r:id="rId56"/>
    <p:sldId id="1559" r:id="rId57"/>
    <p:sldId id="1560" r:id="rId58"/>
    <p:sldId id="1561" r:id="rId59"/>
    <p:sldId id="1562" r:id="rId60"/>
    <p:sldId id="1563" r:id="rId61"/>
    <p:sldId id="1564" r:id="rId62"/>
    <p:sldId id="1565" r:id="rId63"/>
    <p:sldId id="1566" r:id="rId64"/>
    <p:sldId id="1567" r:id="rId65"/>
    <p:sldId id="1172" r:id="rId66"/>
    <p:sldId id="1168" r:id="rId67"/>
    <p:sldId id="1625" r:id="rId68"/>
    <p:sldId id="1626" r:id="rId69"/>
    <p:sldId id="1627" r:id="rId70"/>
    <p:sldId id="1628" r:id="rId71"/>
    <p:sldId id="1174" r:id="rId72"/>
    <p:sldId id="1170" r:id="rId73"/>
    <p:sldId id="1171" r:id="rId74"/>
    <p:sldId id="1176" r:id="rId75"/>
    <p:sldId id="1366" r:id="rId76"/>
    <p:sldId id="1367" r:id="rId77"/>
    <p:sldId id="1368" r:id="rId78"/>
    <p:sldId id="1369" r:id="rId79"/>
    <p:sldId id="1370" r:id="rId80"/>
    <p:sldId id="1424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B279"/>
    <a:srgbClr val="DA71FF"/>
    <a:srgbClr val="D357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99" d="100"/>
          <a:sy n="99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5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E84F334-B2D7-475B-A05D-FAAFDB6FE7F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03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E551E46-3B6A-42C9-A3F5-2725EB5A18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08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43A3BF1-CB16-4F5F-97A7-C35A10FDE5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95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FF5E621-4CFD-4C81-BC44-23D1B633AD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67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3526EB-9A6A-4CFC-94CA-6DFDA7D677C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21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3E13D82-195F-4E5A-8C91-8A9AEF71A0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3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C420036-BE6D-46D2-92EE-227B71CFEA0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29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A4B5DC0-B8CF-44F8-AD43-5103565855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19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A4B5DC0-B8CF-44F8-AD43-5103565855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05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E121F1E-750B-46AC-9E1D-A244C641C9A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4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903932-DD54-4646-9B3D-3E758D5DBC7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2824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5890AA4-761A-47D4-ABE5-577A737842D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27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85BB927-47DB-4A46-9CBB-65338F61A1F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31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C85240C-A619-4AEB-82AE-ACFAB3E83B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86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70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81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97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03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82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35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0C7F769-1B12-43BC-A8EF-81E617F3DC9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9A83297-C2CB-468D-B9BB-0598B19D488B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1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F86BF3-385B-479D-B840-94D0935C5F3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34546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271261A-42C6-4CDE-BBB4-F8D158FC26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CD938BF-46BD-4A98-8BF0-867EA6CD64A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163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A2344D1-04C9-4188-B146-56F817BFF69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6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A816519-1E8A-4A96-A744-A617928010A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23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2461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E5563-5FD2-4E75-B3AC-77FF5B2246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1064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E5563-5FD2-4E75-B3AC-77FF5B2246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527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3867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8924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2406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686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10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A50754-5815-43E8-AA6A-80914F5363F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2214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6252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498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4194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7409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5962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5852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4319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3433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860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991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C92E00-6897-4AE5-A143-22F963AC1C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53794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5181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8300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1715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085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0657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4677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0642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3370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1334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283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92F6151-7541-4BD0-8A4C-3A7E10BF4BE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199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949986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0587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CC14D-B14D-4B86-BFE0-BEFEDE7D06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5947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CC14D-B14D-4B86-BFE0-BEFEDE7D06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18069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28706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018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9954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20341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9248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315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BB74B86-CA49-4AAF-9044-F721F1874D2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2822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996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09102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3787D8-D395-4557-A552-91B599DF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6340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16677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543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FBDC94C-CCD0-4775-9FEC-D6588A0BB8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19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AA14D85-E86C-4D5A-8BF0-C9A2E3C8F3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7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27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05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4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4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43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4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05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28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55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28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76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26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2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66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10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9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88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46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78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89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26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75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15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98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68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319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9632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7923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0026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1661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8480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7018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407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6730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5885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047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7241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3349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939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021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486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350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823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16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136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5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131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681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893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849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223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906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6384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486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127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0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380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1381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8004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21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109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985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331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470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120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1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809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970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975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743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468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9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oleObject" Target="../embeddings/oleObject1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363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10/29/2019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160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0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922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1096708" name="Line 4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096709" name="Text Box 5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fld id="{CD1FC55D-72BB-4B2D-909D-4FCFC99A1E8C}" type="slidenum">
              <a:rPr lang="ko-KR" altLang="en-US" sz="1000" smtClean="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</a:rPr>
              <a:pPr>
                <a:lnSpc>
                  <a:spcPct val="90000"/>
                </a:lnSpc>
              </a:pPr>
              <a:t>‹#›</a:t>
            </a:fld>
            <a:endParaRPr lang="en-US" altLang="ko-KR" sz="1000" smtClean="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Gulim" pitchFamily="34" charset="-127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 userDrawn="1"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Image File" r:id="rId14" imgW="246600" imgH="324360" progId="DellImageExpertImage">
                  <p:embed/>
                </p:oleObj>
              </mc:Choice>
              <mc:Fallback>
                <p:oleObj name="Image File" r:id="rId14" imgW="246600" imgH="324360" progId="DellImageExpert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711" name="Text Box 7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265314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22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0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.nci.nih.gov/datasetsNature2000.j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Please Send Title: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dirty="0" smtClean="0"/>
              <a:t> Jose Sanchez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dirty="0" smtClean="0"/>
              <a:t> Wei Gu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err="1"/>
              <a:t>Bohan</a:t>
            </a:r>
            <a:r>
              <a:rPr lang="en-US" dirty="0"/>
              <a:t> </a:t>
            </a:r>
            <a:r>
              <a:rPr lang="en-US" dirty="0" smtClean="0"/>
              <a:t>Li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err="1"/>
              <a:t>Siqi</a:t>
            </a:r>
            <a:r>
              <a:rPr lang="en-US"/>
              <a:t> </a:t>
            </a:r>
            <a:r>
              <a:rPr lang="en-US" smtClean="0"/>
              <a:t>Xiang</a:t>
            </a:r>
            <a:endParaRPr lang="en-US" dirty="0" smtClean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err="1"/>
              <a:t>Mingyi</a:t>
            </a:r>
            <a:r>
              <a:rPr lang="en-US" dirty="0"/>
              <a:t> Wang</a:t>
            </a:r>
          </a:p>
        </p:txBody>
      </p:sp>
    </p:spTree>
    <p:extLst>
      <p:ext uri="{BB962C8B-B14F-4D97-AF65-F5344CB8AC3E}">
        <p14:creationId xmlns:p14="http://schemas.microsoft.com/office/powerpoint/2010/main" val="161280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 Toy Example: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3017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7391400" cy="5219700"/>
          </a:xfrm>
          <a:noFill/>
        </p:spPr>
      </p:pic>
    </p:spTree>
    <p:extLst>
      <p:ext uri="{BB962C8B-B14F-4D97-AF65-F5344CB8AC3E}">
        <p14:creationId xmlns:p14="http://schemas.microsoft.com/office/powerpoint/2010/main" val="14102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19812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506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1598" r="6316"/>
          <a:stretch>
            <a:fillRect/>
          </a:stretch>
        </p:blipFill>
        <p:spPr>
          <a:xfrm>
            <a:off x="2819400" y="1066800"/>
            <a:ext cx="5303838" cy="7948613"/>
          </a:xfrm>
          <a:noFill/>
        </p:spPr>
      </p:pic>
    </p:spTree>
    <p:extLst>
      <p:ext uri="{BB962C8B-B14F-4D97-AF65-F5344CB8AC3E}">
        <p14:creationId xmlns:p14="http://schemas.microsoft.com/office/powerpoint/2010/main" val="18636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can (should?) be done about outliers?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 1:  Outliers are important aspects of the population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need to be highlighted in the analysis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Although could separate into subpopulations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 2:  Outliers are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of no interest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recording errors?  Other mistakes?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should avoid distorted view of PCA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Controversy: 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median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 vote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scheme good or bad?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Huber: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 some information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should only control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median)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Hampel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et. al.: 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 no useful information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Should be assigned weight 0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done by median)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proper robust method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simply deleted)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Controversy (cont.):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(depending on context)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of major (unfortunately bitter) debate!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median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several!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generalizes in different ways)</a:t>
            </a:r>
          </a:p>
          <a:p>
            <a:pPr marL="711200" indent="-711200" eaLnBrk="1" hangingPunct="1">
              <a:buFontTx/>
              <a:buAutoNum type="romanL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worst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(2-d data uniform 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lie on convex hull of data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(same example)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can be poor notion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67400" y="2452424"/>
                <a:ext cx="2530629" cy="128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𝑒𝑑𝑖𝑎𝑛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𝑒𝑑𝑖𝑎𝑛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52424"/>
                <a:ext cx="2530629" cy="1281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1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60198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What is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multivariate median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(cont.)?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ii.	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Simplicial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depth  (a. k. a.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depth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Liu (1990)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Paint Thickness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dim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simplices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corners at data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Nice idea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Good invariance properties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Slow to compute </a:t>
                </a:r>
              </a:p>
            </p:txBody>
          </p:sp>
        </mc:Choice>
        <mc:Fallback xmlns="">
          <p:sp>
            <p:nvSpPr>
              <p:cNvPr id="614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6019800"/>
              </a:xfrm>
              <a:blipFill rotWithShape="1">
                <a:blip r:embed="rId3"/>
                <a:stretch>
                  <a:fillRect l="-2201" t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Data are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+ signs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Sample Mean,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utside “hot dog”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f data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 rotWithShape="0">
                <a:blip r:embed="rId5"/>
                <a:stretch>
                  <a:fillRect l="-3125" b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657600" y="4800600"/>
            <a:ext cx="1447800" cy="1524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1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876800" cy="55626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(cont.):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 sphere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around until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(of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projected data)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at 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4" imgW="253800" imgH="330120" progId="Equation.3">
                  <p:embed/>
                </p:oleObj>
              </mc:Choice>
              <mc:Fallback>
                <p:oleObj name="Equation" r:id="rId4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cxnSp>
        <p:nvCxnSpPr>
          <p:cNvPr id="28" name="Straight Arrow Connector 27"/>
          <p:cNvCxnSpPr/>
          <p:nvPr/>
        </p:nvCxnSpPr>
        <p:spPr>
          <a:xfrm>
            <a:off x="2667000" y="4800600"/>
            <a:ext cx="2209800" cy="4572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7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how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robust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0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1" name="Rectangle 2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2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3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5324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3382" b="10104"/>
          <a:stretch>
            <a:fillRect/>
          </a:stretch>
        </p:blipFill>
        <p:spPr>
          <a:xfrm>
            <a:off x="3144838" y="1633538"/>
            <a:ext cx="5167312" cy="4891087"/>
          </a:xfrm>
          <a:noFill/>
        </p:spPr>
      </p:pic>
    </p:spTree>
    <p:extLst>
      <p:ext uri="{BB962C8B-B14F-4D97-AF65-F5344CB8AC3E}">
        <p14:creationId xmlns:p14="http://schemas.microsoft.com/office/powerpoint/2010/main" val="35541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Benchmark Data Set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Cell Lines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benchmark, since </a:t>
            </a:r>
            <a:r>
              <a:rPr lang="en-US" altLang="ko-KR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cells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Web available: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http://discover.nci.nih.gov/datasetsNature2000.jsp</a:t>
            </a:r>
            <a:endParaRPr lang="en-US" altLang="ko-KR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cDNA and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Affymetrix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Platforms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from Breast Cancer Data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had no common samples</a:t>
            </a:r>
            <a:endParaRPr lang="en-US" altLang="ko-KR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1450" indent="0" eaLnBrk="1" hangingPunct="1">
              <a:lnSpc>
                <a:spcPct val="110000"/>
              </a:lnSpc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 Liu et al. (2009)</a:t>
            </a:r>
          </a:p>
        </p:txBody>
      </p:sp>
    </p:spTree>
    <p:extLst>
      <p:ext uri="{BB962C8B-B14F-4D97-AF65-F5344CB8AC3E}">
        <p14:creationId xmlns:p14="http://schemas.microsoft.com/office/powerpoint/2010/main" val="12999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ow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robust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</p:spTree>
    <p:extLst>
      <p:ext uri="{BB962C8B-B14F-4D97-AF65-F5344CB8AC3E}">
        <p14:creationId xmlns:p14="http://schemas.microsoft.com/office/powerpoint/2010/main" val="32367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20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 to Robust PCA: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Estimation of Covariance Matrix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Pursuit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45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>
          <a:xfrm>
            <a:off x="3352800" y="1447800"/>
            <a:ext cx="5462588" cy="5032375"/>
          </a:xfr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</a:t>
            </a: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Locantore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(1999)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use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to sphere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	M-estimation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particular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to centered sphere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Hot Dog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data becomes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Ice Caps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Easily found by PCA (on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pulled in to reduce influence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Radius of sphere unimportant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PCA 3:  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PCA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Independent Derivation &amp; Alternate Name: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PCA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Spatial Signs</a:t>
                </a:r>
              </a:p>
              <a:p>
                <a:pPr marL="711200" indent="-711200" algn="ctr" eaLnBrk="1" hangingPunct="1"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(think: multivariate extension of “sign test”)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Nonparametric Approach To: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test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: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𝜇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using  #(+) &amp; #(-)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(in one dimension)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Independent Derivation &amp; Alternate Name: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Signs</a:t>
            </a: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Signs Are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Angles in Polar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" name="Picture 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40947" r="41502" b="10104"/>
          <a:stretch/>
        </p:blipFill>
        <p:spPr>
          <a:xfrm>
            <a:off x="5053012" y="4038600"/>
            <a:ext cx="3024188" cy="28194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1828800" y="4648200"/>
            <a:ext cx="3886200" cy="7620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0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Independent Derivation &amp; Alternate Name: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Signs</a:t>
            </a: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Paper: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Möttönen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Oja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(1995)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Complete Description: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Oja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(2010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34" name="Picture 2" descr="http://users.utu.fi/hfvoja/HannuOja_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3" y="5486401"/>
            <a:ext cx="220979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9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Signs</a:t>
            </a: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Variation: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Ranks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7416" y="1676400"/>
            <a:ext cx="11153572" cy="5032375"/>
            <a:chOff x="557416" y="1676400"/>
            <a:chExt cx="11153572" cy="5032375"/>
          </a:xfrm>
        </p:grpSpPr>
        <p:pic>
          <p:nvPicPr>
            <p:cNvPr id="29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11" t="2527" r="11598" b="10104"/>
            <a:stretch>
              <a:fillRect/>
            </a:stretch>
          </p:blipFill>
          <p:spPr>
            <a:xfrm>
              <a:off x="6248400" y="1676400"/>
              <a:ext cx="5462588" cy="5032375"/>
            </a:xfrm>
            <a:prstGeom prst="rect">
              <a:avLst/>
            </a:prstGeom>
            <a:noFill/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3581400" y="5334000"/>
              <a:ext cx="3962400" cy="5334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57416" y="5059740"/>
              <a:ext cx="355738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indent="-711200" eaLnBrk="1" hangingPunct="1">
                <a:buFontTx/>
                <a:buNone/>
              </a:pPr>
              <a:r>
                <a: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Idea:  Keep </a:t>
              </a:r>
            </a:p>
            <a:p>
              <a:pPr marL="711200" indent="-711200" eaLnBrk="1" hangingPunct="1">
                <a:buFontTx/>
                <a:buNone/>
              </a:pPr>
              <a:r>
                <a: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Track of “Depth”</a:t>
              </a:r>
            </a:p>
            <a:p>
              <a:pPr marL="711200" indent="-711200" eaLnBrk="1" hangingPunct="1">
                <a:buFontTx/>
                <a:buNone/>
              </a:pPr>
              <a:r>
                <a: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Via Ranks of </a:t>
              </a:r>
              <a:r>
                <a: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Radii</a:t>
              </a:r>
              <a:endPara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9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838200"/>
            <a:ext cx="8686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Signs and Ranks</a:t>
            </a:r>
          </a:p>
          <a:p>
            <a:pPr marL="711200" indent="-711200"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Decomposition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Variation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(Useful to do PCA of Each)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to “Amplitude &amp; Phase Variation”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4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 Data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an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recall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Conventional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81200" y="3295471"/>
            <a:ext cx="2057400" cy="1200329"/>
            <a:chOff x="1981200" y="3295471"/>
            <a:chExt cx="2057400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1981200" y="3295471"/>
              <a:ext cx="15359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Strongly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Impacted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By Outlier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352800" y="3886200"/>
              <a:ext cx="685800" cy="5334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405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763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Data, Platform Colored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001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do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result?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0508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grpSp>
        <p:nvGrpSpPr>
          <p:cNvPr id="5" name="Group 4"/>
          <p:cNvGrpSpPr/>
          <p:nvPr/>
        </p:nvGrpSpPr>
        <p:grpSpPr>
          <a:xfrm>
            <a:off x="5334000" y="533400"/>
            <a:ext cx="2279620" cy="1752600"/>
            <a:chOff x="5334000" y="533400"/>
            <a:chExt cx="2279620" cy="1752600"/>
          </a:xfrm>
        </p:grpSpPr>
        <p:sp>
          <p:nvSpPr>
            <p:cNvPr id="2" name="TextBox 1"/>
            <p:cNvSpPr txBox="1"/>
            <p:nvPr/>
          </p:nvSpPr>
          <p:spPr>
            <a:xfrm>
              <a:off x="6172200" y="533400"/>
              <a:ext cx="1441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Mean Looks</a:t>
              </a:r>
            </a:p>
            <a:p>
              <a:r>
                <a:rPr lang="en-US" dirty="0" smtClean="0">
                  <a:solidFill>
                    <a:schemeClr val="bg2"/>
                  </a:solidFill>
                </a:rPr>
                <a:t>Smoother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5334000" y="1066800"/>
              <a:ext cx="914400" cy="12192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14400" y="1828800"/>
            <a:ext cx="3048000" cy="1401763"/>
            <a:chOff x="6172200" y="533400"/>
            <a:chExt cx="3048000" cy="1401763"/>
          </a:xfrm>
        </p:grpSpPr>
        <p:sp>
          <p:nvSpPr>
            <p:cNvPr id="34" name="TextBox 33"/>
            <p:cNvSpPr txBox="1"/>
            <p:nvPr/>
          </p:nvSpPr>
          <p:spPr>
            <a:xfrm>
              <a:off x="6172200" y="533400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PC1 Nearly Flat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7848600" y="838200"/>
              <a:ext cx="1371600" cy="109696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28600" y="4191000"/>
            <a:ext cx="3352800" cy="369332"/>
            <a:chOff x="6172200" y="533400"/>
            <a:chExt cx="3352800" cy="369332"/>
          </a:xfrm>
        </p:grpSpPr>
        <p:sp>
          <p:nvSpPr>
            <p:cNvPr id="39" name="TextBox 38"/>
            <p:cNvSpPr txBox="1"/>
            <p:nvPr/>
          </p:nvSpPr>
          <p:spPr>
            <a:xfrm>
              <a:off x="6172200" y="533400"/>
              <a:ext cx="2732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PC2 is Tilt (NOT Outlier)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39" idx="3"/>
            </p:cNvCxnSpPr>
            <p:nvPr/>
          </p:nvCxnSpPr>
          <p:spPr>
            <a:xfrm>
              <a:off x="8904743" y="718066"/>
              <a:ext cx="620257" cy="120134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04800" y="5791201"/>
            <a:ext cx="3429000" cy="643968"/>
            <a:chOff x="6172200" y="258764"/>
            <a:chExt cx="3429000" cy="643968"/>
          </a:xfrm>
        </p:grpSpPr>
        <p:sp>
          <p:nvSpPr>
            <p:cNvPr id="42" name="TextBox 41"/>
            <p:cNvSpPr txBox="1"/>
            <p:nvPr/>
          </p:nvSpPr>
          <p:spPr>
            <a:xfrm>
              <a:off x="6172200" y="533400"/>
              <a:ext cx="2634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Outlier Demoted to PC3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42" idx="3"/>
            </p:cNvCxnSpPr>
            <p:nvPr/>
          </p:nvCxnSpPr>
          <p:spPr>
            <a:xfrm flipV="1">
              <a:off x="8806254" y="258764"/>
              <a:ext cx="794946" cy="45930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733800" y="2438400"/>
            <a:ext cx="3962400" cy="491568"/>
            <a:chOff x="6172200" y="411164"/>
            <a:chExt cx="3962400" cy="491568"/>
          </a:xfrm>
        </p:grpSpPr>
        <p:sp>
          <p:nvSpPr>
            <p:cNvPr id="54" name="TextBox 53"/>
            <p:cNvSpPr txBox="1"/>
            <p:nvPr/>
          </p:nvSpPr>
          <p:spPr>
            <a:xfrm>
              <a:off x="6172200" y="533400"/>
              <a:ext cx="3634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Lines are Eigenvalues on Sphere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55" name="Straight Arrow Connector 54"/>
            <p:cNvCxnSpPr>
              <a:stCxn id="54" idx="3"/>
            </p:cNvCxnSpPr>
            <p:nvPr/>
          </p:nvCxnSpPr>
          <p:spPr>
            <a:xfrm flipV="1">
              <a:off x="9806528" y="411164"/>
              <a:ext cx="328072" cy="30690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886200" y="2667000"/>
            <a:ext cx="3810000" cy="1253568"/>
            <a:chOff x="6172200" y="-350836"/>
            <a:chExt cx="3810000" cy="1253568"/>
          </a:xfrm>
        </p:grpSpPr>
        <p:sp>
          <p:nvSpPr>
            <p:cNvPr id="58" name="TextBox 57"/>
            <p:cNvSpPr txBox="1"/>
            <p:nvPr/>
          </p:nvSpPr>
          <p:spPr>
            <a:xfrm>
              <a:off x="6172200" y="533400"/>
              <a:ext cx="3463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Circles Show Original Variances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59" name="Straight Arrow Connector 58"/>
            <p:cNvCxnSpPr>
              <a:stCxn id="58" idx="3"/>
            </p:cNvCxnSpPr>
            <p:nvPr/>
          </p:nvCxnSpPr>
          <p:spPr>
            <a:xfrm flipV="1">
              <a:off x="9635520" y="-350836"/>
              <a:ext cx="346680" cy="106890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952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out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Components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2556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28102" r="7579"/>
          <a:stretch>
            <a:fillRect/>
          </a:stretch>
        </p:blipFill>
        <p:spPr>
          <a:xfrm>
            <a:off x="3352800" y="1930400"/>
            <a:ext cx="5253038" cy="5424488"/>
          </a:xfrm>
          <a:noFill/>
        </p:spPr>
      </p:pic>
    </p:spTree>
    <p:extLst>
      <p:ext uri="{BB962C8B-B14F-4D97-AF65-F5344CB8AC3E}">
        <p14:creationId xmlns:p14="http://schemas.microsoft.com/office/powerpoint/2010/main" val="40604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Genome Wide Association Study (GWAS)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Objects:  Vectors of Genetic Variants, at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known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chromosome locations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(Called SNPs)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Discrete (takes on 2 or 3 values)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large as ~5 million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(can be reduced,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~20000)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3729335"/>
            <a:ext cx="8456568" cy="1147465"/>
            <a:chOff x="381000" y="3729335"/>
            <a:chExt cx="8456568" cy="1147465"/>
          </a:xfrm>
        </p:grpSpPr>
        <p:sp>
          <p:nvSpPr>
            <p:cNvPr id="2" name="TextBox 1"/>
            <p:cNvSpPr txBox="1"/>
            <p:nvPr/>
          </p:nvSpPr>
          <p:spPr>
            <a:xfrm>
              <a:off x="4114800" y="3729335"/>
              <a:ext cx="47227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How can we visualize such data?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81000" y="4267200"/>
              <a:ext cx="6172200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01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Fallacy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useful for Gaussian data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Clearly NOT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2320116"/>
            <a:ext cx="8686800" cy="4537884"/>
            <a:chOff x="457200" y="2320116"/>
            <a:chExt cx="8686800" cy="4537884"/>
          </a:xfrm>
        </p:grpSpPr>
        <p:pic>
          <p:nvPicPr>
            <p:cNvPr id="532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157" y="2320116"/>
              <a:ext cx="6421843" cy="4537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781800" y="2375668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= 100,   d = 4000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7200" y="2890449"/>
              <a:ext cx="2803973" cy="1681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indent="-711200" eaLnBrk="1" hangingPunct="1">
                <a:lnSpc>
                  <a:spcPct val="110000"/>
                </a:lnSpc>
                <a:buFontTx/>
                <a:buNone/>
              </a:pPr>
              <a:r>
                <a:rPr lang="en-US" sz="32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Toy Example:</a:t>
              </a:r>
            </a:p>
            <a:p>
              <a:pPr marL="711200" indent="-711200" eaLnBrk="1" hangingPunct="1">
                <a:lnSpc>
                  <a:spcPct val="110000"/>
                </a:lnSpc>
                <a:buFontTx/>
                <a:buNone/>
              </a:pPr>
              <a:r>
                <a:rPr lang="en-US" sz="32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Each Marginal</a:t>
              </a:r>
            </a:p>
            <a:p>
              <a:pPr marL="711200" indent="-711200" eaLnBrk="1" hangingPunct="1">
                <a:lnSpc>
                  <a:spcPct val="110000"/>
                </a:lnSpc>
                <a:buFontTx/>
                <a:buNone/>
              </a:pPr>
              <a:r>
                <a:rPr lang="en-US" sz="3200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Binary</a:t>
              </a:r>
              <a:endParaRPr lang="en-US" sz="32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71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</a:t>
            </a:r>
            <a:r>
              <a:rPr lang="en-US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Fallacy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useful for Gaussian data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PCA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Reveals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Trimodal</a:t>
            </a: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  <a:endParaRPr lang="en-US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0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Genome Wide Association Study (GWAS)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Cystic Fibrosis Study:    Wright et al (2011)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Feature: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 Subjects are Close Relatives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~half SNPs are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AutoShape 2" descr="Image result for fred wright"/>
          <p:cNvSpPr>
            <a:spLocks noChangeAspect="1" noChangeArrowheads="1"/>
          </p:cNvSpPr>
          <p:nvPr/>
        </p:nvSpPr>
        <p:spPr bwMode="auto">
          <a:xfrm>
            <a:off x="155575" y="-441325"/>
            <a:ext cx="6191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4" descr="Image result for fred wright"/>
          <p:cNvSpPr>
            <a:spLocks noChangeAspect="1" noChangeArrowheads="1"/>
          </p:cNvSpPr>
          <p:nvPr/>
        </p:nvSpPr>
        <p:spPr bwMode="auto">
          <a:xfrm>
            <a:off x="307975" y="-288925"/>
            <a:ext cx="6191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AutoShape 6" descr="Image result for fred wright"/>
          <p:cNvSpPr>
            <a:spLocks noChangeAspect="1" noChangeArrowheads="1"/>
          </p:cNvSpPr>
          <p:nvPr/>
        </p:nvSpPr>
        <p:spPr bwMode="auto">
          <a:xfrm>
            <a:off x="460375" y="-136525"/>
            <a:ext cx="6191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67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8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View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Ethnic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24775" r="15641" b="4606"/>
          <a:stretch/>
        </p:blipFill>
        <p:spPr bwMode="auto">
          <a:xfrm>
            <a:off x="3415762" y="1139163"/>
            <a:ext cx="5728238" cy="57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981200" y="2743200"/>
            <a:ext cx="2057400" cy="152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81200" y="2895600"/>
            <a:ext cx="2362200" cy="3238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81200" y="2895600"/>
            <a:ext cx="213360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9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View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Ethnic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Several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Outliers!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Eliminate With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PCA?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24775" r="15641" b="4606"/>
          <a:stretch/>
        </p:blipFill>
        <p:spPr bwMode="auto">
          <a:xfrm>
            <a:off x="3415762" y="1139163"/>
            <a:ext cx="5728238" cy="57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133600" y="34290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4572000"/>
            <a:ext cx="1828800" cy="990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3600" y="4572000"/>
            <a:ext cx="3352800" cy="1219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96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Same?!?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going on?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Explain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23619" r="16154" b="6917"/>
          <a:stretch/>
        </p:blipFill>
        <p:spPr bwMode="auto">
          <a:xfrm>
            <a:off x="3499994" y="1232697"/>
            <a:ext cx="5644006" cy="562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8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Alternate Approach: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L1 PCA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norm,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𝑣</m:t>
                                </m:r>
                              </m:e>
                            </m:ba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𝑑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𝑣</m:t>
                                </m:r>
                              </m:e>
                            </m:ba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More robust, since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 square</a:t>
                </a: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71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adjustment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4335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Statistics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Conventional PCA in 2-d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L2 Fit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14600" y="34278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01000" y="22926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96200" y="6834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167000" y="152400"/>
            <a:ext cx="1138800" cy="426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6"/>
          </p:cNvCxnSpPr>
          <p:nvPr/>
        </p:nvCxnSpPr>
        <p:spPr>
          <a:xfrm>
            <a:off x="7167000" y="3504000"/>
            <a:ext cx="224400" cy="762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72400" y="2209800"/>
            <a:ext cx="304800" cy="1524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772400" y="762000"/>
            <a:ext cx="304800" cy="1524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1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Statistics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Conventional PCA in 2-d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L2 Fit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L1 Fit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14600" y="34278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01000" y="22926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96200" y="6834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167000" y="152400"/>
            <a:ext cx="1062600" cy="4267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67000" y="3504000"/>
            <a:ext cx="2244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696200" y="2362200"/>
            <a:ext cx="304800" cy="6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772400" y="762000"/>
            <a:ext cx="304800" cy="6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8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Statistics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Conventional PCA in 2-d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L1 Fit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Advantages: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Robust Against Outliers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Good “Sparsity” Properties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14600" y="34278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01000" y="22926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96200" y="6834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167000" y="152400"/>
            <a:ext cx="1062600" cy="4267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67000" y="3504000"/>
            <a:ext cx="2244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696200" y="2362200"/>
            <a:ext cx="304800" cy="6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772400" y="762000"/>
            <a:ext cx="304800" cy="6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81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Calculation: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Clever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Backwards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lgorithm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eaLnBrk="1" hangingPunct="1">
              <a:lnSpc>
                <a:spcPct val="11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Brooks, 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Dulá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Boone (2013)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9" name="Picture 2" descr="http://www.people.vcu.edu/%7Ejpbrooks/images/Facbrook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5" r="12162"/>
          <a:stretch/>
        </p:blipFill>
        <p:spPr bwMode="auto">
          <a:xfrm>
            <a:off x="996286" y="5029200"/>
            <a:ext cx="16786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business.vcu.edu/profilepictures/jdul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6"/>
          <a:stretch/>
        </p:blipFill>
        <p:spPr bwMode="auto">
          <a:xfrm>
            <a:off x="3657600" y="4933240"/>
            <a:ext cx="1706254" cy="19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www.people.vcu.edu/%7Eelboone2/imgs/Facboon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9" t="8987" r="21403" b="6857"/>
          <a:stretch/>
        </p:blipFill>
        <p:spPr bwMode="auto">
          <a:xfrm>
            <a:off x="6196084" y="5015551"/>
            <a:ext cx="1787856" cy="18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824728" y="762000"/>
            <a:ext cx="3243072" cy="3671318"/>
            <a:chOff x="5824728" y="762000"/>
            <a:chExt cx="3243072" cy="3671318"/>
          </a:xfrm>
        </p:grpSpPr>
        <p:sp>
          <p:nvSpPr>
            <p:cNvPr id="2" name="TextBox 1"/>
            <p:cNvSpPr txBox="1"/>
            <p:nvPr/>
          </p:nvSpPr>
          <p:spPr>
            <a:xfrm>
              <a:off x="5844520" y="762000"/>
              <a:ext cx="31470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Recall </a:t>
              </a:r>
              <a:r>
                <a:rPr lang="en-US" i="1" dirty="0" smtClean="0">
                  <a:solidFill>
                    <a:schemeClr val="bg2"/>
                  </a:solidFill>
                </a:rPr>
                <a:t>Backwards PCA</a:t>
              </a:r>
              <a:r>
                <a:rPr lang="en-US" dirty="0" smtClean="0">
                  <a:solidFill>
                    <a:schemeClr val="bg2"/>
                  </a:solidFill>
                </a:rPr>
                <a:t> From</a:t>
              </a:r>
            </a:p>
            <a:p>
              <a:r>
                <a:rPr lang="en-US" dirty="0" smtClean="0">
                  <a:solidFill>
                    <a:schemeClr val="bg2"/>
                  </a:solidFill>
                </a:rPr>
                <a:t>Principal Nested Spheres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l="36875" t="21667" r="15625"/>
            <a:stretch/>
          </p:blipFill>
          <p:spPr>
            <a:xfrm>
              <a:off x="5824728" y="1424955"/>
              <a:ext cx="3243072" cy="300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7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Challenge: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Projections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22347" r="9487" b="4721"/>
          <a:stretch/>
        </p:blipFill>
        <p:spPr bwMode="auto">
          <a:xfrm>
            <a:off x="3139184" y="1406172"/>
            <a:ext cx="6004816" cy="545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9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Challenge: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Projections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2" t="20613" r="11538" b="7841"/>
          <a:stretch/>
        </p:blipFill>
        <p:spPr bwMode="auto">
          <a:xfrm>
            <a:off x="3450280" y="1509779"/>
            <a:ext cx="5693720" cy="534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50299" y="533400"/>
            <a:ext cx="2460301" cy="3505200"/>
            <a:chOff x="6150299" y="533400"/>
            <a:chExt cx="2460301" cy="3505200"/>
          </a:xfrm>
        </p:grpSpPr>
        <p:sp>
          <p:nvSpPr>
            <p:cNvPr id="2" name="TextBox 1"/>
            <p:cNvSpPr txBox="1"/>
            <p:nvPr/>
          </p:nvSpPr>
          <p:spPr>
            <a:xfrm>
              <a:off x="6150299" y="533400"/>
              <a:ext cx="22317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3</a:t>
              </a:r>
              <a:r>
                <a:rPr lang="en-US" baseline="30000" dirty="0" smtClean="0">
                  <a:solidFill>
                    <a:schemeClr val="bg2"/>
                  </a:solidFill>
                </a:rPr>
                <a:t>rd</a:t>
              </a:r>
              <a:r>
                <a:rPr lang="en-US" dirty="0" smtClean="0">
                  <a:solidFill>
                    <a:schemeClr val="bg2"/>
                  </a:solidFill>
                </a:rPr>
                <a:t> Coordinate With </a:t>
              </a:r>
            </a:p>
            <a:p>
              <a:r>
                <a:rPr lang="en-US" dirty="0" smtClean="0">
                  <a:solidFill>
                    <a:schemeClr val="bg2"/>
                  </a:solidFill>
                </a:rPr>
                <a:t>Very Small Variation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2"/>
            </p:cNvCxnSpPr>
            <p:nvPr/>
          </p:nvCxnSpPr>
          <p:spPr>
            <a:xfrm>
              <a:off x="7266150" y="1179731"/>
              <a:ext cx="1344450" cy="285886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0200" y="3124200"/>
            <a:ext cx="2895600" cy="990600"/>
            <a:chOff x="1600200" y="3124200"/>
            <a:chExt cx="2895600" cy="990600"/>
          </a:xfrm>
        </p:grpSpPr>
        <p:sp>
          <p:nvSpPr>
            <p:cNvPr id="6" name="TextBox 5"/>
            <p:cNvSpPr txBox="1"/>
            <p:nvPr/>
          </p:nvSpPr>
          <p:spPr>
            <a:xfrm>
              <a:off x="1600200" y="3124200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Clusters Mostly</a:t>
              </a:r>
            </a:p>
            <a:p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In Dimension 1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>
              <a:off x="3362221" y="3447366"/>
              <a:ext cx="1133579" cy="667434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683216" y="5257800"/>
            <a:ext cx="2260384" cy="762000"/>
            <a:chOff x="3683216" y="5257800"/>
            <a:chExt cx="2260384" cy="762000"/>
          </a:xfrm>
        </p:grpSpPr>
        <p:sp>
          <p:nvSpPr>
            <p:cNvPr id="10" name="TextBox 9"/>
            <p:cNvSpPr txBox="1"/>
            <p:nvPr/>
          </p:nvSpPr>
          <p:spPr>
            <a:xfrm>
              <a:off x="3683216" y="5650468"/>
              <a:ext cx="1422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Outlier (+,-)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953000" y="5257800"/>
              <a:ext cx="990600" cy="3926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84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Conventional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L2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Pulls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Off </a:t>
            </a: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9" t="23040" r="20460" b="7148"/>
          <a:stretch/>
        </p:blipFill>
        <p:spPr bwMode="auto">
          <a:xfrm>
            <a:off x="3553810" y="1639399"/>
            <a:ext cx="5590190" cy="52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09800" y="4114800"/>
            <a:ext cx="5257800" cy="838200"/>
          </a:xfrm>
          <a:prstGeom prst="straightConnector1">
            <a:avLst/>
          </a:prstGeom>
          <a:ln w="38100">
            <a:solidFill>
              <a:srgbClr val="D357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6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22347" r="12461" b="6454"/>
          <a:stretch/>
        </p:blipFill>
        <p:spPr bwMode="auto">
          <a:xfrm>
            <a:off x="3519355" y="1535718"/>
            <a:ext cx="5624645" cy="53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Better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Direction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124200" y="2895600"/>
            <a:ext cx="43434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5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22347" r="12461" b="6454"/>
          <a:stretch/>
        </p:blipFill>
        <p:spPr bwMode="auto">
          <a:xfrm>
            <a:off x="3519355" y="1535718"/>
            <a:ext cx="5624645" cy="53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Better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Direction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Very Strange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Little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Insight)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67000" y="3962400"/>
            <a:ext cx="3048000" cy="6858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25005" r="20769" b="3450"/>
          <a:stretch/>
        </p:blipFill>
        <p:spPr bwMode="auto">
          <a:xfrm>
            <a:off x="3605700" y="1509854"/>
            <a:ext cx="5538300" cy="534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 Rotation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 L1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Computation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L1 Methods</a:t>
            </a:r>
          </a:p>
          <a:p>
            <a:pPr marL="711200" indent="-711200"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Rotation Invariant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92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 Platform Colored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0907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Challenge: L1 Projections Hard to Interpret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Little Data Insight)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</a:t>
            </a:r>
          </a:p>
          <a:p>
            <a:pPr marL="711200" indent="-711200" eaLnBrk="1" hangingPunct="1">
              <a:buFont typeface="+mj-lt"/>
              <a:buAutoNum type="arabicParenR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Compute PC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Using L1</a:t>
            </a:r>
          </a:p>
          <a:p>
            <a:pPr marL="711200" indent="-711200" eaLnBrk="1" hangingPunct="1">
              <a:buFont typeface="+mj-lt"/>
              <a:buAutoNum type="arabicParenR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Compute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(Scores) Using L2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“Visual L1 PCA”  (VL1PCA)</a:t>
            </a:r>
          </a:p>
          <a:p>
            <a:pPr marL="711200" indent="-711200" eaLnBrk="1" hangingPunct="1">
              <a:buFontTx/>
              <a:buNone/>
            </a:pPr>
            <a:endParaRPr lang="en-US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Zhou &amp; Marron (2016)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9154" name="Picture 2" descr="https://scholar.google.com/citations?view_op=view_photo&amp;user=fJ_WwMkAAAAJ&amp;citpid=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8" r="23924"/>
          <a:stretch/>
        </p:blipFill>
        <p:spPr bwMode="auto">
          <a:xfrm>
            <a:off x="7459200" y="4724400"/>
            <a:ext cx="168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80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Excellent PC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Directions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Interpretable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Scores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6" t="25005" r="18204" b="3218"/>
          <a:stretch/>
        </p:blipFill>
        <p:spPr bwMode="auto">
          <a:xfrm>
            <a:off x="3553894" y="1492511"/>
            <a:ext cx="5590106" cy="53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0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20151" r="19179" b="3680"/>
          <a:stretch/>
        </p:blipFill>
        <p:spPr bwMode="auto">
          <a:xfrm>
            <a:off x="3255772" y="1164199"/>
            <a:ext cx="5888228" cy="56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10-d Toy Example: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Parabolas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Before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Two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Half Frequency</a:t>
            </a:r>
          </a:p>
          <a:p>
            <a:pPr marL="711200" indent="-711200" eaLnBrk="1" hangingPunct="1"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Orthogonal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0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21308" r="9948" b="2312"/>
          <a:stretch/>
        </p:blipFill>
        <p:spPr bwMode="auto">
          <a:xfrm>
            <a:off x="2685557" y="1131220"/>
            <a:ext cx="6458443" cy="57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10-d Toy Example: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L2PCA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Strongly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Impacted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(In All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Components)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31358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Outlier Impact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2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21308" r="9948" b="2312"/>
          <a:stretch/>
        </p:blipFill>
        <p:spPr bwMode="auto">
          <a:xfrm>
            <a:off x="2685557" y="1148426"/>
            <a:ext cx="6458443" cy="57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10-d Toy Example: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SCPA &amp;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VL1PCA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Nicely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(Vl1PCA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Slightly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Better)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57800" y="3124200"/>
            <a:ext cx="21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Recover Tilt in PC2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42026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Better Outlier </a:t>
            </a:r>
            <a:r>
              <a:rPr lang="en-US" dirty="0" err="1" smtClean="0">
                <a:solidFill>
                  <a:schemeClr val="bg2"/>
                </a:solidFill>
              </a:rPr>
              <a:t>Rep’n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21308" r="9948" b="2312"/>
          <a:stretch/>
        </p:blipFill>
        <p:spPr bwMode="auto">
          <a:xfrm>
            <a:off x="2685557" y="1148426"/>
            <a:ext cx="6458443" cy="57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10-d Toy Example: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L1PCA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9000" y="3124200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Nonintuitive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Vis’n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21538" r="10820" b="1369"/>
          <a:stretch/>
        </p:blipFill>
        <p:spPr bwMode="auto">
          <a:xfrm>
            <a:off x="2891571" y="614889"/>
            <a:ext cx="6252429" cy="62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Longer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Feels Outliers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Still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Highlights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21423" r="13794" b="1021"/>
          <a:stretch/>
        </p:blipFill>
        <p:spPr bwMode="auto">
          <a:xfrm>
            <a:off x="2769831" y="577394"/>
            <a:ext cx="6374169" cy="62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Focus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Ethnic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05000" y="2286000"/>
            <a:ext cx="1447800" cy="1752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905000" y="1676400"/>
            <a:ext cx="3810000" cy="2362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905000" y="2895600"/>
            <a:ext cx="12192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21423" r="13794" b="1021"/>
          <a:stretch/>
        </p:blipFill>
        <p:spPr bwMode="auto">
          <a:xfrm>
            <a:off x="2769831" y="577394"/>
            <a:ext cx="6374169" cy="62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Focus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Ethnic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Seems To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Unlabelled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133600" y="4114800"/>
            <a:ext cx="3048000" cy="22860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33600" y="5105400"/>
            <a:ext cx="4114800" cy="12954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133600" y="6172200"/>
            <a:ext cx="4038600" cy="2286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6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Data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5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using SVM?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479550"/>
            <a:ext cx="8131175" cy="4768850"/>
          </a:xfrm>
        </p:spPr>
        <p:txBody>
          <a:bodyPr/>
          <a:lstStyle/>
          <a:p>
            <a:pPr marL="0" indent="0"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Major Problem:   Proj’d Distrib’al </a:t>
            </a:r>
            <a:r>
              <a:rPr lang="en-US" sz="3200" i="1" smtClean="0"/>
              <a:t>Shape</a:t>
            </a:r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3200" smtClean="0"/>
              <a:t>Triangular Dist’ns (opposite skewed)</a:t>
            </a:r>
          </a:p>
          <a:p>
            <a:pPr marL="0" indent="0"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Does not allow sensible </a:t>
            </a:r>
            <a:r>
              <a:rPr lang="en-US" sz="3200" i="1" smtClean="0"/>
              <a:t>rigid shift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7579" r="8922"/>
          <a:stretch>
            <a:fillRect/>
          </a:stretch>
        </p:blipFill>
        <p:spPr>
          <a:xfrm>
            <a:off x="404813" y="3708400"/>
            <a:ext cx="8639175" cy="6862763"/>
          </a:xfrm>
          <a:noFill/>
        </p:spPr>
      </p:pic>
    </p:spTree>
    <p:extLst>
      <p:ext uri="{BB962C8B-B14F-4D97-AF65-F5344CB8AC3E}">
        <p14:creationId xmlns:p14="http://schemas.microsoft.com/office/powerpoint/2010/main" val="466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Separation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Natural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Sampling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 smtClean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(Will Study in Detail Later)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219200" y="2133600"/>
            <a:ext cx="2133600" cy="2057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72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Strange behavior in </a:t>
                </a: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Classificat’n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6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(Centroid) Method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 more stable over dimensions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Because is likelihood ratio solution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variance - Gaussians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feel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Eventually becomes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good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?!?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Widening gap between clusters?!?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Careful:   angle to optimal grows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lose generalizability (since noise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inc’s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present some odd effects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5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(Centroid) Method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 more stable over dimensions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Because is likelihood ratio solution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variance - Gaussians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feel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Eventually becomes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good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?!?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Widening gap between clusters?!?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Careful:   angle to optimal grows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lose generalizability (since noise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inc’s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present some odd effects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206" t="22073" r="4159" b="6757"/>
          <a:stretch/>
        </p:blipFill>
        <p:spPr>
          <a:xfrm>
            <a:off x="0" y="-21771"/>
            <a:ext cx="9144000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say more about: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Mathematical Statistical Question: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Mathematics behind this???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5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Strange behavior in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Classificat’n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GWAS Failure of Spherical PCA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3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View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Ethnic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Several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Outliers!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Eliminate With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PCA?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24775" r="15641" b="4606"/>
          <a:stretch/>
        </p:blipFill>
        <p:spPr bwMode="auto">
          <a:xfrm>
            <a:off x="3415762" y="1139163"/>
            <a:ext cx="5728238" cy="57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133600" y="34290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4572000"/>
            <a:ext cx="1828800" cy="990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3600" y="4572000"/>
            <a:ext cx="3352800" cy="1219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3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Same?!?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going on?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Explain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23619" r="16154" b="6917"/>
          <a:stretch/>
        </p:blipFill>
        <p:spPr bwMode="auto">
          <a:xfrm>
            <a:off x="3499994" y="1232697"/>
            <a:ext cx="5644006" cy="562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2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Strange behavior in </a:t>
                </a: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Classificat’n</a:t>
                </a: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GWAS Failure of Spherical PCA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Next Investigate Mathematics Of These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r="-227" b="-5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</p:txBody>
      </p:sp>
      <p:pic>
        <p:nvPicPr>
          <p:cNvPr id="1029" name="Picture 5" descr="The Annals of Statisti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8"/>
          <a:stretch/>
        </p:blipFill>
        <p:spPr bwMode="auto">
          <a:xfrm>
            <a:off x="2514600" y="2276901"/>
            <a:ext cx="4038600" cy="45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using SVM?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479550"/>
            <a:ext cx="8131175" cy="47688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Nicely Fixed by DWD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Projected Dist’ns near Gaussian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Sensible to shift</a:t>
            </a:r>
            <a:endParaRPr lang="en-US" sz="3200" i="1" smtClean="0"/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7579" r="8922"/>
          <a:stretch>
            <a:fillRect/>
          </a:stretch>
        </p:blipFill>
        <p:spPr>
          <a:xfrm>
            <a:off x="404813" y="3708400"/>
            <a:ext cx="8639175" cy="6862763"/>
          </a:xfrm>
          <a:noFill/>
        </p:spPr>
      </p:pic>
    </p:spTree>
    <p:extLst>
      <p:ext uri="{BB962C8B-B14F-4D97-AF65-F5344CB8AC3E}">
        <p14:creationId xmlns:p14="http://schemas.microsoft.com/office/powerpoint/2010/main" val="2788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3058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I.e.  Uses limiting operations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Very often</a:t>
                </a:r>
                <a:r>
                  <a:rPr lang="en-US" dirty="0" smtClean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Workhorse Method for Much Insight:</a:t>
                </a: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Laws of Large Numbers (Consistency)</a:t>
                </a: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Central Limit Theorems </a:t>
                </a:r>
              </a:p>
              <a:p>
                <a:pPr marL="0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(Quantify Errors, Basis of Inference)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305800" cy="5105400"/>
              </a:xfrm>
              <a:blipFill>
                <a:blip r:embed="rId3"/>
                <a:stretch>
                  <a:fillRect l="-1909" t="-1551" b="-10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10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I.e.  Uses limiting operations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Very often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Occasional </a:t>
                </a:r>
                <a:r>
                  <a:rPr lang="en-US" dirty="0" smtClean="0">
                    <a:solidFill>
                      <a:schemeClr val="hlink"/>
                    </a:solidFill>
                    <a:latin typeface="Arial" charset="0"/>
                  </a:rPr>
                  <a:t>misconceptions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Indicates behavior for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large samples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Thus only makes sense for “large” samples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Models phenomenon of “increasing data”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So other flavors are useless???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551" b="-4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9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Real Reasons: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Approximation provides insights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Can find simple underlying structure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In complex situations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Thus various flavors are fine: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Even desirable!  (find additional insights)</a:t>
                </a: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0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/>
              <a:t>Richard </a:t>
            </a:r>
            <a:r>
              <a:rPr lang="en-US" dirty="0" err="1"/>
              <a:t>Sizelove</a:t>
            </a:r>
            <a:r>
              <a:rPr lang="en-US" dirty="0"/>
              <a:t>: 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Integrative </a:t>
            </a:r>
            <a:r>
              <a:rPr lang="en-US" dirty="0"/>
              <a:t>Analysis for Brain Functional </a:t>
            </a:r>
            <a:r>
              <a:rPr lang="en-US" dirty="0" smtClean="0"/>
              <a:t>Networks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err="1" smtClean="0"/>
              <a:t>Sumit</a:t>
            </a:r>
            <a:r>
              <a:rPr lang="en-US" dirty="0" smtClean="0"/>
              <a:t> </a:t>
            </a:r>
            <a:r>
              <a:rPr lang="en-US" dirty="0" err="1"/>
              <a:t>Kar</a:t>
            </a:r>
            <a:r>
              <a:rPr lang="en-US" dirty="0"/>
              <a:t>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Community </a:t>
            </a:r>
            <a:r>
              <a:rPr lang="en-US" dirty="0"/>
              <a:t>structure in biological networks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4679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But Why Not PAM   (~Mean Difference)?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Simpler is Better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Why not means, i.e. point cloud </a:t>
            </a:r>
            <a:r>
              <a:rPr lang="en-US" dirty="0" err="1" smtClean="0"/>
              <a:t>centerpoints</a:t>
            </a:r>
            <a:r>
              <a:rPr lang="en-US" dirty="0" smtClean="0"/>
              <a:t>?</a:t>
            </a:r>
          </a:p>
          <a:p>
            <a:pPr marL="0" indent="0" algn="l" eaLnBrk="1" hangingPunct="1">
              <a:buNone/>
            </a:pPr>
            <a:r>
              <a:rPr lang="en-US" dirty="0" smtClean="0"/>
              <a:t>Drawback to PAM: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Poor Handling of Unbalanced Biological Subtypes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DWD more Resistant to Unbalance</a:t>
            </a:r>
          </a:p>
        </p:txBody>
      </p:sp>
    </p:spTree>
    <p:extLst>
      <p:ext uri="{BB962C8B-B14F-4D97-AF65-F5344CB8AC3E}">
        <p14:creationId xmlns:p14="http://schemas.microsoft.com/office/powerpoint/2010/main" val="158421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5029200"/>
            <a:ext cx="7696200" cy="1569660"/>
            <a:chOff x="152400" y="5029200"/>
            <a:chExt cx="7696200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5029200"/>
              <a:ext cx="27360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rgbClr val="000000"/>
                  </a:solidFill>
                </a:rPr>
                <a:t>Note:  </a:t>
              </a:r>
              <a:r>
                <a:rPr lang="en-US" altLang="en-US" sz="3200" u="sng" dirty="0">
                  <a:solidFill>
                    <a:srgbClr val="000000"/>
                  </a:solidFill>
                </a:rPr>
                <a:t>Losing</a:t>
              </a:r>
            </a:p>
            <a:p>
              <a:pPr>
                <a:defRPr/>
              </a:pPr>
              <a:r>
                <a:rPr lang="en-US" altLang="en-US" sz="3200" dirty="0">
                  <a:solidFill>
                    <a:srgbClr val="000000"/>
                  </a:solidFill>
                </a:rPr>
                <a:t>Distinction</a:t>
              </a:r>
            </a:p>
            <a:p>
              <a:pPr>
                <a:defRPr/>
              </a:pPr>
              <a:r>
                <a:rPr lang="en-US" altLang="en-US" sz="3200" dirty="0">
                  <a:solidFill>
                    <a:srgbClr val="000000"/>
                  </a:solidFill>
                </a:rPr>
                <a:t>To Be </a:t>
              </a:r>
              <a:r>
                <a:rPr lang="en-US" altLang="en-US" sz="3200" dirty="0" smtClean="0">
                  <a:solidFill>
                    <a:srgbClr val="000000"/>
                  </a:solidFill>
                </a:rPr>
                <a:t>Studied</a:t>
              </a:r>
              <a:endParaRPr lang="en-US" altLang="en-US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2" idx="3"/>
            </p:cNvCxnSpPr>
            <p:nvPr/>
          </p:nvCxnSpPr>
          <p:spPr bwMode="auto">
            <a:xfrm flipV="1">
              <a:off x="2888470" y="5410200"/>
              <a:ext cx="4960130" cy="403830"/>
            </a:xfrm>
            <a:prstGeom prst="straightConnector1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9640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11647</TotalTime>
  <Words>1726</Words>
  <Application>Microsoft Office PowerPoint</Application>
  <PresentationFormat>On-screen Show (4:3)</PresentationFormat>
  <Paragraphs>704</Paragraphs>
  <Slides>74</Slides>
  <Notes>74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92" baseType="lpstr">
      <vt:lpstr>Arial Unicode MS</vt:lpstr>
      <vt:lpstr>Gulim</vt:lpstr>
      <vt:lpstr>맑은 고딕</vt:lpstr>
      <vt:lpstr>Arial</vt:lpstr>
      <vt:lpstr>Cambria Math</vt:lpstr>
      <vt:lpstr>Courier New</vt:lpstr>
      <vt:lpstr>Tahoma</vt:lpstr>
      <vt:lpstr>Times New Roman</vt:lpstr>
      <vt:lpstr>Wingdings</vt:lpstr>
      <vt:lpstr>Default Design</vt:lpstr>
      <vt:lpstr>12_Default Design</vt:lpstr>
      <vt:lpstr>15_Default Design</vt:lpstr>
      <vt:lpstr>2_Default Design</vt:lpstr>
      <vt:lpstr>8_Default Design</vt:lpstr>
      <vt:lpstr>Nature</vt:lpstr>
      <vt:lpstr>7_Default Design</vt:lpstr>
      <vt:lpstr>Image File</vt:lpstr>
      <vt:lpstr>Equation</vt:lpstr>
      <vt:lpstr>Participant Presentations</vt:lpstr>
      <vt:lpstr>Interesting Benchmark Data Set</vt:lpstr>
      <vt:lpstr>NCI 60:  Raw Data, Platform Colored</vt:lpstr>
      <vt:lpstr>NCI 60:  Before &amp; After DWD adjustment</vt:lpstr>
      <vt:lpstr>NCI 60:  Fully Adjusted Data, Platform Colored</vt:lpstr>
      <vt:lpstr>Why not adjust using SVM?</vt:lpstr>
      <vt:lpstr>Why not adjust using SVM?</vt:lpstr>
      <vt:lpstr>Why not adjust by means?</vt:lpstr>
      <vt:lpstr>Twiddle ratios of subtypes</vt:lpstr>
      <vt:lpstr>Outliers in PCA</vt:lpstr>
      <vt:lpstr>Outliers in PCA</vt:lpstr>
      <vt:lpstr>Outliers in PCA</vt:lpstr>
      <vt:lpstr>Outliers in PCA</vt:lpstr>
      <vt:lpstr>Outliers in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GWAS Data Analysis</vt:lpstr>
      <vt:lpstr>Big Picture View of PCA</vt:lpstr>
      <vt:lpstr>Big Picture View of PCA</vt:lpstr>
      <vt:lpstr>GWAS Data Analysis</vt:lpstr>
      <vt:lpstr>GWAS Data Analysis</vt:lpstr>
      <vt:lpstr>GWAS Data Analysis</vt:lpstr>
      <vt:lpstr>GWAS Data Analysis</vt:lpstr>
      <vt:lpstr>GWAS Data Analysis</vt:lpstr>
      <vt:lpstr>L1 Statistics</vt:lpstr>
      <vt:lpstr>L1 Statistics</vt:lpstr>
      <vt:lpstr>L1 Statistics</vt:lpstr>
      <vt:lpstr>L1 PCA</vt:lpstr>
      <vt:lpstr>L1 PCA</vt:lpstr>
      <vt:lpstr>L1 PCA</vt:lpstr>
      <vt:lpstr>L1 PCA</vt:lpstr>
      <vt:lpstr>L1 PCA</vt:lpstr>
      <vt:lpstr>L1 PCA</vt:lpstr>
      <vt:lpstr>L1 PCA</vt:lpstr>
      <vt:lpstr>L1 PCA</vt:lpstr>
      <vt:lpstr>L1 PCA</vt:lpstr>
      <vt:lpstr>VL1 PCA</vt:lpstr>
      <vt:lpstr>VL1 PCA</vt:lpstr>
      <vt:lpstr>VL1 PCA</vt:lpstr>
      <vt:lpstr>VL1 PCA</vt:lpstr>
      <vt:lpstr>GWAS Data</vt:lpstr>
      <vt:lpstr>GWAS Data</vt:lpstr>
      <vt:lpstr>GWAS Data</vt:lpstr>
      <vt:lpstr>HDLSS Asymptotics</vt:lpstr>
      <vt:lpstr>Caution</vt:lpstr>
      <vt:lpstr>HDLSS Asymptotics</vt:lpstr>
      <vt:lpstr>HDLSS Discrimination</vt:lpstr>
      <vt:lpstr>HDLSS Discrimination</vt:lpstr>
      <vt:lpstr>HDLSS Discrim’n Simulations</vt:lpstr>
      <vt:lpstr>HDLSS Asymptotics</vt:lpstr>
      <vt:lpstr>GWAS Data Analysis</vt:lpstr>
      <vt:lpstr>GWAS Data Analysis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Participant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335</cp:revision>
  <dcterms:created xsi:type="dcterms:W3CDTF">2001-06-08T01:38:43Z</dcterms:created>
  <dcterms:modified xsi:type="dcterms:W3CDTF">2019-10-29T18:08:07Z</dcterms:modified>
</cp:coreProperties>
</file>