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  <p:sldMasterId id="2147483785" r:id="rId2"/>
    <p:sldMasterId id="2147483799" r:id="rId3"/>
    <p:sldMasterId id="2147483813" r:id="rId4"/>
    <p:sldMasterId id="2147483825" r:id="rId5"/>
  </p:sldMasterIdLst>
  <p:notesMasterIdLst>
    <p:notesMasterId r:id="rId93"/>
  </p:notesMasterIdLst>
  <p:sldIdLst>
    <p:sldId id="1729" r:id="rId6"/>
    <p:sldId id="1739" r:id="rId7"/>
    <p:sldId id="1742" r:id="rId8"/>
    <p:sldId id="1747" r:id="rId9"/>
    <p:sldId id="1750" r:id="rId10"/>
    <p:sldId id="1757" r:id="rId11"/>
    <p:sldId id="1758" r:id="rId12"/>
    <p:sldId id="1770" r:id="rId13"/>
    <p:sldId id="1771" r:id="rId14"/>
    <p:sldId id="1784" r:id="rId15"/>
    <p:sldId id="1787" r:id="rId16"/>
    <p:sldId id="1788" r:id="rId17"/>
    <p:sldId id="1789" r:id="rId18"/>
    <p:sldId id="1790" r:id="rId19"/>
    <p:sldId id="1791" r:id="rId20"/>
    <p:sldId id="1792" r:id="rId21"/>
    <p:sldId id="1793" r:id="rId22"/>
    <p:sldId id="1794" r:id="rId23"/>
    <p:sldId id="1795" r:id="rId24"/>
    <p:sldId id="1796" r:id="rId25"/>
    <p:sldId id="1797" r:id="rId26"/>
    <p:sldId id="1798" r:id="rId27"/>
    <p:sldId id="1799" r:id="rId28"/>
    <p:sldId id="1800" r:id="rId29"/>
    <p:sldId id="1801" r:id="rId30"/>
    <p:sldId id="1802" r:id="rId31"/>
    <p:sldId id="1803" r:id="rId32"/>
    <p:sldId id="1804" r:id="rId33"/>
    <p:sldId id="1805" r:id="rId34"/>
    <p:sldId id="1806" r:id="rId35"/>
    <p:sldId id="1807" r:id="rId36"/>
    <p:sldId id="1808" r:id="rId37"/>
    <p:sldId id="1809" r:id="rId38"/>
    <p:sldId id="1810" r:id="rId39"/>
    <p:sldId id="1811" r:id="rId40"/>
    <p:sldId id="1812" r:id="rId41"/>
    <p:sldId id="1813" r:id="rId42"/>
    <p:sldId id="1814" r:id="rId43"/>
    <p:sldId id="1815" r:id="rId44"/>
    <p:sldId id="1816" r:id="rId45"/>
    <p:sldId id="1817" r:id="rId46"/>
    <p:sldId id="1818" r:id="rId47"/>
    <p:sldId id="1819" r:id="rId48"/>
    <p:sldId id="1661" r:id="rId49"/>
    <p:sldId id="1662" r:id="rId50"/>
    <p:sldId id="1663" r:id="rId51"/>
    <p:sldId id="1664" r:id="rId52"/>
    <p:sldId id="1665" r:id="rId53"/>
    <p:sldId id="1666" r:id="rId54"/>
    <p:sldId id="1667" r:id="rId55"/>
    <p:sldId id="1668" r:id="rId56"/>
    <p:sldId id="1669" r:id="rId57"/>
    <p:sldId id="1670" r:id="rId58"/>
    <p:sldId id="1671" r:id="rId59"/>
    <p:sldId id="1672" r:id="rId60"/>
    <p:sldId id="1673" r:id="rId61"/>
    <p:sldId id="1674" r:id="rId62"/>
    <p:sldId id="1675" r:id="rId63"/>
    <p:sldId id="1676" r:id="rId64"/>
    <p:sldId id="1677" r:id="rId65"/>
    <p:sldId id="1679" r:id="rId66"/>
    <p:sldId id="1680" r:id="rId67"/>
    <p:sldId id="1681" r:id="rId68"/>
    <p:sldId id="1682" r:id="rId69"/>
    <p:sldId id="1683" r:id="rId70"/>
    <p:sldId id="1684" r:id="rId71"/>
    <p:sldId id="1685" r:id="rId72"/>
    <p:sldId id="1686" r:id="rId73"/>
    <p:sldId id="1687" r:id="rId74"/>
    <p:sldId id="1688" r:id="rId75"/>
    <p:sldId id="1690" r:id="rId76"/>
    <p:sldId id="1859" r:id="rId77"/>
    <p:sldId id="1691" r:id="rId78"/>
    <p:sldId id="1858" r:id="rId79"/>
    <p:sldId id="1855" r:id="rId80"/>
    <p:sldId id="1856" r:id="rId81"/>
    <p:sldId id="1857" r:id="rId82"/>
    <p:sldId id="1701" r:id="rId83"/>
    <p:sldId id="1702" r:id="rId84"/>
    <p:sldId id="1703" r:id="rId85"/>
    <p:sldId id="1704" r:id="rId86"/>
    <p:sldId id="1705" r:id="rId87"/>
    <p:sldId id="1706" r:id="rId88"/>
    <p:sldId id="1708" r:id="rId89"/>
    <p:sldId id="1709" r:id="rId90"/>
    <p:sldId id="1710" r:id="rId91"/>
    <p:sldId id="1424" r:id="rId9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FFB279"/>
    <a:srgbClr val="DA71FF"/>
    <a:srgbClr val="D357FF"/>
    <a:srgbClr val="D1FFD1"/>
    <a:srgbClr val="E1FFE1"/>
    <a:srgbClr val="C8C8FF"/>
    <a:srgbClr val="E1E0FF"/>
    <a:srgbClr val="C8F4FF"/>
    <a:srgbClr val="FFDD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5" autoAdjust="0"/>
    <p:restoredTop sz="94907" autoAdjust="0"/>
  </p:normalViewPr>
  <p:slideViewPr>
    <p:cSldViewPr>
      <p:cViewPr varScale="1">
        <p:scale>
          <a:sx n="99" d="100"/>
          <a:sy n="99" d="100"/>
        </p:scale>
        <p:origin x="156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76" Type="http://schemas.openxmlformats.org/officeDocument/2006/relationships/slide" Target="slides/slide71.xml"/><Relationship Id="rId84" Type="http://schemas.openxmlformats.org/officeDocument/2006/relationships/slide" Target="slides/slide79.xml"/><Relationship Id="rId89" Type="http://schemas.openxmlformats.org/officeDocument/2006/relationships/slide" Target="slides/slide84.xml"/><Relationship Id="rId97" Type="http://schemas.openxmlformats.org/officeDocument/2006/relationships/tableStyles" Target="tableStyles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92" Type="http://schemas.openxmlformats.org/officeDocument/2006/relationships/slide" Target="slides/slide8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87" Type="http://schemas.openxmlformats.org/officeDocument/2006/relationships/slide" Target="slides/slide82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90" Type="http://schemas.openxmlformats.org/officeDocument/2006/relationships/slide" Target="slides/slide85.xml"/><Relationship Id="rId95" Type="http://schemas.openxmlformats.org/officeDocument/2006/relationships/viewProps" Target="viewProps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slide" Target="slides/slide72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slide" Target="slides/slide75.xml"/><Relationship Id="rId85" Type="http://schemas.openxmlformats.org/officeDocument/2006/relationships/slide" Target="slides/slide80.xml"/><Relationship Id="rId9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slide" Target="slides/slide78.xml"/><Relationship Id="rId88" Type="http://schemas.openxmlformats.org/officeDocument/2006/relationships/slide" Target="slides/slide83.xml"/><Relationship Id="rId91" Type="http://schemas.openxmlformats.org/officeDocument/2006/relationships/slide" Target="slides/slide86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slide" Target="slides/slide76.xml"/><Relationship Id="rId86" Type="http://schemas.openxmlformats.org/officeDocument/2006/relationships/slide" Target="slides/slide81.xml"/><Relationship Id="rId9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4C0FB1F-073C-49F3-B714-73CBCAB95A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098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DB8D27CA-2D5D-489C-9D1E-0057729DA34A}" type="slidenum">
              <a:rPr lang="en-US" smtClean="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1</a:t>
            </a:fld>
            <a:endParaRPr lang="en-US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9837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A9AE17-F08A-4AA0-A60F-0AABAB7DD94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87615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0430F5-16B3-44D9-97E0-9C72F46488D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55310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0430F5-16B3-44D9-97E0-9C72F46488D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8161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0430F5-16B3-44D9-97E0-9C72F46488D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6798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03465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08868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18852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68461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84315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6711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E88C1B-A2DF-4BB6-8EEF-04C7A817B61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5069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02639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89776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23892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70213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63479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04426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3706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12649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782179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FC79AB-7E39-4227-9787-3C3E40DFD48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0933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451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364112-4B79-4FC1-9E5E-09149C34F8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407696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732576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014934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921946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095822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888440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0BBB0F-17A1-46B9-8B57-F1D83D090939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680441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D8B28B-AFC3-4A4C-98E3-E2A70CBD7256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767756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D8B28B-AFC3-4A4C-98E3-E2A70CBD7256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222126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D8B28B-AFC3-4A4C-98E3-E2A70CBD7256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792262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D8B28B-AFC3-4A4C-98E3-E2A70CBD7256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25875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656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27EB1F-1BAC-42D6-B71C-C90452B4F1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557427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D8B28B-AFC3-4A4C-98E3-E2A70CBD7256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371818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0BBB0F-17A1-46B9-8B57-F1D83D090939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750638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164869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43279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082939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990594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622864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554087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E7C34D-683C-49C7-9F2D-83F7A666923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334454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08942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A5B2E2-5D62-4A57-88F2-BCD1CFDFE08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281747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188432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961733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559834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564013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713816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218985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450706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050444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882327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13051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CD5C62-98D8-40D9-B8D5-450CF75E21B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971858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414854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7734515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4400285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3309480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3547345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6420147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8830909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7023467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9638983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25036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75E4BD-420E-4C74-812C-315145DF4C5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2424029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36596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7111451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4847369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8531743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9811422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9829098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1458255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FC79AB-7E39-4227-9787-3C3E40DFD48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066225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FC79AB-7E39-4227-9787-3C3E40DFD48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6920667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6265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3AC7F1-685C-4228-98DA-D7FE08DA4188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1404438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5298668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651D790-6F93-43CC-A776-C1081041755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3047126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BE1D1A-C75C-494E-A8D7-099C04D6CF8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5094238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87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05432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F96ABB-9466-4D9F-BA7B-BE71C9512E9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0133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8763F8-1AF8-4A50-94AB-C6DB3565596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027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40FEB8-BFDB-456E-AD97-7FF23E54E49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428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6E7FA3-1C3A-42CC-95E3-8B1E64E95C0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7767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8033AF-A7F3-40D2-A18A-FBAB61AEF58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3260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F5857A-263B-479B-BF83-230F437A480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6526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C204E-063C-4EE9-8940-A7589E04F2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83199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0BAD0-2FA2-4CD5-B3B7-96138F8457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39632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DFD86-2316-4429-979D-65D2B0A678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079239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DA27-54EA-406E-8F3B-047F3EFFE6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500263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3B65-3342-4BD7-938C-7072CF849C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216612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82B4-4705-4118-A8E7-BBDC464592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08480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7FD7DF-3C4B-4AB9-BD86-3CEB0F83254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1053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FB4EA-E92A-474E-BDBF-C2E2AFD6F9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17018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D0C67-A3F0-4447-9F7B-7055110FD4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74079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B2B04-B64A-4DBA-8E18-8D181EDE59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267308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8B6C2-0BE7-40B0-8C6E-D878A5C0BD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258859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7A010-AE76-4916-A07B-A7AF71F5F7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404711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533EB-74C5-4C7C-A078-E2FDABED3A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472419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C331E-F313-4595-9770-5193DCA43F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533494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186F7-960F-4135-90B5-3F97C2F3433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6798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D2E03-395D-43B7-B781-CF5F8DE1CF4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3494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51814-6E9D-4ED3-B1A9-87061FD155A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306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C6B893-EDFC-48B3-AAC7-D85D94CFFE4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441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91AE4-F641-4CFA-98AB-BE9EA5E1477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3867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82D6C-E386-42C8-9FF2-875C32CDF1E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6784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A4FD3-08B6-4B18-9685-B19F90A7D27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1624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A624A-5666-4AF5-AF31-316774A39A9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2751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7E860-5585-421F-8ED6-C3DBE48BAC8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1590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38342-7A8A-4DB8-8743-E9B75FE0F60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3482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18456-74D4-4D36-B995-1D08E5D0B31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8666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3C58D-F81C-4D04-924D-69930519BEF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6048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42C35-16AD-4D78-86E9-913C292B48C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1177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2E4E8-4C69-404E-8CF9-D632E365F16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269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91235A-FA81-44C3-B16A-C18731E2A40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7469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F389B4-7DEC-4C5F-BA44-1D52004E4C4F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8834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3D614C-CDB2-4E6D-ABB3-F67E5B008274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17236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37AC6E-842D-4CF1-B7EE-2B85EFF03D57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9354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11DDBC-31B0-4275-990E-5BDDAB780D1E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1660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B07A34-53EB-4809-90F7-54162EBC9947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1760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AF4E65-2D1B-4F08-B103-503330C8401C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6246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D12BAE-8D32-4693-ABED-959E1549508D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63264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520B98-1C30-4CA4-A71B-202AC482DEB5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69861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9D662A-A4AD-4192-88FB-03F6F188F7C1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1962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45BD31-BEB1-4DA7-A626-34F73C8080E4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732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80E01D-495C-441E-9DBE-99433E53377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14396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D80883-1AA5-46F2-AC0D-D659C5EFA5DD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5165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AFFBF0-E04B-49EE-9127-393E287D0F19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11369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89CF8-E256-4402-B857-B9C07836CF50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7025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B6E4BE-31CD-4C40-B689-6F4ED978E4DD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2644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964120-2BB5-4DE8-8945-AC30484AF68D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88403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00D6B8-80CD-4A1B-8892-62CB4D33403F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6851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4F9F20-B0F7-4562-84BB-179605DC295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97887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5404BC-7528-448F-8992-4DD3F703F27E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35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72E58A-8C8C-4CC2-A7F1-FB1E45A6C007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2430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7D6CAA-203A-4F82-A7DF-13F0689B0C14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779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1B80FE-7FC6-4986-8F8B-52FBBB045E5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44729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EB303-23B9-4BE2-90F9-91A0833AB8EC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79300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B84B6-69F7-4A92-9D0C-60EB67D5C069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488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6BF5F9-363E-4B49-AA84-EBBFCD0CE29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705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750FB0-9C15-48DA-BBC2-E55DF1DA6F5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528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984297-08A1-4B3D-92C1-A437EE787A8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755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85D47981-B4EA-4968-94AA-A0E452280ED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53638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8C8FF"/>
            </a:gs>
            <a:gs pos="50000">
              <a:schemeClr val="bg1"/>
            </a:gs>
            <a:gs pos="100000">
              <a:srgbClr val="C8C8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3DAB159-1BC5-4B00-8396-DFE35EB83A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101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4707A0F7-4FFF-4748-A9B7-E82C91A1925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73403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  <p:sldLayoutId id="214748381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zh-CN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zh-CN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DB64B50-58F1-45D0-857F-BFFAA7C8676A}" type="slidenum">
              <a:rPr lang="en-US" altLang="zh-CN" smtClean="0">
                <a:solidFill>
                  <a:srgbClr val="000000"/>
                </a:solidFill>
              </a:rPr>
              <a:pPr/>
              <a:t>‹#›</a:t>
            </a:fld>
            <a:endParaRPr lang="en-US" altLang="zh-CN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05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FB06DE3-929E-4BA4-9A79-F8082D5BA9F2}" type="slidenum">
              <a:rPr lang="en-US" altLang="zh-CN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7683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8.jp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57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2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3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4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12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14.wmf"/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11.wmf"/><Relationship Id="rId12" Type="http://schemas.openxmlformats.org/officeDocument/2006/relationships/oleObject" Target="../embeddings/oleObject1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13.wmf"/><Relationship Id="rId5" Type="http://schemas.openxmlformats.org/officeDocument/2006/relationships/image" Target="../media/image10.wmf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9.bin"/><Relationship Id="rId9" Type="http://schemas.openxmlformats.org/officeDocument/2006/relationships/image" Target="../media/image12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9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1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0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jpe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1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73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wmf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721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jpe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3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3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3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3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0.pn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3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8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8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3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1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png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 smtClean="0"/>
              <a:t>Participant Presentations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5257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r>
              <a:rPr lang="en-US" sz="7200" dirty="0" smtClean="0"/>
              <a:t>Please Send Title: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en-US" sz="7200" dirty="0" smtClean="0"/>
              <a:t> Wei Gu</a:t>
            </a:r>
          </a:p>
          <a:p>
            <a:pPr marL="0" indent="0" eaLnBrk="1" hangingPunct="1">
              <a:buNone/>
            </a:pP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6439323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686800" cy="720725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0 Covariance is not independence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914400"/>
            <a:ext cx="8305800" cy="548640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125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Simple Example, </a:t>
            </a:r>
            <a:r>
              <a:rPr lang="en-US" i="1" smtClean="0">
                <a:solidFill>
                  <a:schemeClr val="bg2"/>
                </a:solidFill>
                <a:latin typeface="Arial" charset="0"/>
                <a:cs typeface="Arial" charset="0"/>
              </a:rPr>
              <a:t>c</a:t>
            </a: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 to make </a:t>
            </a:r>
            <a:r>
              <a:rPr lang="en-US" i="1" smtClean="0">
                <a:solidFill>
                  <a:schemeClr val="bg2"/>
                </a:solidFill>
                <a:latin typeface="Arial" charset="0"/>
                <a:cs typeface="Arial" charset="0"/>
              </a:rPr>
              <a:t>cov(X,Y) = 0</a:t>
            </a:r>
          </a:p>
          <a:p>
            <a:pPr marL="0" indent="0" eaLnBrk="1" hangingPunct="1">
              <a:lnSpc>
                <a:spcPct val="125000"/>
              </a:lnSpc>
              <a:buFontTx/>
              <a:buNone/>
            </a:pPr>
            <a:endParaRPr lang="en-US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pic>
        <p:nvPicPr>
          <p:cNvPr id="45060" name="Picture 9" descr="EG0covNotInde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33538"/>
            <a:ext cx="6858000" cy="522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03873" y="5638800"/>
            <a:ext cx="46113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Yet Strongly Dependent!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616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686800" cy="720725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0 Covariance is not 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489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381000" y="1143000"/>
                <a:ext cx="8305800" cy="52578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lnSpc>
                    <a:spcPct val="125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Deeper Example:   Scale Normal Mixture</a:t>
                </a:r>
              </a:p>
              <a:p>
                <a:pPr marL="0" indent="0" eaLnBrk="1" hangingPunct="1">
                  <a:lnSpc>
                    <a:spcPct val="125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bar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cs typeface="Arial" charset="0"/>
                            </a:rPr>
                            <m:t>𝑋</m:t>
                          </m:r>
                        </m:e>
                      </m:bar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cs typeface="Arial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Cambria Math"/>
                                    <a:cs typeface="Arial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𝑑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~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charset="0"/>
                            </a:rPr>
                          </m:ctrlPr>
                        </m:sSub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Arial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𝑑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0,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" charset="0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𝑑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0,100×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" charset="0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i="1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lnSpc>
                    <a:spcPct val="125000"/>
                  </a:lnSpc>
                  <a:buFont typeface="Wingdings" panose="05000000000000000000" pitchFamily="2" charset="2"/>
                  <a:buChar char="§"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Can Show:    </a:t>
                </a:r>
              </a:p>
              <a:p>
                <a:pPr lvl="1" eaLnBrk="1" hangingPunct="1">
                  <a:lnSpc>
                    <a:spcPct val="125000"/>
                  </a:lnSpc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For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𝑖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≠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𝑗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𝑐𝑜𝑣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=0</m:t>
                    </m:r>
                  </m:oMath>
                </a14:m>
                <a:endParaRPr lang="en-US" b="0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lvl="1" eaLnBrk="1" hangingPunct="1">
                  <a:lnSpc>
                    <a:spcPct val="125000"/>
                  </a:lnSpc>
                  <a:buFont typeface="Wingdings" panose="05000000000000000000" pitchFamily="2" charset="2"/>
                  <a:buChar char="§"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𝑖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=1,⋯,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,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𝑣𝑎𝑟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dirty="0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=</m:t>
                    </m:r>
                    <m:r>
                      <a:rPr lang="en-US" b="0" i="1" dirty="0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𝐶</m:t>
                    </m:r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lvl="1" eaLnBrk="1" hangingPunct="1">
                  <a:lnSpc>
                    <a:spcPct val="125000"/>
                  </a:lnSpc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So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𝑐𝑜𝑣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bar>
                          <m:bar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bar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𝑋</m:t>
                            </m:r>
                          </m:e>
                        </m:bar>
                      </m:e>
                    </m:d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𝐶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×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𝑑</m:t>
                        </m:r>
                      </m:sub>
                    </m:sSub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lnSpc>
                    <a:spcPct val="125000"/>
                  </a:lnSpc>
                  <a:buFontTx/>
                  <a:buNone/>
                </a:pPr>
                <a:endParaRPr lang="en-US" i="1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lnSpc>
                    <a:spcPct val="125000"/>
                  </a:lnSpc>
                  <a:buFontTx/>
                  <a:buNone/>
                </a:pPr>
                <a:endParaRPr lang="en-US" i="1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048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381000" y="1143000"/>
                <a:ext cx="8305800" cy="5257800"/>
              </a:xfrm>
              <a:blipFill rotWithShape="1">
                <a:blip r:embed="rId3"/>
                <a:stretch>
                  <a:fillRect l="-1909" t="-348" b="-46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6452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686800" cy="720725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0 Covariance is not 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489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381000" y="1143000"/>
                <a:ext cx="8305800" cy="52578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lnSpc>
                    <a:spcPct val="125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Deeper Example:   Scale Normal Mixture</a:t>
                </a:r>
              </a:p>
              <a:p>
                <a:pPr marL="0" indent="0" eaLnBrk="1" hangingPunct="1">
                  <a:lnSpc>
                    <a:spcPct val="125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bar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cs typeface="Arial" charset="0"/>
                            </a:rPr>
                            <m:t>𝑋</m:t>
                          </m:r>
                        </m:e>
                      </m:bar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cs typeface="Arial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Cambria Math"/>
                                    <a:cs typeface="Arial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𝑑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~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charset="0"/>
                            </a:rPr>
                          </m:ctrlPr>
                        </m:sSub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Arial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𝑑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0,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" charset="0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𝑑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0,100×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" charset="0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i="1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lnSpc>
                    <a:spcPct val="125000"/>
                  </a:lnSpc>
                  <a:buFont typeface="Wingdings" panose="05000000000000000000" pitchFamily="2" charset="2"/>
                  <a:buChar char="§"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Can Show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    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𝑐𝑜𝑣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bar>
                          <m:bar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bar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𝑋</m:t>
                            </m:r>
                          </m:e>
                        </m:bar>
                      </m:e>
                    </m:d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𝐶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×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𝑑</m:t>
                        </m:r>
                      </m:sub>
                    </m:sSub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lnSpc>
                    <a:spcPct val="125000"/>
                  </a:lnSpc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Yet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⋯,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are </a:t>
                </a:r>
                <a:r>
                  <a:rPr lang="en-US" u="sng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Strongly Dependent</a:t>
                </a:r>
              </a:p>
              <a:p>
                <a:pPr marL="0" indent="0" algn="ctr" eaLnBrk="1" hangingPunct="1">
                  <a:lnSpc>
                    <a:spcPct val="125000"/>
                  </a:lnSpc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(When one is large, others tend to be too)</a:t>
                </a:r>
              </a:p>
              <a:p>
                <a:pPr marL="0" indent="0" eaLnBrk="1" hangingPunct="1">
                  <a:lnSpc>
                    <a:spcPct val="125000"/>
                  </a:lnSpc>
                  <a:buFontTx/>
                  <a:buNone/>
                </a:pPr>
                <a:endParaRPr lang="en-US" i="1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lnSpc>
                    <a:spcPct val="125000"/>
                  </a:lnSpc>
                  <a:buFontTx/>
                  <a:buNone/>
                </a:pPr>
                <a:endParaRPr lang="en-US" i="1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048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381000" y="1143000"/>
                <a:ext cx="8305800" cy="5257800"/>
              </a:xfrm>
              <a:blipFill rotWithShape="1">
                <a:blip r:embed="rId3"/>
                <a:stretch>
                  <a:fillRect l="-1909" t="-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3712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686800" cy="720725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0 Covariance is not 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489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381000" y="1143000"/>
                <a:ext cx="8305800" cy="52578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lnSpc>
                    <a:spcPct val="125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Parallel Conclusion:</a:t>
                </a:r>
              </a:p>
              <a:p>
                <a:pPr marL="0" indent="0" eaLnBrk="1" hangingPunct="1">
                  <a:lnSpc>
                    <a:spcPct val="125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Joint distribution of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⋯,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:</a:t>
                </a:r>
              </a:p>
              <a:p>
                <a:pPr marL="400050" lvl="1" indent="0" eaLnBrk="1" hangingPunct="1">
                  <a:lnSpc>
                    <a:spcPct val="125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Has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𝑐𝑜𝑣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=0</m:t>
                    </m:r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400050" lvl="1" indent="0" eaLnBrk="1" hangingPunct="1">
                  <a:lnSpc>
                    <a:spcPct val="125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Yet strong </a:t>
                </a:r>
                <a:r>
                  <a:rPr lang="en-US" u="sng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dependence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of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𝑋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and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𝑌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</a:p>
              <a:p>
                <a:pPr marL="0" indent="0" eaLnBrk="1" hangingPunct="1">
                  <a:lnSpc>
                    <a:spcPct val="125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Shows covariance matrix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~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𝐼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   ⇏</m:t>
                    </m:r>
                  </m:oMath>
                </a14:m>
                <a:endParaRPr lang="en-US" i="1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lnSpc>
                    <a:spcPct val="125000"/>
                  </a:lnSpc>
                  <a:buFontTx/>
                  <a:buNone/>
                </a:pP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       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⇏</m:t>
                    </m:r>
                  </m:oMath>
                </a14:m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Independence</a:t>
                </a:r>
              </a:p>
              <a:p>
                <a:pPr marL="0" indent="0" eaLnBrk="1" hangingPunct="1">
                  <a:lnSpc>
                    <a:spcPct val="125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Yet for </a:t>
                </a:r>
                <a:r>
                  <a:rPr lang="en-US" b="1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Gaussian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Distributions have 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“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⇒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” </a:t>
                </a:r>
              </a:p>
            </p:txBody>
          </p:sp>
        </mc:Choice>
        <mc:Fallback xmlns="">
          <p:sp>
            <p:nvSpPr>
              <p:cNvPr id="2048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381000" y="1143000"/>
                <a:ext cx="8305800" cy="5257800"/>
              </a:xfrm>
              <a:blipFill>
                <a:blip r:embed="rId3"/>
                <a:stretch>
                  <a:fillRect l="-1909" t="-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074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990600"/>
                <a:ext cx="82296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sz="24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Conditions for Geo. </a:t>
                </a:r>
                <a:r>
                  <a:rPr lang="en-US" sz="2400" dirty="0" err="1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Rep’n</a:t>
                </a:r>
                <a:r>
                  <a:rPr lang="en-US" sz="24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&amp; PCA Consist.: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sz="24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John Kent example: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barPr>
                        <m:e>
                          <m: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𝑋</m:t>
                          </m:r>
                        </m:e>
                      </m:bar>
                      <m:r>
                        <a:rPr lang="en-US" sz="24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~0.5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𝑁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𝑑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</m:ctrlPr>
                        </m:dPr>
                        <m:e>
                          <m:bar>
                            <m:bar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</m:ctrlPr>
                            </m:barPr>
                            <m:e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0</m:t>
                              </m:r>
                            </m:e>
                          </m:bar>
                          <m: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+0.5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𝑁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𝑑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</m:ctrlPr>
                        </m:dPr>
                        <m:e>
                          <m:bar>
                            <m:bar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</m:ctrlPr>
                            </m:barPr>
                            <m:e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0</m:t>
                              </m:r>
                            </m:e>
                          </m:bar>
                          <m: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100∗</m:t>
                              </m:r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sz="24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Can only say:  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24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bar>
                          <m:barPr>
                            <m:ctrlPr>
                              <a:rPr lang="en-US" sz="240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barPr>
                          <m:e>
                            <m:r>
                              <a:rPr lang="en-US" sz="24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𝑋</m:t>
                            </m:r>
                          </m:e>
                        </m:bar>
                      </m:e>
                    </m:d>
                    <m:r>
                      <a:rPr lang="en-US" sz="24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𝑂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1/2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=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n-US" sz="2400" b="0" i="1" dirty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400" b="0" i="1" dirty="0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mPr>
                              <m:mr>
                                <m:e>
                                  <m:sSup>
                                    <m:sSupPr>
                                      <m:ctrlPr>
                                        <a:rPr lang="en-US" sz="2400" b="0" i="1" dirty="0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dirty="0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  <m:t>𝑑</m:t>
                                      </m:r>
                                    </m:e>
                                    <m:sup>
                                      <m:f>
                                        <m:fPr>
                                          <m:type m:val="lin"/>
                                          <m:ctrlPr>
                                            <a:rPr lang="en-US" sz="2400" b="0" i="1" dirty="0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400" b="0" i="1" dirty="0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sz="2400" b="0" i="1" dirty="0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sup>
                                  </m:sSup>
                                </m:e>
                                <m:e>
                                  <m:r>
                                    <a:rPr lang="en-US" sz="2400" b="0" i="1" dirty="0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𝑤</m:t>
                                  </m:r>
                                  <m:r>
                                    <a:rPr lang="en-US" sz="2400" b="0" i="1" dirty="0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.</m:t>
                                  </m:r>
                                  <m:r>
                                    <a:rPr lang="en-US" sz="2400" b="0" i="1" dirty="0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𝑝</m:t>
                                  </m:r>
                                  <m:r>
                                    <a:rPr lang="en-US" sz="2400" b="0" i="1" dirty="0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.</m:t>
                                  </m:r>
                                  <m:box>
                                    <m:boxPr>
                                      <m:ctrlPr>
                                        <a:rPr lang="en-US" sz="2400" b="0" i="1" dirty="0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boxPr>
                                    <m:e>
                                      <m:argPr>
                                        <m:argSz m:val="-1"/>
                                      </m:argPr>
                                      <m:f>
                                        <m:fPr>
                                          <m:ctrlPr>
                                            <a:rPr lang="en-US" sz="2400" b="0" i="1" dirty="0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400" b="0" i="1" dirty="0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sz="2400" b="0" i="1" dirty="0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box>
                                </m:e>
                              </m:mr>
                              <m:mr>
                                <m:e>
                                  <m:r>
                                    <a:rPr lang="en-US" sz="2400" b="0" i="1" dirty="0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10</m:t>
                                  </m:r>
                                  <m:sSup>
                                    <m:sSupPr>
                                      <m:ctrlPr>
                                        <a:rPr lang="en-US" sz="2400" b="0" i="1" dirty="0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dirty="0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  <m:t>𝑑</m:t>
                                      </m:r>
                                    </m:e>
                                    <m:sup>
                                      <m:r>
                                        <a:rPr lang="en-US" sz="2400" b="0" i="1" dirty="0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  <m:t>1/2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sz="2400" i="1" dirty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𝑤</m:t>
                                  </m:r>
                                  <m:r>
                                    <a:rPr lang="en-US" sz="2400" i="1" dirty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.</m:t>
                                  </m:r>
                                  <m:r>
                                    <a:rPr lang="en-US" sz="2400" i="1" dirty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𝑝</m:t>
                                  </m:r>
                                  <m:r>
                                    <a:rPr lang="en-US" sz="2400" i="1" dirty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.</m:t>
                                  </m:r>
                                  <m:box>
                                    <m:boxPr>
                                      <m:ctrlPr>
                                        <a:rPr lang="en-US" sz="2400" i="1" dirty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boxPr>
                                    <m:e>
                                      <m:argPr>
                                        <m:argSz m:val="-1"/>
                                      </m:argPr>
                                      <m:f>
                                        <m:fPr>
                                          <m:ctrlPr>
                                            <a:rPr lang="en-US" sz="2400" i="1" dirty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400" i="1" dirty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sz="2400" i="1" dirty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box>
                                </m:e>
                              </m:mr>
                            </m:m>
                          </m:e>
                        </m:d>
                        <m:r>
                          <a:rPr lang="en-US" sz="2400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     </m:t>
                        </m:r>
                      </m:e>
                    </m:d>
                  </m:oMath>
                </a14:m>
                <a:endParaRPr lang="en-US" sz="2400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sz="24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		</a:t>
                </a:r>
                <a:r>
                  <a:rPr lang="en-US" sz="24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	</a:t>
                </a:r>
                <a:r>
                  <a:rPr lang="en-US" sz="2400" i="1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not deterministic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sz="24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Conclude:   For </a:t>
                </a:r>
                <a:r>
                  <a:rPr lang="en-US" sz="24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Geo. </a:t>
                </a:r>
                <a:r>
                  <a:rPr lang="en-US" sz="2400" dirty="0" err="1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Rep’n</a:t>
                </a:r>
                <a:r>
                  <a:rPr lang="en-US" sz="24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</a:t>
                </a:r>
                <a:r>
                  <a:rPr lang="en-US" sz="24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need </a:t>
                </a:r>
                <a:r>
                  <a:rPr lang="en-US" sz="24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Additional Condition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sz="24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Reasonable Approach:    </a:t>
                </a:r>
                <a:r>
                  <a:rPr lang="en-US" sz="2400" u="sng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Mixing Conditions</a:t>
                </a:r>
                <a:endParaRPr lang="en-US" sz="2400" u="sng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u="sng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990600"/>
                <a:ext cx="8229600" cy="5257800"/>
              </a:xfrm>
              <a:blipFill>
                <a:blip r:embed="rId3"/>
                <a:stretch>
                  <a:fillRect l="-1185" b="-4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</p:spTree>
    <p:extLst>
      <p:ext uri="{BB962C8B-B14F-4D97-AF65-F5344CB8AC3E}">
        <p14:creationId xmlns:p14="http://schemas.microsoft.com/office/powerpoint/2010/main" val="188315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990600"/>
                <a:ext cx="86868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Idea From Probability Theory: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Recall Standard Asymptotic Results, as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→∞: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Law of Large Numbers,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cs typeface="Arial" charset="0"/>
                            </a:rPr>
                            <m:t>𝑋</m:t>
                          </m:r>
                        </m:e>
                      </m:acc>
                      <m:r>
                        <a:rPr lang="en-US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→</m:t>
                      </m:r>
                      <m:r>
                        <a:rPr lang="en-US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𝜇</m:t>
                      </m:r>
                    </m:oMath>
                  </m:oMathPara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(“Weak” = in prob.,     “Strong” =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a.s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.)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990600"/>
                <a:ext cx="8686800" cy="5257800"/>
              </a:xfrm>
              <a:blipFill rotWithShape="1">
                <a:blip r:embed="rId3"/>
                <a:stretch>
                  <a:fillRect l="-1825" b="-4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Mixing Conditions</a:t>
            </a:r>
          </a:p>
        </p:txBody>
      </p:sp>
    </p:spTree>
    <p:extLst>
      <p:ext uri="{BB962C8B-B14F-4D97-AF65-F5344CB8AC3E}">
        <p14:creationId xmlns:p14="http://schemas.microsoft.com/office/powerpoint/2010/main" val="2637928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990600"/>
                <a:ext cx="86868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Idea From Probability Theory: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Recall Standard Asymptotic Results, as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→∞: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Law of Large Numbers,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cs typeface="Arial" charset="0"/>
                            </a:rPr>
                            <m:t>𝑋</m:t>
                          </m:r>
                        </m:e>
                      </m:acc>
                      <m:r>
                        <a:rPr lang="en-US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→</m:t>
                      </m:r>
                      <m:r>
                        <a:rPr lang="en-US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𝜇</m:t>
                      </m:r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sz="1800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Central Limit Theorem,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/>
                              <a:cs typeface="Arial" charset="0"/>
                            </a:rPr>
                            <m:t>𝑋</m:t>
                          </m:r>
                        </m:e>
                      </m:acc>
                      <m:r>
                        <a:rPr lang="en-US" i="1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≈</m:t>
                      </m:r>
                      <m:r>
                        <a:rPr lang="en-US" i="1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𝜇</m:t>
                      </m:r>
                      <m:r>
                        <a:rPr lang="en-US" i="1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+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𝜎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Arial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" charset="0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  <m:r>
                        <a:rPr lang="en-US" i="1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𝑁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0,1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990600"/>
                <a:ext cx="8686800" cy="5257800"/>
              </a:xfrm>
              <a:blipFill rotWithShape="1">
                <a:blip r:embed="rId3"/>
                <a:stretch>
                  <a:fillRect l="-1825" b="-4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Mixing Conditions</a:t>
            </a:r>
          </a:p>
        </p:txBody>
      </p:sp>
    </p:spTree>
    <p:extLst>
      <p:ext uri="{BB962C8B-B14F-4D97-AF65-F5344CB8AC3E}">
        <p14:creationId xmlns:p14="http://schemas.microsoft.com/office/powerpoint/2010/main" val="189843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90600"/>
            <a:ext cx="86868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Idea From Probability Theory: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Law of Large Numbers,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Central Limit Theorem,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Both have </a:t>
            </a:r>
            <a:r>
              <a:rPr lang="en-US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Technical Assumptions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algn="ctr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(Usually Ignore ???)</a:t>
            </a: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Mixing Conditions</a:t>
            </a:r>
          </a:p>
        </p:txBody>
      </p:sp>
    </p:spTree>
    <p:extLst>
      <p:ext uri="{BB962C8B-B14F-4D97-AF65-F5344CB8AC3E}">
        <p14:creationId xmlns:p14="http://schemas.microsoft.com/office/powerpoint/2010/main" val="1001247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990600"/>
                <a:ext cx="86868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Idea From Probability Theory: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Law of Large Numbers,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Central Limit Theorem,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Both have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Technical Assumptions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E.g.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⋯,</m:t>
                    </m:r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Independent and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Ident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.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Dist’d</a:t>
                </a: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990600"/>
                <a:ext cx="8686800" cy="5257800"/>
              </a:xfrm>
              <a:blipFill rotWithShape="1">
                <a:blip r:embed="rId3"/>
                <a:stretch>
                  <a:fillRect l="-18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Mixing Conditions</a:t>
            </a:r>
          </a:p>
        </p:txBody>
      </p:sp>
    </p:spTree>
    <p:extLst>
      <p:ext uri="{BB962C8B-B14F-4D97-AF65-F5344CB8AC3E}">
        <p14:creationId xmlns:p14="http://schemas.microsoft.com/office/powerpoint/2010/main" val="382613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90600"/>
            <a:ext cx="86868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Idea From Probability Theory: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u="sng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Mixing Conditions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: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Explore </a:t>
            </a:r>
            <a:r>
              <a:rPr lang="en-US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Weaker Assumptions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, to Still Get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Law of Large Numbers,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Central Limit Theorem</a:t>
            </a: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Mixing Conditions</a:t>
            </a:r>
          </a:p>
        </p:txBody>
      </p:sp>
    </p:spTree>
    <p:extLst>
      <p:ext uri="{BB962C8B-B14F-4D97-AF65-F5344CB8AC3E}">
        <p14:creationId xmlns:p14="http://schemas.microsoft.com/office/powerpoint/2010/main" val="156788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8610600" cy="9906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</a:rPr>
              <a:t>HDLSS</a:t>
            </a:r>
            <a:r>
              <a:rPr lang="en-US" sz="3600" dirty="0" smtClean="0">
                <a:latin typeface="Arial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</a:rPr>
              <a:t>Asymptotics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</a:rPr>
              <a:t>: Simple Paradoxes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04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1054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For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 dimensional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</a:rPr>
                  <a:t>Standard Normal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</a:rPr>
                  <a:t>dist’n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:</a:t>
                </a:r>
              </a:p>
              <a:p>
                <a:pPr marL="0" indent="0" algn="ctr" eaLnBrk="1" hangingPunct="1">
                  <a:lnSpc>
                    <a:spcPct val="12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𝑍</m:t>
                          </m:r>
                        </m:e>
                      </m:bar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Cambria Math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</a:rPr>
                                      <m:t>𝑑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</a:rPr>
                        <m:t>~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𝑑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0,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20000"/>
                  </a:lnSpc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Where are the Data?</a:t>
                </a:r>
              </a:p>
              <a:p>
                <a:pPr marL="0" indent="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Near Peak of Density?</a:t>
                </a:r>
              </a:p>
              <a:p>
                <a:pPr marL="0" indent="0" eaLnBrk="1" hangingPunct="1">
                  <a:lnSpc>
                    <a:spcPct val="120000"/>
                  </a:lnSpc>
                  <a:buFontTx/>
                  <a:buNone/>
                </a:pPr>
                <a:endParaRPr lang="en-US" sz="1600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20000"/>
                  </a:lnSpc>
                  <a:buFontTx/>
                  <a:buNone/>
                </a:pPr>
                <a:endParaRPr lang="en-US" sz="1600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sz="1600" dirty="0">
                    <a:solidFill>
                      <a:schemeClr val="bg2"/>
                    </a:solidFill>
                    <a:latin typeface="Arial" charset="0"/>
                  </a:rPr>
                  <a:t>                                                                                    Thanks to:  psycnet.apa.org</a:t>
                </a:r>
              </a:p>
              <a:p>
                <a:pPr marL="0" indent="0" eaLnBrk="1" hangingPunct="1">
                  <a:lnSpc>
                    <a:spcPct val="120000"/>
                  </a:lnSpc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20000"/>
                  </a:lnSpc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20000"/>
                  </a:lnSpc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20000"/>
                  </a:lnSpc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410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105400"/>
              </a:xfrm>
              <a:blipFill rotWithShape="1">
                <a:blip r:embed="rId3"/>
                <a:stretch>
                  <a:fillRect l="-1968" t="-716" r="-1514" b="-113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4800600" y="4343400"/>
            <a:ext cx="3838575" cy="1914525"/>
            <a:chOff x="4800600" y="4343400"/>
            <a:chExt cx="3838575" cy="1914525"/>
          </a:xfrm>
        </p:grpSpPr>
        <p:pic>
          <p:nvPicPr>
            <p:cNvPr id="16391" name="Picture 7" descr="https://encrypted-tbn1.gstatic.com/images?q=tbn:ANd9GcT9fokErCSWqHo3mPTmglRopXaKC7g0FRji7nLjiA1y5AUYlK-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400" y="4343400"/>
              <a:ext cx="2390775" cy="1914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" name="Straight Arrow Connector 2"/>
            <p:cNvCxnSpPr/>
            <p:nvPr/>
          </p:nvCxnSpPr>
          <p:spPr>
            <a:xfrm flipV="1">
              <a:off x="4800600" y="4572000"/>
              <a:ext cx="2643188" cy="762000"/>
            </a:xfrm>
            <a:prstGeom prst="straightConnector1">
              <a:avLst/>
            </a:prstGeom>
            <a:ln w="254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835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990600"/>
                <a:ext cx="86868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u="sng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Mixing Conditions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:</a:t>
                </a:r>
              </a:p>
              <a:p>
                <a:pPr eaLnBrk="1" hangingPunct="1">
                  <a:lnSpc>
                    <a:spcPct val="140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A 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W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hole Area in Probability Theory</a:t>
                </a:r>
              </a:p>
              <a:p>
                <a:pPr eaLnBrk="1" hangingPunct="1">
                  <a:lnSpc>
                    <a:spcPct val="140000"/>
                  </a:lnSpc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∃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a Large Literature</a:t>
                </a:r>
              </a:p>
              <a:p>
                <a:pPr eaLnBrk="1" hangingPunct="1">
                  <a:lnSpc>
                    <a:spcPct val="140000"/>
                  </a:lnSpc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 Comprehensive Reference</a:t>
                </a:r>
              </a:p>
              <a:p>
                <a:pPr marL="0" indent="0" algn="ctr" eaLnBrk="1" hangingPunct="1">
                  <a:lnSpc>
                    <a:spcPct val="140000"/>
                  </a:lnSpc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Bradley (2005, update of 1986 version)</a:t>
                </a:r>
              </a:p>
              <a:p>
                <a:pPr eaLnBrk="1" hangingPunct="1">
                  <a:lnSpc>
                    <a:spcPct val="140000"/>
                  </a:lnSpc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Newer Reference:   White (2014)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990600"/>
                <a:ext cx="8686800" cy="5257800"/>
              </a:xfrm>
              <a:blipFill>
                <a:blip r:embed="rId3"/>
                <a:stretch>
                  <a:fillRect l="-18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Mixing Conditions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19" t="10156" r="17187" b="19531"/>
          <a:stretch/>
        </p:blipFill>
        <p:spPr>
          <a:xfrm>
            <a:off x="6851384" y="-1"/>
            <a:ext cx="2292616" cy="2751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386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990600"/>
                <a:ext cx="8686800" cy="5257800"/>
              </a:xfrm>
            </p:spPr>
            <p:txBody>
              <a:bodyPr/>
              <a:lstStyle/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en-US" u="sng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Mixing Condition Used Here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:</a:t>
                </a:r>
              </a:p>
              <a:p>
                <a:pPr marL="533400" indent="-533400" algn="ctr"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Rho – Mixing</a:t>
                </a: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Random Variables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∞</m:t>
                        </m:r>
                      </m:sub>
                      <m:sup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∞</m:t>
                        </m:r>
                      </m:sup>
                    </m:sSubSup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   Define</a:t>
                </a: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𝜌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𝑚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𝑠𝑢𝑝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𝑗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𝑓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𝑔</m:t>
                          </m:r>
                        </m:sub>
                      </m:sSub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𝑐𝑜𝑟𝑟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𝑓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𝑔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)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,</m:t>
                      </m:r>
                    </m:oMath>
                  </m:oMathPara>
                </a14:m>
                <a:endParaRPr lang="en-US" b="0" i="1" dirty="0" smtClean="0">
                  <a:solidFill>
                    <a:schemeClr val="bg2"/>
                  </a:solidFill>
                  <a:latin typeface="Cambria Math"/>
                  <a:ea typeface="Cambria Math"/>
                  <a:cs typeface="Arial" charset="0"/>
                </a:endParaRP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Where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𝑓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∈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ℑ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𝑗</m:t>
                        </m:r>
                      </m:sup>
                    </m:sSubSup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,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𝑔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∈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ℑ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𝑚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𝑗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∞</m:t>
                        </m:r>
                      </m:sup>
                    </m:sSubSup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990600"/>
                <a:ext cx="8686800" cy="5257800"/>
              </a:xfrm>
              <a:blipFill>
                <a:blip r:embed="rId3"/>
                <a:stretch>
                  <a:fillRect l="-1825" t="-1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Mixing Conditions</a:t>
            </a:r>
          </a:p>
        </p:txBody>
      </p:sp>
    </p:spTree>
    <p:extLst>
      <p:ext uri="{BB962C8B-B14F-4D97-AF65-F5344CB8AC3E}">
        <p14:creationId xmlns:p14="http://schemas.microsoft.com/office/powerpoint/2010/main" val="1170158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990600"/>
                <a:ext cx="8686800" cy="5257800"/>
              </a:xfrm>
            </p:spPr>
            <p:txBody>
              <a:bodyPr/>
              <a:lstStyle/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en-US" u="sng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Mixing Condition Used Here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:</a:t>
                </a:r>
              </a:p>
              <a:p>
                <a:pPr marL="533400" indent="-533400" algn="ctr"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Rho – Mixing</a:t>
                </a: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Random Variables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∞</m:t>
                        </m:r>
                      </m:sub>
                      <m:sup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∞</m:t>
                        </m:r>
                      </m:sup>
                    </m:sSubSup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   Define</a:t>
                </a: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𝜌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𝑚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𝑠𝑢𝑝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𝑗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𝑓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𝑔</m:t>
                          </m:r>
                        </m:sub>
                      </m:sSub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𝑐𝑜𝑟𝑟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𝑓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𝑔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)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,</m:t>
                      </m:r>
                    </m:oMath>
                  </m:oMathPara>
                </a14:m>
                <a:endParaRPr lang="en-US" b="0" i="1" dirty="0" smtClean="0">
                  <a:solidFill>
                    <a:schemeClr val="bg2"/>
                  </a:solidFill>
                  <a:latin typeface="Cambria Math"/>
                  <a:ea typeface="Cambria Math"/>
                  <a:cs typeface="Arial" charset="0"/>
                </a:endParaRP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Where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𝑓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∈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ℑ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𝑗</m:t>
                        </m:r>
                      </m:sup>
                    </m:sSubSup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,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𝑔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∈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ℑ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𝑚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𝑗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∞</m:t>
                        </m:r>
                      </m:sup>
                    </m:sSubSup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Sigma-Fields Generated by:</a:t>
                </a:r>
              </a:p>
              <a:p>
                <a:pPr eaLnBrk="1" hangingPunct="1"/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∞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⋯,</m:t>
                    </m:r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/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990600"/>
                <a:ext cx="8686800" cy="5257800"/>
              </a:xfrm>
              <a:blipFill>
                <a:blip r:embed="rId3"/>
                <a:stretch>
                  <a:fillRect l="-1825" t="-1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Mixing Conditions</a:t>
            </a:r>
          </a:p>
        </p:txBody>
      </p:sp>
      <p:sp>
        <p:nvSpPr>
          <p:cNvPr id="3" name="Oval 2"/>
          <p:cNvSpPr/>
          <p:nvPr/>
        </p:nvSpPr>
        <p:spPr>
          <a:xfrm>
            <a:off x="2895600" y="3519488"/>
            <a:ext cx="1066800" cy="7619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723900" y="4724400"/>
            <a:ext cx="23622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030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990600"/>
                <a:ext cx="8686800" cy="5257800"/>
              </a:xfrm>
            </p:spPr>
            <p:txBody>
              <a:bodyPr/>
              <a:lstStyle/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en-US" u="sng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Mixing Condition Used Here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:</a:t>
                </a:r>
              </a:p>
              <a:p>
                <a:pPr marL="533400" indent="-533400" algn="ctr"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Rho – Mixing</a:t>
                </a: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Random Variables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∞</m:t>
                        </m:r>
                      </m:sup>
                    </m:sSubSup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   Define</a:t>
                </a: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𝜌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𝑚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𝑠𝑢𝑝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𝑗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𝑓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𝑔</m:t>
                          </m:r>
                        </m:sub>
                      </m:sSub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𝑐𝑜𝑟𝑟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𝑓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𝑔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)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,</m:t>
                      </m:r>
                    </m:oMath>
                  </m:oMathPara>
                </a14:m>
                <a:endParaRPr lang="en-US" b="0" i="1" dirty="0" smtClean="0">
                  <a:solidFill>
                    <a:schemeClr val="bg2"/>
                  </a:solidFill>
                  <a:latin typeface="Cambria Math"/>
                  <a:ea typeface="Cambria Math"/>
                  <a:cs typeface="Arial" charset="0"/>
                </a:endParaRP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Where  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𝑓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∈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ℑ</m:t>
                        </m:r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∞</m:t>
                        </m:r>
                      </m:sub>
                      <m:sup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𝑗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,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𝑔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∈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ℑ</m:t>
                        </m:r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𝑚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𝑗</m:t>
                        </m:r>
                      </m:sub>
                      <m:sup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∞</m:t>
                        </m:r>
                      </m:sup>
                    </m:sSubSup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Sigma-Fields Generated by:</a:t>
                </a:r>
              </a:p>
              <a:p>
                <a:pPr eaLnBrk="1" hangingPunct="1"/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∞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⋯,</m:t>
                    </m:r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ea typeface="Cambria Math"/>
                  <a:cs typeface="Arial" charset="0"/>
                </a:endParaRPr>
              </a:p>
              <a:p>
                <a:pPr eaLnBrk="1" hangingPunct="1"/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𝑚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,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⋯,</m:t>
                    </m:r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𝑍</m:t>
                        </m:r>
                      </m:e>
                      <m:sub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∞</m:t>
                        </m:r>
                      </m:sub>
                    </m:sSub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/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/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990600"/>
                <a:ext cx="8686800" cy="5257800"/>
              </a:xfrm>
              <a:blipFill>
                <a:blip r:embed="rId3"/>
                <a:stretch>
                  <a:fillRect l="-1825" t="-1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Mixing Conditions</a:t>
            </a:r>
          </a:p>
        </p:txBody>
      </p:sp>
      <p:sp>
        <p:nvSpPr>
          <p:cNvPr id="24" name="Oval 23"/>
          <p:cNvSpPr/>
          <p:nvPr/>
        </p:nvSpPr>
        <p:spPr>
          <a:xfrm>
            <a:off x="685800" y="5410200"/>
            <a:ext cx="25908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4953000" y="3505200"/>
            <a:ext cx="13716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418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990600"/>
                <a:ext cx="8686800" cy="5257800"/>
              </a:xfrm>
            </p:spPr>
            <p:txBody>
              <a:bodyPr/>
              <a:lstStyle/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en-US" u="sng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Mixing Condition Used Here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:</a:t>
                </a:r>
              </a:p>
              <a:p>
                <a:pPr marL="533400" indent="-533400" algn="ctr"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Rho – Mixing</a:t>
                </a: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Random Variables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∞</m:t>
                        </m:r>
                      </m:sup>
                    </m:sSubSup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   Define</a:t>
                </a: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𝜌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𝑚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𝑠𝑢𝑝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𝑗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𝑓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𝑔</m:t>
                          </m:r>
                        </m:sub>
                      </m:sSub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𝑐𝑜𝑟𝑟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𝑓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𝑔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)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,</m:t>
                      </m:r>
                    </m:oMath>
                  </m:oMathPara>
                </a14:m>
                <a:endParaRPr lang="en-US" b="0" i="1" dirty="0" smtClean="0">
                  <a:solidFill>
                    <a:schemeClr val="bg2"/>
                  </a:solidFill>
                  <a:latin typeface="Cambria Math"/>
                  <a:ea typeface="Cambria Math"/>
                  <a:cs typeface="Arial" charset="0"/>
                </a:endParaRP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Where  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𝑓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∈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ℑ</m:t>
                        </m:r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∞</m:t>
                        </m:r>
                      </m:sub>
                      <m:sup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𝑗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,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𝑔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∈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ℑ</m:t>
                        </m:r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𝑚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𝑗</m:t>
                        </m:r>
                      </m:sub>
                      <m:sup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∞</m:t>
                        </m:r>
                      </m:sup>
                    </m:sSubSup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Sigma-Fields Generated by:</a:t>
                </a:r>
              </a:p>
              <a:p>
                <a:pPr eaLnBrk="1" hangingPunct="1"/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∞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⋯,</m:t>
                    </m:r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ea typeface="Cambria Math"/>
                  <a:cs typeface="Arial" charset="0"/>
                </a:endParaRPr>
              </a:p>
              <a:p>
                <a:pPr eaLnBrk="1" hangingPunct="1"/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𝑚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,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⋯,</m:t>
                    </m:r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𝑍</m:t>
                        </m:r>
                      </m:e>
                      <m:sub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∞</m:t>
                        </m:r>
                      </m:sub>
                    </m:sSub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                      Note:  Gap of </a:t>
                </a:r>
                <a:r>
                  <a:rPr lang="en-US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Lag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𝑚</m:t>
                    </m:r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/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990600"/>
                <a:ext cx="8686800" cy="5257800"/>
              </a:xfrm>
              <a:blipFill>
                <a:blip r:embed="rId3"/>
                <a:stretch>
                  <a:fillRect l="-1825" t="-1508" b="-113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Mixing Conditions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H="1" flipV="1">
            <a:off x="2819400" y="5257800"/>
            <a:ext cx="1143000" cy="10668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1828800" y="5943600"/>
            <a:ext cx="2133600" cy="3810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2133600" y="2895600"/>
            <a:ext cx="1219200" cy="6715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894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990600"/>
                <a:ext cx="8686800" cy="5257800"/>
              </a:xfrm>
            </p:spPr>
            <p:txBody>
              <a:bodyPr/>
              <a:lstStyle/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en-US" u="sng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Mixing Condition Used Here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:</a:t>
                </a:r>
              </a:p>
              <a:p>
                <a:pPr marL="533400" indent="-533400" algn="ctr"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Rho – Mixing</a:t>
                </a: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Random Variables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∞</m:t>
                        </m:r>
                      </m:sub>
                      <m:sup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∞</m:t>
                        </m:r>
                      </m:sup>
                    </m:sSubSup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   Define</a:t>
                </a: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𝜌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𝑚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𝑠𝑢𝑝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𝑗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𝑓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𝑔</m:t>
                          </m:r>
                        </m:sub>
                      </m:sSub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𝑐𝑜𝑟𝑟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𝑓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𝑔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)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,</m:t>
                      </m:r>
                    </m:oMath>
                  </m:oMathPara>
                </a14:m>
                <a:endParaRPr lang="en-US" b="0" i="1" dirty="0" smtClean="0">
                  <a:solidFill>
                    <a:schemeClr val="bg2"/>
                  </a:solidFill>
                  <a:latin typeface="Cambria Math"/>
                  <a:ea typeface="Cambria Math"/>
                  <a:cs typeface="Arial" charset="0"/>
                </a:endParaRP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Where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𝑓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∈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ℑ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𝑗</m:t>
                        </m:r>
                      </m:sup>
                    </m:sSubSup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,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𝑔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∈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ℑ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𝑚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𝑗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∞</m:t>
                        </m:r>
                      </m:sup>
                    </m:sSubSup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endParaRPr lang="en-US" sz="1600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Assume:    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𝑚</m:t>
                            </m:r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𝜌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Arial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𝑚</m:t>
                            </m:r>
                          </m:e>
                        </m:d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=0</m:t>
                        </m:r>
                      </m:e>
                    </m:func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endParaRPr lang="en-US" sz="1600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Idea</a:t>
                </a: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:    Uncorrelated at Far Lags</a:t>
                </a: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990600"/>
                <a:ext cx="8686800" cy="5257800"/>
              </a:xfrm>
              <a:blipFill>
                <a:blip r:embed="rId3"/>
                <a:stretch>
                  <a:fillRect l="-1825" t="-1508" b="-18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Mixing Conditions</a:t>
            </a:r>
          </a:p>
        </p:txBody>
      </p:sp>
    </p:spTree>
    <p:extLst>
      <p:ext uri="{BB962C8B-B14F-4D97-AF65-F5344CB8AC3E}">
        <p14:creationId xmlns:p14="http://schemas.microsoft.com/office/powerpoint/2010/main" val="164472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990600"/>
                <a:ext cx="82296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Conditions for Geo.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Rep’n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: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Hall,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Marron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and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Neeman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(2005):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Assume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Entries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of Data Vectors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Are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𝜌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-mixing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990600"/>
                <a:ext cx="8229600" cy="5257800"/>
              </a:xfrm>
              <a:blipFill rotWithShape="1">
                <a:blip r:embed="rId4"/>
                <a:stretch>
                  <a:fillRect l="-1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Geometric Representation</a:t>
            </a:r>
            <a:endParaRPr lang="en-US" sz="36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7467600" y="2209800"/>
          <a:ext cx="990600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4" name="Equation" r:id="rId5" imgW="380880" imgH="1396800" progId="Equation.3">
                  <p:embed/>
                </p:oleObj>
              </mc:Choice>
              <mc:Fallback>
                <p:oleObj name="Equation" r:id="rId5" imgW="380880" imgH="1396800" progId="Equation.3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2209800"/>
                        <a:ext cx="990600" cy="419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Left Brace 2"/>
          <p:cNvSpPr/>
          <p:nvPr/>
        </p:nvSpPr>
        <p:spPr>
          <a:xfrm>
            <a:off x="7086600" y="3810000"/>
            <a:ext cx="381000" cy="1447800"/>
          </a:xfrm>
          <a:prstGeom prst="leftBrac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cxnSp>
        <p:nvCxnSpPr>
          <p:cNvPr id="5" name="Straight Connector 4"/>
          <p:cNvCxnSpPr>
            <a:stCxn id="3" idx="1"/>
          </p:cNvCxnSpPr>
          <p:nvPr/>
        </p:nvCxnSpPr>
        <p:spPr>
          <a:xfrm flipH="1" flipV="1">
            <a:off x="3352800" y="3810000"/>
            <a:ext cx="3733800" cy="723900"/>
          </a:xfrm>
          <a:prstGeom prst="line">
            <a:avLst/>
          </a:prstGeom>
          <a:ln w="254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0" y="4746624"/>
            <a:ext cx="6370030" cy="2111376"/>
            <a:chOff x="0" y="4746624"/>
            <a:chExt cx="6370030" cy="211137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74" t="7777" r="23397" b="16667"/>
            <a:stretch/>
          </p:blipFill>
          <p:spPr>
            <a:xfrm>
              <a:off x="4724400" y="4746624"/>
              <a:ext cx="1645630" cy="211137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64" t="5556" r="18182" b="22223"/>
            <a:stretch/>
          </p:blipFill>
          <p:spPr>
            <a:xfrm>
              <a:off x="0" y="4876800"/>
              <a:ext cx="1828800" cy="1981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7487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90600"/>
            <a:ext cx="82296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Conditions for Geo.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Rep’n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: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Hall,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Marron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and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Neeman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(2005):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Drawback:  Strong Assumption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                        (???)</a:t>
            </a: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Geometric Representation</a:t>
            </a:r>
            <a:endParaRPr lang="en-US" sz="36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7467600" y="2209800"/>
          <a:ext cx="990600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7" name="Equation" r:id="rId4" imgW="380880" imgH="1396800" progId="Equation.3">
                  <p:embed/>
                </p:oleObj>
              </mc:Choice>
              <mc:Fallback>
                <p:oleObj name="Equation" r:id="rId4" imgW="380880" imgH="1396800" progId="Equation.3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2209800"/>
                        <a:ext cx="990600" cy="419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533400" y="3287714"/>
            <a:ext cx="5715000" cy="3189286"/>
            <a:chOff x="533400" y="3287714"/>
            <a:chExt cx="5715000" cy="3189286"/>
          </a:xfrm>
        </p:grpSpPr>
        <p:cxnSp>
          <p:nvCxnSpPr>
            <p:cNvPr id="28" name="Straight Arrow Connector 27"/>
            <p:cNvCxnSpPr/>
            <p:nvPr/>
          </p:nvCxnSpPr>
          <p:spPr>
            <a:xfrm flipV="1">
              <a:off x="1524000" y="3287714"/>
              <a:ext cx="1981200" cy="2732086"/>
            </a:xfrm>
            <a:prstGeom prst="straightConnector1">
              <a:avLst/>
            </a:prstGeom>
            <a:ln w="254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TextBox 2"/>
            <p:cNvSpPr txBox="1"/>
            <p:nvPr/>
          </p:nvSpPr>
          <p:spPr>
            <a:xfrm>
              <a:off x="533400" y="5867602"/>
              <a:ext cx="5715000" cy="6093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33400" marR="0" lvl="0" indent="-533400" algn="l" defTabSz="914400" rtl="0" eaLnBrk="1" fontAlgn="base" latinLnBrk="0" hangingPunct="1">
                <a:lnSpc>
                  <a:spcPct val="14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In </a:t>
              </a: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JRSS-B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, 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since </a:t>
              </a:r>
              <a:r>
                <a:rPr kumimoji="0" lang="en-US" sz="2400" b="0" i="1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Biometrika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Rejected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3661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90600"/>
            <a:ext cx="82296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Conditions for Geo.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Rep’n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: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Hall,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Marron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and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Neeman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(2005):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Later Realization:  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This Mixing is </a:t>
            </a:r>
            <a:r>
              <a:rPr lang="en-US" u="sng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Very Natural</a:t>
            </a:r>
            <a:r>
              <a:rPr lang="en-US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in 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Genome Wide Association Studies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1</a:t>
            </a:r>
            <a:r>
              <a:rPr lang="en-US" baseline="30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st</a:t>
            </a:r>
            <a:r>
              <a:rPr lang="en-US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such:  Klein et al (2005)</a:t>
            </a: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Geometric Representation</a:t>
            </a:r>
            <a:endParaRPr lang="en-US" sz="36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7467600" y="2209800"/>
          <a:ext cx="990600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1" name="Equation" r:id="rId4" imgW="380880" imgH="1396800" progId="Equation.3">
                  <p:embed/>
                </p:oleObj>
              </mc:Choice>
              <mc:Fallback>
                <p:oleObj name="Equation" r:id="rId4" imgW="380880" imgH="1396800" progId="Equation.3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2209800"/>
                        <a:ext cx="990600" cy="419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62729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 GWAS Data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86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5867400"/>
              </a:xfrm>
            </p:spPr>
            <p:txBody>
              <a:bodyPr/>
              <a:lstStyle/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Genome Wide Association Study (GWAS)</a:t>
                </a:r>
              </a:p>
              <a:p>
                <a:pPr marL="711200" indent="-711200" eaLnBrk="1" hangingPunct="1"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Data Objects:  Vectors of Genetic Variants, at </a:t>
                </a:r>
                <a:r>
                  <a:rPr lang="en-US" u="sng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known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chromosome locations</a:t>
                </a:r>
              </a:p>
              <a:p>
                <a:pPr marL="711200" indent="-711200" algn="ctr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(Called SNPs)</a:t>
                </a:r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Discrete (takes on 2 or 3 values)</a:t>
                </a:r>
              </a:p>
              <a:p>
                <a:pPr marL="711200" indent="-711200" eaLnBrk="1" hangingPunct="1"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Dimension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as large as ~5 million</a:t>
                </a:r>
              </a:p>
              <a:p>
                <a:pPr marL="711200" indent="-711200" algn="ctr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(can be reduced, e.g.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~20000)</m:t>
                    </m:r>
                  </m:oMath>
                </a14:m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368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5867400"/>
              </a:xfrm>
              <a:blipFill rotWithShape="1">
                <a:blip r:embed="rId3"/>
                <a:stretch>
                  <a:fillRect l="-1834" t="-1351" b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864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8610600" cy="9906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</a:rPr>
              <a:t>HDLSS</a:t>
            </a:r>
            <a:r>
              <a:rPr lang="en-US" sz="3600" dirty="0" smtClean="0">
                <a:latin typeface="Arial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</a:rPr>
              <a:t>Asymptotics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</a:rPr>
              <a:t>: Simple Paradoxes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7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1054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As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</a:rPr>
                      <m:t>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→∞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, </a:t>
                </a:r>
              </a:p>
              <a:p>
                <a:pPr marL="0" indent="0" algn="ctr" eaLnBrk="1" hangingPunct="1">
                  <a:lnSpc>
                    <a:spcPct val="11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bar>
                            <m:barPr>
                              <m:ctrlPr>
                                <a:rPr lang="en-US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𝑍</m:t>
                              </m:r>
                            </m:e>
                          </m:bar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𝑑</m:t>
                          </m:r>
                        </m:e>
                      </m:ra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𝑂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algn="ctr" eaLnBrk="1" hangingPunct="1">
                  <a:lnSpc>
                    <a:spcPct val="110000"/>
                  </a:lnSpc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10000"/>
                  </a:lnSpc>
                  <a:buFontTx/>
                  <a:buChar char="-"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Data lie roughly on surface of sphere,</a:t>
                </a:r>
              </a:p>
              <a:p>
                <a:pPr marL="0" indent="0" algn="ctr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with radius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𝑑</m:t>
                        </m:r>
                      </m:e>
                    </m:rad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- Yet origin is point of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</a:rPr>
                  <a:t>highest density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???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- Paradox resolved by:</a:t>
                </a:r>
              </a:p>
              <a:p>
                <a:pPr marL="0" indent="0" algn="ctr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</a:rPr>
                  <a:t>density w. r. t. Lebesgue Measure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1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105400"/>
              </a:xfrm>
              <a:blipFill rotWithShape="1">
                <a:blip r:embed="rId3"/>
                <a:stretch>
                  <a:fillRect l="-1968" t="-1432" b="-41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570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90600"/>
            <a:ext cx="82296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Conditions for Geo.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Rep’n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: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Series of Technical Improvements:</a:t>
            </a:r>
          </a:p>
          <a:p>
            <a:pPr eaLnBrk="1" hangingPunct="1">
              <a:lnSpc>
                <a:spcPct val="140000"/>
              </a:lnSpc>
            </a:pPr>
            <a:r>
              <a:rPr lang="en-US" dirty="0" err="1">
                <a:solidFill>
                  <a:schemeClr val="bg2"/>
                </a:solidFill>
                <a:latin typeface="Arial" charset="0"/>
                <a:cs typeface="Arial" charset="0"/>
              </a:rPr>
              <a:t>Ahn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, </a:t>
            </a:r>
            <a:r>
              <a:rPr lang="en-US" dirty="0" err="1">
                <a:solidFill>
                  <a:schemeClr val="bg2"/>
                </a:solidFill>
                <a:latin typeface="Arial" charset="0"/>
                <a:cs typeface="Arial" charset="0"/>
              </a:rPr>
              <a:t>Marron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,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Muller &amp; Chi 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(2007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)</a:t>
            </a:r>
          </a:p>
          <a:p>
            <a:pPr eaLnBrk="1" hangingPunct="1">
              <a:lnSpc>
                <a:spcPct val="140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Yata &amp; Aoshima (2009, 2010a, 2010b, 2012, 2013)</a:t>
            </a:r>
          </a:p>
          <a:p>
            <a:pPr marL="0" indent="0" algn="ctr" eaLnBrk="1" hangingPunct="1">
              <a:lnSpc>
                <a:spcPct val="14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(Fully Covariance Based,</a:t>
            </a:r>
          </a:p>
          <a:p>
            <a:pPr marL="0" indent="0" algn="ctr" eaLnBrk="1" hangingPunct="1">
              <a:lnSpc>
                <a:spcPct val="14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No Mixing)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u="sng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Geometric Representation</a:t>
            </a:r>
            <a:endParaRPr lang="en-US" sz="36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096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90600"/>
            <a:ext cx="82296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Conditions for Geo.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Rep’n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: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Tricky Point:  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Classical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Mixing 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C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onditions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		R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equire Notion 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of T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ime Ordering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	Not A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lways Clear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,  e.g.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Gene Expression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u="sng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Geometric Representation</a:t>
            </a:r>
            <a:endParaRPr lang="en-US" sz="36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098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90600"/>
            <a:ext cx="82296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Conditions for Geo.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Rep’n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: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Condition from Jung &amp;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Marron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(2009):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                           where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		Note:   </a:t>
            </a:r>
            <a:r>
              <a:rPr lang="en-US" u="sng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Not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Gaussian (Allows Discrete)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Geometric Representation</a:t>
            </a:r>
            <a:endParaRPr lang="en-US" sz="36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685800" y="2590800"/>
          <a:ext cx="2627313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4" name="Equation" r:id="rId4" imgW="800100" imgH="228600" progId="Equation.3">
                  <p:embed/>
                </p:oleObj>
              </mc:Choice>
              <mc:Fallback>
                <p:oleObj name="Equation" r:id="rId4" imgW="800100" imgH="228600" progId="Equation.3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590800"/>
                        <a:ext cx="2627313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5376862" y="2514600"/>
          <a:ext cx="3005138" cy="81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5" name="Equation" r:id="rId6" imgW="888614" imgH="241195" progId="Equation.3">
                  <p:embed/>
                </p:oleObj>
              </mc:Choice>
              <mc:Fallback>
                <p:oleObj name="Equation" r:id="rId6" imgW="888614" imgH="241195" progId="Equation.3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6862" y="2514600"/>
                        <a:ext cx="3005138" cy="814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Arrow Connector 5"/>
          <p:cNvCxnSpPr/>
          <p:nvPr/>
        </p:nvCxnSpPr>
        <p:spPr>
          <a:xfrm flipH="1" flipV="1">
            <a:off x="1676400" y="3200400"/>
            <a:ext cx="1295400" cy="190500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13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90600"/>
            <a:ext cx="82296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Conditions for Geo.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Rep’n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: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Condition from Jung &amp;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Marron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(2009):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                           where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Define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	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				</a:t>
            </a:r>
            <a:r>
              <a:rPr lang="en-US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Standardized Version</a:t>
            </a:r>
            <a:endParaRPr lang="en-US" i="1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Geometric Representation</a:t>
            </a:r>
            <a:endParaRPr lang="en-US" sz="36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685800" y="2590800"/>
          <a:ext cx="2627313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37" name="Equation" r:id="rId4" imgW="800100" imgH="228600" progId="Equation.3">
                  <p:embed/>
                </p:oleObj>
              </mc:Choice>
              <mc:Fallback>
                <p:oleObj name="Equation" r:id="rId4" imgW="800100" imgH="228600" progId="Equation.3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590800"/>
                        <a:ext cx="2627313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5376862" y="2514600"/>
          <a:ext cx="3005138" cy="81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38" name="Equation" r:id="rId6" imgW="888614" imgH="241195" progId="Equation.3">
                  <p:embed/>
                </p:oleObj>
              </mc:Choice>
              <mc:Fallback>
                <p:oleObj name="Equation" r:id="rId6" imgW="888614" imgH="241195" progId="Equation.3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6862" y="2514600"/>
                        <a:ext cx="3005138" cy="814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2192337" y="4162425"/>
          <a:ext cx="3294063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39" name="Equation" r:id="rId8" imgW="1002865" imgH="241195" progId="Equation.3">
                  <p:embed/>
                </p:oleObj>
              </mc:Choice>
              <mc:Fallback>
                <p:oleObj name="Equation" r:id="rId8" imgW="1002865" imgH="241195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2337" y="4162425"/>
                        <a:ext cx="3294063" cy="79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715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90600"/>
            <a:ext cx="82296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Conditions for Geo.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Rep’n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: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Condition from Jung &amp;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Marron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(2009):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                           where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Define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Assume:    Ǝ  a permutation,  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So that                 is  ρ-mixing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Geometric Representation</a:t>
            </a:r>
            <a:endParaRPr lang="en-US" sz="36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685800" y="2590800"/>
          <a:ext cx="2627313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19" name="Equation" r:id="rId4" imgW="800100" imgH="228600" progId="Equation.3">
                  <p:embed/>
                </p:oleObj>
              </mc:Choice>
              <mc:Fallback>
                <p:oleObj name="Equation" r:id="rId4" imgW="800100" imgH="228600" progId="Equation.3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590800"/>
                        <a:ext cx="2627313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5376862" y="2514600"/>
          <a:ext cx="3005138" cy="81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20" name="Equation" r:id="rId6" imgW="888614" imgH="241195" progId="Equation.3">
                  <p:embed/>
                </p:oleObj>
              </mc:Choice>
              <mc:Fallback>
                <p:oleObj name="Equation" r:id="rId6" imgW="888614" imgH="241195" progId="Equation.3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6862" y="2514600"/>
                        <a:ext cx="3005138" cy="814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2192337" y="4162425"/>
          <a:ext cx="3294063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21" name="Equation" r:id="rId8" imgW="1002865" imgH="241195" progId="Equation.3">
                  <p:embed/>
                </p:oleObj>
              </mc:Choice>
              <mc:Fallback>
                <p:oleObj name="Equation" r:id="rId8" imgW="1002865" imgH="241195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2337" y="4162425"/>
                        <a:ext cx="3294063" cy="79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5905500" y="4953000"/>
          <a:ext cx="5715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22" name="Equation" r:id="rId10" imgW="190500" imgH="228600" progId="Equation.3">
                  <p:embed/>
                </p:oleObj>
              </mc:Choice>
              <mc:Fallback>
                <p:oleObj name="Equation" r:id="rId10" imgW="190500" imgH="228600" progId="Equation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5500" y="4953000"/>
                        <a:ext cx="5715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2209800" y="5715000"/>
          <a:ext cx="10668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23" name="Equation" r:id="rId12" imgW="355446" imgH="228501" progId="Equation.3">
                  <p:embed/>
                </p:oleObj>
              </mc:Choice>
              <mc:Fallback>
                <p:oleObj name="Equation" r:id="rId12" imgW="355446" imgH="228501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5715000"/>
                        <a:ext cx="10668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4832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143000"/>
            <a:ext cx="8229600" cy="476885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Analysis of PCA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2537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38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3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0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2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3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4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5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6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7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8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9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50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51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52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53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54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55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56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81000" y="3048000"/>
            <a:ext cx="8763000" cy="3810000"/>
            <a:chOff x="381000" y="3048000"/>
            <a:chExt cx="8763000" cy="3810000"/>
          </a:xfrm>
        </p:grpSpPr>
        <p:pic>
          <p:nvPicPr>
            <p:cNvPr id="24" name="Picture 89" descr="http://www.stat.pitt.edu/sungkyu/sjung-small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2800" y="3944471"/>
              <a:ext cx="1981200" cy="29135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381000" y="3048000"/>
              <a:ext cx="510107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from Jung &amp; Marron (2009)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162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  <p:sp>
        <p:nvSpPr>
          <p:cNvPr id="215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143000"/>
            <a:ext cx="8229600" cy="54102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Consistency &amp; Strong Inconsistency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(Study Properties of PCA, 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In Estimating Eigen-Directions &amp; -Values)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algn="ctr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[Assume Data are Mean Centered]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1512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8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9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0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1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2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3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4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5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6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7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8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9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30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31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969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11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1143000"/>
                <a:ext cx="8229600" cy="54102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Consistency &amp; Strong Inconsistency: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Spike Covariance Model, Paul (2007)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Eigenvalues: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1,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𝛼</m:t>
                        </m:r>
                      </m:sup>
                    </m:sSup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2,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⋯=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=1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 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151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1143000"/>
                <a:ext cx="8229600" cy="5410200"/>
              </a:xfrm>
              <a:blipFill>
                <a:blip r:embed="rId3"/>
                <a:stretch>
                  <a:fillRect l="-1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12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8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9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0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1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2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3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4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5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6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7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8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9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30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31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900" y="4406900"/>
            <a:ext cx="2451100" cy="245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231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11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1143000"/>
                <a:ext cx="8229600" cy="54102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Consistency &amp; Strong Inconsistency: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Spike Covariance Model, Paul (2007)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Eigenvalues: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1,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𝛼</m:t>
                        </m:r>
                      </m:sup>
                    </m:sSup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2,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⋯=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=1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 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sz="1600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Note:  Critical </a:t>
                </a:r>
                <a:r>
                  <a:rPr lang="en-US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Parameter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Will Study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𝑑</m:t>
                            </m:r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→∞</m:t>
                            </m:r>
                          </m:lim>
                        </m:limLow>
                      </m:fName>
                      <m:e/>
                    </m:func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151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1143000"/>
                <a:ext cx="8229600" cy="5410200"/>
              </a:xfrm>
              <a:blipFill>
                <a:blip r:embed="rId3"/>
                <a:stretch>
                  <a:fillRect l="-1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12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8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9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0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1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2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3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4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5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6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7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8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9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30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31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3200400" y="3684588"/>
            <a:ext cx="304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6204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11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1143000"/>
                <a:ext cx="8229600" cy="54102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Consistency &amp; Strong Inconsistency: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Spike Covariance Model, Paul (2007)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Eigenvalues: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1,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𝛼</m:t>
                        </m:r>
                      </m:sup>
                    </m:sSup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2,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⋯=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=1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 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Denote  1</a:t>
                </a:r>
                <a:r>
                  <a:rPr lang="en-US" baseline="300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st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Eigenvector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: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bar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𝑢</m:t>
                            </m:r>
                          </m:e>
                        </m:ba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Turns 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out:  Direction Doesn’t Matter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151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1143000"/>
                <a:ext cx="8229600" cy="5410200"/>
              </a:xfrm>
              <a:blipFill>
                <a:blip r:embed="rId3"/>
                <a:stretch>
                  <a:fillRect l="-1926" b="-4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12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8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9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0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1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2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3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4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5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6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7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8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9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30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31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468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28600"/>
            <a:ext cx="8458200" cy="9144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</a:rPr>
              <a:t>HDLSS</a:t>
            </a:r>
            <a:r>
              <a:rPr lang="en-US" sz="3600" dirty="0" smtClean="0">
                <a:latin typeface="Arial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</a:rPr>
              <a:t>Asymptotics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</a:rPr>
              <a:t>: Simple Paradoxes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6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4102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lnSpc>
                    <a:spcPct val="9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Distance tends to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</a:rPr>
                  <a:t>non-random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constant:</a:t>
                </a:r>
              </a:p>
              <a:p>
                <a:pPr marL="0" indent="0" eaLnBrk="1" hangingPunct="1">
                  <a:lnSpc>
                    <a:spcPct val="9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For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 &amp;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 independent</a:t>
                </a:r>
              </a:p>
              <a:p>
                <a:pPr marL="0" indent="0" eaLnBrk="1" hangingPunct="1">
                  <a:lnSpc>
                    <a:spcPct val="90000"/>
                  </a:lnSpc>
                  <a:buFontTx/>
                  <a:buNone/>
                </a:pPr>
                <a:endParaRPr lang="en-US" sz="1200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algn="ctr" eaLnBrk="1" hangingPunct="1">
                  <a:lnSpc>
                    <a:spcPct val="9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</a:rPr>
                                    <m:t>𝑍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</a:rPr>
                                    <m:t>𝑍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𝑑</m:t>
                          </m:r>
                        </m:e>
                      </m:ra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𝑂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90000"/>
                  </a:lnSpc>
                  <a:buFontTx/>
                  <a:buNone/>
                </a:pPr>
                <a:endParaRPr lang="en-US" sz="1600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Factor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, since</a:t>
                </a:r>
              </a:p>
              <a:p>
                <a:pPr marL="0" indent="0" algn="ctr" eaLnBrk="1" hangingPunct="1">
                  <a:lnSpc>
                    <a:spcPct val="90000"/>
                  </a:lnSpc>
                  <a:buFontTx/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</a:rPr>
                      <m:t>𝑠𝑑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𝑠𝑑</m:t>
                            </m:r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𝑠𝑑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</a:t>
                </a:r>
              </a:p>
              <a:p>
                <a:pPr marL="0" indent="0" eaLnBrk="1" hangingPunct="1">
                  <a:lnSpc>
                    <a:spcPct val="90000"/>
                  </a:lnSpc>
                  <a:buFontTx/>
                  <a:buNone/>
                </a:pPr>
                <a:endParaRPr lang="en-US" sz="1600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9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Can extend to independent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𝑍</m:t>
                            </m:r>
                          </m:e>
                        </m:ba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</a:rPr>
                      <m:t>,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⋯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bar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</a:rPr>
                              <m:t>𝑍</m:t>
                            </m:r>
                          </m:e>
                        </m:ba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algn="ctr" eaLnBrk="1" hangingPunct="1">
                  <a:lnSpc>
                    <a:spcPct val="9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All points are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</a:rPr>
                  <a:t>equidistant</a:t>
                </a:r>
              </a:p>
            </p:txBody>
          </p:sp>
        </mc:Choice>
        <mc:Fallback xmlns="">
          <p:sp>
            <p:nvSpPr>
              <p:cNvPr id="717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410200"/>
              </a:xfrm>
              <a:blipFill>
                <a:blip r:embed="rId3"/>
                <a:stretch>
                  <a:fillRect l="-1968" t="-23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1219200" y="5791200"/>
            <a:ext cx="68954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(We can only perceive 3 dimensions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189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11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1143000"/>
                <a:ext cx="8229600" cy="54102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Consistency &amp; Strong Inconsistency: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Spike Covariance Model, Paul (2007)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Eigenvalues: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1,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𝛼</m:t>
                        </m:r>
                      </m:sup>
                    </m:sSup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2,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⋯=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=1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 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Denote  1</a:t>
                </a:r>
                <a:r>
                  <a:rPr lang="en-US" baseline="300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st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Eigenvector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: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bar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𝑢</m:t>
                            </m:r>
                          </m:e>
                        </m:ba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How Good are Empirical Versions,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as Estimates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?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𝜆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1,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⋯,</m:t>
                    </m:r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𝜆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, 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accPr>
                          <m:e>
                            <m:bar>
                              <m:barPr>
                                <m:ctrlP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barPr>
                              <m:e>
                                <m: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𝑢</m:t>
                                </m:r>
                              </m:e>
                            </m:bar>
                          </m:e>
                        </m:acc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151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1143000"/>
                <a:ext cx="8229600" cy="5410200"/>
              </a:xfrm>
              <a:blipFill>
                <a:blip r:embed="rId3"/>
                <a:stretch>
                  <a:fillRect l="-1926" b="-5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12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8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9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0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1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2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3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4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5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6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7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8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9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30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31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908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2536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1143000"/>
                <a:ext cx="8229600" cy="476885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u="sng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Consistency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(big enough spike):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𝛼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&gt;1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cs typeface="Arial" charset="0"/>
                        </a:rPr>
                        <m:t>𝐴𝑛𝑔𝑙𝑒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cs typeface="Arial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cs typeface="Arial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cs typeface="Arial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cs typeface="Arial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cs typeface="Arial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→0</m:t>
                      </m:r>
                    </m:oMath>
                  </m:oMathPara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u="sng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Strong Inconsistency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(spike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not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big enough):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𝛼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&lt;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1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bg2"/>
                          </a:solidFill>
                          <a:latin typeface="Cambria Math"/>
                          <a:cs typeface="Arial" charset="0"/>
                        </a:rPr>
                        <m:t>𝐴𝑛𝑔𝑙𝑒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cs typeface="Arial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cs typeface="Arial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/>
                              <a:cs typeface="Arial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cs typeface="Arial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cs typeface="Arial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→</m:t>
                      </m:r>
                      <m:sSup>
                        <m:sSupPr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90</m:t>
                          </m:r>
                        </m:e>
                        <m:sup>
                          <m:r>
                            <a:rPr lang="en-US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253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1143000"/>
                <a:ext cx="8229600" cy="4768850"/>
              </a:xfrm>
              <a:blipFill rotWithShape="1">
                <a:blip r:embed="rId3"/>
                <a:stretch>
                  <a:fillRect l="-1926" r="-1407" b="-7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537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38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3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0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2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3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4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5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6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7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8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9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50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51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52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53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54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55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56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</p:spTree>
    <p:extLst>
      <p:ext uri="{BB962C8B-B14F-4D97-AF65-F5344CB8AC3E}">
        <p14:creationId xmlns:p14="http://schemas.microsoft.com/office/powerpoint/2010/main" val="2406741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1066800"/>
                <a:ext cx="8229600" cy="51816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Intuition:       Random Noise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~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𝑑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1/2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𝛼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&gt;1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(Recall 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on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Scale 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of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Variance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),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Spike </a:t>
                </a:r>
                <a:r>
                  <a:rPr lang="en-US" u="sng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Pops </a:t>
                </a:r>
                <a:r>
                  <a:rPr lang="en-US" u="sng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O</a:t>
                </a:r>
                <a:r>
                  <a:rPr lang="en-US" u="sng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ut of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Pure Noise Sphere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𝛼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&lt;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1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Spike </a:t>
                </a:r>
                <a:r>
                  <a:rPr lang="en-US" u="sng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Contained </a:t>
                </a:r>
                <a:r>
                  <a:rPr lang="en-US" u="sng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in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Pure Noise Sphere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1066800"/>
                <a:ext cx="8229600" cy="5181600"/>
              </a:xfrm>
              <a:blipFill rotWithShape="1">
                <a:blip r:embed="rId3"/>
                <a:stretch>
                  <a:fillRect l="-1926" b="-8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</p:spTree>
    <p:extLst>
      <p:ext uri="{BB962C8B-B14F-4D97-AF65-F5344CB8AC3E}">
        <p14:creationId xmlns:p14="http://schemas.microsoft.com/office/powerpoint/2010/main" val="800929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1479550"/>
                <a:ext cx="8229600" cy="476885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Consistency of eigenvalues?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Char char="§"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Eigenvalues </a:t>
                </a:r>
                <a:r>
                  <a:rPr lang="en-US" u="sng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Inconsistent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Char char="§"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But 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K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nown Distribution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Char char="§"/>
                </a:pP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Consistent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when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→∞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as Well</a:t>
                </a: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1479550"/>
                <a:ext cx="8229600" cy="4768850"/>
              </a:xfrm>
              <a:blipFill rotWithShape="1">
                <a:blip r:embed="rId4"/>
                <a:stretch>
                  <a:fillRect l="-1926" b="-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23554" name="Object 3"/>
          <p:cNvGraphicFramePr>
            <a:graphicFrameLocks noChangeAspect="1"/>
          </p:cNvGraphicFramePr>
          <p:nvPr/>
        </p:nvGraphicFramePr>
        <p:xfrm>
          <a:off x="3276600" y="2438400"/>
          <a:ext cx="3238500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7" name="Equation" r:id="rId5" imgW="1079280" imgH="419040" progId="Equation.3">
                  <p:embed/>
                </p:oleObj>
              </mc:Choice>
              <mc:Fallback>
                <p:oleObj name="Equation" r:id="rId5" imgW="1079280" imgH="419040" progId="Equation.3">
                  <p:embed/>
                  <p:pic>
                    <p:nvPicPr>
                      <p:cNvPr id="2355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438400"/>
                        <a:ext cx="3238500" cy="1257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</p:spTree>
    <p:extLst>
      <p:ext uri="{BB962C8B-B14F-4D97-AF65-F5344CB8AC3E}">
        <p14:creationId xmlns:p14="http://schemas.microsoft.com/office/powerpoint/2010/main" val="1161394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990600"/>
                <a:ext cx="82296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Careful look at: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PCA  Consistency 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-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𝛼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&gt;1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spike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(Reality Check, Suggested by Reviewer)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990600"/>
                <a:ext cx="8229600" cy="5257800"/>
              </a:xfrm>
              <a:blipFill rotWithShape="1">
                <a:blip r:embed="rId3"/>
                <a:stretch>
                  <a:fillRect l="-1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</p:spTree>
    <p:extLst>
      <p:ext uri="{BB962C8B-B14F-4D97-AF65-F5344CB8AC3E}">
        <p14:creationId xmlns:p14="http://schemas.microsoft.com/office/powerpoint/2010/main" val="84534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990600"/>
                <a:ext cx="82296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Careful look at: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PCA  Consistency  -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𝛼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&gt;1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spike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Independent of Sample Size,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So true for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𝑛</m:t>
                    </m:r>
                    <m:r>
                      <a:rPr lang="en-US" i="1" dirty="0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=1   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(!?!)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Reviewers Conclusion:  Absurd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                                                   (???)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990600"/>
                <a:ext cx="8229600" cy="5257800"/>
              </a:xfrm>
              <a:blipFill rotWithShape="1">
                <a:blip r:embed="rId3"/>
                <a:stretch>
                  <a:fillRect l="-1926" b="-6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04800" y="1916112"/>
            <a:ext cx="6880410" cy="4474508"/>
            <a:chOff x="304800" y="1916112"/>
            <a:chExt cx="6880410" cy="4474508"/>
          </a:xfrm>
        </p:grpSpPr>
        <p:sp>
          <p:nvSpPr>
            <p:cNvPr id="25" name="Oval 24"/>
            <p:cNvSpPr/>
            <p:nvPr/>
          </p:nvSpPr>
          <p:spPr bwMode="auto">
            <a:xfrm>
              <a:off x="4114800" y="1916112"/>
              <a:ext cx="2590800" cy="674688"/>
            </a:xfrm>
            <a:prstGeom prst="ellips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 bwMode="auto">
            <a:xfrm flipV="1">
              <a:off x="3505200" y="2590800"/>
              <a:ext cx="1876567" cy="3276600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" name="TextBox 2"/>
            <p:cNvSpPr txBox="1"/>
            <p:nvPr/>
          </p:nvSpPr>
          <p:spPr>
            <a:xfrm>
              <a:off x="304800" y="5867400"/>
              <a:ext cx="688041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Shows 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assumption too strong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for practice 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9513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print"/>
          <a:srcRect l="8546" t="6052" r="8546" b="6052"/>
          <a:stretch>
            <a:fillRect/>
          </a:stretch>
        </p:blipFill>
        <p:spPr bwMode="auto">
          <a:xfrm>
            <a:off x="2047875" y="1546225"/>
            <a:ext cx="7096125" cy="531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990600"/>
            <a:ext cx="84582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PCA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Often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Finds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Signal,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u="sng" dirty="0">
                <a:solidFill>
                  <a:schemeClr val="bg2"/>
                </a:solidFill>
                <a:latin typeface="Arial" charset="0"/>
                <a:cs typeface="Arial" charset="0"/>
              </a:rPr>
              <a:t>Not Pure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u="sng" dirty="0">
                <a:solidFill>
                  <a:schemeClr val="bg2"/>
                </a:solidFill>
                <a:latin typeface="Arial" charset="0"/>
                <a:cs typeface="Arial" charset="0"/>
              </a:rPr>
              <a:t>Noise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</p:spTree>
    <p:extLst>
      <p:ext uri="{BB962C8B-B14F-4D97-AF65-F5344CB8AC3E}">
        <p14:creationId xmlns:p14="http://schemas.microsoft.com/office/powerpoint/2010/main" val="142983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print"/>
          <a:srcRect l="8546" t="6052" r="8546" b="6052"/>
          <a:stretch>
            <a:fillRect/>
          </a:stretch>
        </p:blipFill>
        <p:spPr bwMode="auto">
          <a:xfrm>
            <a:off x="2047875" y="1546225"/>
            <a:ext cx="7096125" cy="531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152400" y="990600"/>
                <a:ext cx="84582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Recall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RNAseq</a:t>
                </a: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Example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𝑑</m:t>
                    </m:r>
                    <m:r>
                      <a:rPr lang="en-US" i="1" dirty="0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~1700</m:t>
                    </m:r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𝑛</m:t>
                    </m:r>
                    <m:r>
                      <a:rPr lang="en-US" i="1" dirty="0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=180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152400" y="990600"/>
                <a:ext cx="8458200" cy="5257800"/>
              </a:xfrm>
              <a:blipFill rotWithShape="1">
                <a:blip r:embed="rId4"/>
                <a:stretch>
                  <a:fillRect l="-1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</p:spTree>
    <p:extLst>
      <p:ext uri="{BB962C8B-B14F-4D97-AF65-F5344CB8AC3E}">
        <p14:creationId xmlns:p14="http://schemas.microsoft.com/office/powerpoint/2010/main" val="74754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8546" t="6052" r="8546"/>
          <a:stretch>
            <a:fillRect/>
          </a:stretch>
        </p:blipFill>
        <p:spPr bwMode="auto">
          <a:xfrm>
            <a:off x="2047875" y="1179513"/>
            <a:ext cx="7096125" cy="567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497889" cy="5791200"/>
          </a:xfrm>
        </p:spPr>
        <p:txBody>
          <a:bodyPr/>
          <a:lstStyle/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Manually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Brushed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Clusters</a:t>
            </a:r>
          </a:p>
          <a:p>
            <a:pPr algn="l" eaLnBrk="1" hangingPunct="1">
              <a:buFont typeface="Wingdings" pitchFamily="2" charset="2"/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Clear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Alternate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Splicing</a:t>
            </a:r>
          </a:p>
          <a:p>
            <a:pPr algn="l" eaLnBrk="1" hangingPunct="1">
              <a:buFont typeface="Wingdings" pitchFamily="2" charset="2"/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Not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Noise!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Functional Data Analysis</a:t>
            </a:r>
          </a:p>
        </p:txBody>
      </p:sp>
    </p:spTree>
    <p:extLst>
      <p:ext uri="{BB962C8B-B14F-4D97-AF65-F5344CB8AC3E}">
        <p14:creationId xmlns:p14="http://schemas.microsoft.com/office/powerpoint/2010/main" val="233124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20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Recall Theoretical Separation:</a:t>
                </a:r>
              </a:p>
              <a:p>
                <a:pPr marL="533400" indent="-533400" eaLnBrk="1" hangingPunct="1">
                  <a:lnSpc>
                    <a:spcPct val="20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Strong Inconsistency - 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𝛼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&lt;1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spike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20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Consistency  - 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𝛼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&gt;1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spike</a:t>
                </a: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1">
                <a:blip r:embed="rId3"/>
                <a:stretch>
                  <a:fillRect l="-1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</p:spTree>
    <p:extLst>
      <p:ext uri="{BB962C8B-B14F-4D97-AF65-F5344CB8AC3E}">
        <p14:creationId xmlns:p14="http://schemas.microsoft.com/office/powerpoint/2010/main" val="196785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69887" y="226142"/>
            <a:ext cx="8382000" cy="8382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</a:rPr>
              <a:t>HDLSS</a:t>
            </a:r>
            <a:r>
              <a:rPr lang="en-US" sz="3600" dirty="0" smtClean="0">
                <a:latin typeface="Arial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</a:rPr>
              <a:t>Asymptotics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</a:rPr>
              <a:t>: Simple Paradoxes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01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5626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For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 dim’al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</a:rPr>
                  <a:t>Standard Normal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</a:rPr>
                  <a:t>dist’n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:</a:t>
                </a:r>
              </a:p>
              <a:p>
                <a:pPr marL="0" indent="0" algn="ctr" eaLnBrk="1" hangingPunct="1">
                  <a:buFontTx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𝑍</m:t>
                            </m:r>
                          </m:e>
                        </m:ba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</a:rPr>
                  <a:t>indep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.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𝑍</m:t>
                            </m:r>
                          </m:e>
                        </m:ba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</a:rPr>
                      <m:t>~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bar>
                          <m:bar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0</m:t>
                            </m:r>
                          </m:e>
                        </m:ba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80000"/>
                  </a:lnSpc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High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</a:rPr>
                  <a:t>dim’al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Angles   (as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</a:rPr>
                      <m:t>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→∞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):</a:t>
                </a:r>
              </a:p>
              <a:p>
                <a:pPr marL="0" indent="0" eaLnBrk="1" hangingPunct="1">
                  <a:lnSpc>
                    <a:spcPct val="80000"/>
                  </a:lnSpc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algn="ctr" eaLnBrk="1" hangingPunct="1">
                  <a:lnSpc>
                    <a:spcPct val="8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</a:rPr>
                        <m:t>𝐴𝑛𝑔𝑙𝑒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</a:rPr>
                                    <m:t>𝑍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</a:rPr>
                                    <m:t>𝑍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90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°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𝑂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−1/2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80000"/>
                  </a:lnSpc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-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</a:rPr>
                  <a:t>Everything is orthogonal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???</a:t>
                </a:r>
                <a:endParaRPr lang="en-US" sz="2800" dirty="0" smtClean="0"/>
              </a:p>
            </p:txBody>
          </p:sp>
        </mc:Choice>
        <mc:Fallback xmlns="">
          <p:sp>
            <p:nvSpPr>
              <p:cNvPr id="820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562600"/>
              </a:xfrm>
              <a:blipFill rotWithShape="1">
                <a:blip r:embed="rId3"/>
                <a:stretch>
                  <a:fillRect l="-1968" t="-1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771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20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Recall Theoretical Separation:</a:t>
                </a:r>
              </a:p>
              <a:p>
                <a:pPr marL="533400" indent="-533400" eaLnBrk="1" hangingPunct="1">
                  <a:lnSpc>
                    <a:spcPct val="20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Strong Inconsistency - 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𝛼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&lt;1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spike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20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Consistency  - 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𝛼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&gt;1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spike</a:t>
                </a:r>
              </a:p>
              <a:p>
                <a:pPr marL="533400" indent="-533400" eaLnBrk="1" hangingPunct="1">
                  <a:lnSpc>
                    <a:spcPct val="20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Mathematically Driven Conclusion: </a:t>
                </a:r>
              </a:p>
              <a:p>
                <a:pPr marL="533400" indent="-533400" algn="ctr" eaLnBrk="1" hangingPunct="1">
                  <a:lnSpc>
                    <a:spcPct val="20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Real Data Signals Are </a:t>
                </a:r>
                <a:r>
                  <a:rPr lang="en-US" dirty="0" smtClean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This Strong</a:t>
                </a:r>
                <a:endParaRPr lang="en-US" dirty="0">
                  <a:solidFill>
                    <a:schemeClr val="bg1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1">
                <a:blip r:embed="rId3"/>
                <a:stretch>
                  <a:fillRect l="-1891" b="-2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 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Math. Stat. of PCA</a:t>
            </a:r>
          </a:p>
        </p:txBody>
      </p:sp>
      <p:sp>
        <p:nvSpPr>
          <p:cNvPr id="4" name="Oval 3"/>
          <p:cNvSpPr/>
          <p:nvPr/>
        </p:nvSpPr>
        <p:spPr>
          <a:xfrm>
            <a:off x="3048000" y="3429000"/>
            <a:ext cx="2514600" cy="762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930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An Interesting Objection: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Should not Study Angles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in PCA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Recall,    for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𝛼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&gt;1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Consistency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: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cs typeface="Arial" charset="0"/>
                        </a:rPr>
                        <m:t>𝐴𝑛𝑔𝑙𝑒</m:t>
                      </m:r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cs typeface="Arial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cs typeface="Arial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cs typeface="Arial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cs typeface="Arial" charset="0"/>
                        </a:rPr>
                        <m:t>,</m:t>
                      </m:r>
                      <m:acc>
                        <m:accPr>
                          <m:chr m:val="̂"/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cs typeface="Arial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cs typeface="Arial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cs typeface="Arial" charset="0"/>
                        </a:rPr>
                        <m:t>)</m:t>
                      </m:r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→0</m:t>
                      </m:r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𝛼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&lt;1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Strong 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Inconsistency: 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bg2"/>
                          </a:solidFill>
                          <a:latin typeface="Cambria Math"/>
                          <a:cs typeface="Arial" charset="0"/>
                        </a:rPr>
                        <m:t>𝐴𝑛𝑔𝑙𝑒</m:t>
                      </m:r>
                      <m:r>
                        <a:rPr lang="en-US" i="1">
                          <a:solidFill>
                            <a:schemeClr val="bg2"/>
                          </a:solidFill>
                          <a:latin typeface="Cambria Math"/>
                          <a:cs typeface="Arial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/>
                              <a:cs typeface="Arial" charset="0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/>
                              <a:cs typeface="Arial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chemeClr val="bg2"/>
                          </a:solidFill>
                          <a:latin typeface="Cambria Math"/>
                          <a:cs typeface="Arial" charset="0"/>
                        </a:rPr>
                        <m:t>,</m:t>
                      </m:r>
                      <m:acc>
                        <m:accPr>
                          <m:chr m:val="̂"/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cs typeface="Arial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cs typeface="Arial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en-US" i="1">
                          <a:solidFill>
                            <a:schemeClr val="bg2"/>
                          </a:solidFill>
                          <a:latin typeface="Cambria Math"/>
                          <a:cs typeface="Arial" charset="0"/>
                        </a:rPr>
                        <m:t>)</m:t>
                      </m:r>
                      <m:r>
                        <a:rPr lang="en-US" i="1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→</m:t>
                      </m:r>
                      <m:sSup>
                        <m:sSupPr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90</m:t>
                          </m:r>
                        </m:e>
                        <m:sup>
                          <m:r>
                            <a:rPr lang="en-US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1">
                <a:blip r:embed="rId3"/>
                <a:stretch>
                  <a:fillRect l="-1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</p:spTree>
    <p:extLst>
      <p:ext uri="{BB962C8B-B14F-4D97-AF65-F5344CB8AC3E}">
        <p14:creationId xmlns:p14="http://schemas.microsoft.com/office/powerpoint/2010/main" val="3584995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An Interesting Objection: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Should not Study Angles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in PCA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Because PC Scores (i.e. projections)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Not Consistent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Scores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𝑣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𝑗</m:t>
                            </m:r>
                          </m:sub>
                        </m:sSub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1600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1">
                <a:blip r:embed="rId3"/>
                <a:stretch>
                  <a:fillRect l="-1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676400" y="4267200"/>
            <a:ext cx="6450612" cy="1880175"/>
            <a:chOff x="1676400" y="4267200"/>
            <a:chExt cx="6450612" cy="1880175"/>
          </a:xfrm>
        </p:grpSpPr>
        <p:sp>
          <p:nvSpPr>
            <p:cNvPr id="28" name="Oval 27"/>
            <p:cNvSpPr/>
            <p:nvPr/>
          </p:nvSpPr>
          <p:spPr bwMode="auto">
            <a:xfrm>
              <a:off x="2514600" y="4267200"/>
              <a:ext cx="2286000" cy="838200"/>
            </a:xfrm>
            <a:prstGeom prst="ellipse">
              <a:avLst/>
            </a:prstGeom>
            <a:noFill/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676400" y="5562600"/>
              <a:ext cx="645061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What we study in </a:t>
              </a: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PCA scatterplots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5042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An Interesting Objection: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Should not Study Angles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in PCA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Because PC Scores (i.e. projections)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Not Consistent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Scores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𝑣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𝑗</m:t>
                            </m:r>
                          </m:sub>
                        </m:sSub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and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𝑗</m:t>
                            </m:r>
                          </m:sub>
                        </m:sSub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 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Can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Show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𝑠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𝑗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→</m:t>
                    </m:r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𝑗</m:t>
                        </m:r>
                      </m:sub>
                    </m:sSub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≠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1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(Random!)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sz="1600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1">
                <a:blip r:embed="rId3"/>
                <a:stretch>
                  <a:fillRect l="-1891" b="-2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180019" y="1061874"/>
            <a:ext cx="1954381" cy="2598340"/>
            <a:chOff x="7180019" y="1061874"/>
            <a:chExt cx="1954381" cy="2598340"/>
          </a:xfrm>
        </p:grpSpPr>
        <p:pic>
          <p:nvPicPr>
            <p:cNvPr id="538768" name="Picture 144" descr="Dan  Shen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75" r="19805" b="12978"/>
            <a:stretch/>
          </p:blipFill>
          <p:spPr bwMode="auto">
            <a:xfrm>
              <a:off x="7315200" y="1061874"/>
              <a:ext cx="1742401" cy="21385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7180019" y="3290882"/>
              <a:ext cx="19543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Due to Dan Shen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8467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PC Scores (i.e. projections)</a:t>
            </a:r>
          </a:p>
          <a:p>
            <a:pPr marL="533400" indent="-533400" algn="ctr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i="1" dirty="0">
                <a:solidFill>
                  <a:schemeClr val="bg2"/>
                </a:solidFill>
                <a:latin typeface="Arial" charset="0"/>
                <a:cs typeface="Arial" charset="0"/>
              </a:rPr>
              <a:t>Not Consistent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So how can PCA find </a:t>
            </a:r>
            <a:r>
              <a:rPr lang="en-US" u="sng" dirty="0">
                <a:solidFill>
                  <a:schemeClr val="bg2"/>
                </a:solidFill>
                <a:latin typeface="Arial" charset="0"/>
                <a:cs typeface="Arial" charset="0"/>
              </a:rPr>
              <a:t>Useful Signals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in Data?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</p:spTree>
    <p:extLst>
      <p:ext uri="{BB962C8B-B14F-4D97-AF65-F5344CB8AC3E}">
        <p14:creationId xmlns:p14="http://schemas.microsoft.com/office/powerpoint/2010/main" val="274572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print"/>
          <a:srcRect l="8546" t="6052" r="8546" b="6052"/>
          <a:stretch>
            <a:fillRect/>
          </a:stretch>
        </p:blipFill>
        <p:spPr bwMode="auto">
          <a:xfrm>
            <a:off x="2047875" y="1546225"/>
            <a:ext cx="7096125" cy="531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990600"/>
            <a:ext cx="84582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PCA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Often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Finds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Signal,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u="sng" dirty="0">
                <a:solidFill>
                  <a:schemeClr val="bg2"/>
                </a:solidFill>
                <a:latin typeface="Arial" charset="0"/>
                <a:cs typeface="Arial" charset="0"/>
              </a:rPr>
              <a:t>Not Pure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u="sng" dirty="0">
                <a:solidFill>
                  <a:schemeClr val="bg2"/>
                </a:solidFill>
                <a:latin typeface="Arial" charset="0"/>
                <a:cs typeface="Arial" charset="0"/>
              </a:rPr>
              <a:t>Noise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</p:spTree>
    <p:extLst>
      <p:ext uri="{BB962C8B-B14F-4D97-AF65-F5344CB8AC3E}">
        <p14:creationId xmlns:p14="http://schemas.microsoft.com/office/powerpoint/2010/main" val="102189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PC Scores (i.e. projections)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Not Consistent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So how can PCA find </a:t>
                </a:r>
                <a:r>
                  <a:rPr lang="en-US" u="sng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Useful Signals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in Data?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Key is “Proportional Errors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”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𝑠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𝑗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  <m:r>
                      <a:rPr lang="en-US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→</m:t>
                    </m:r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𝑗</m:t>
                        </m:r>
                      </m:sub>
                    </m:sSub>
                    <m:r>
                      <a:rPr lang="en-US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≠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1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>
                <a:blip r:embed="rId3"/>
                <a:stretch>
                  <a:fillRect l="-1891" r="-1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201885" y="4419600"/>
            <a:ext cx="6325386" cy="1600200"/>
            <a:chOff x="1201885" y="4419600"/>
            <a:chExt cx="6325386" cy="16002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1201885" y="5435025"/>
                  <a:ext cx="6325386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200" b="0" i="0" u="sng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Same Realization</a:t>
                  </a:r>
                  <a:r>
                    <a:rPr kumimoji="0" lang="en-US" sz="32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, for </a:t>
                  </a:r>
                  <a14:m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𝑖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=1,⋯,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𝑛</m:t>
                      </m:r>
                    </m:oMath>
                  </a14:m>
                  <a:endPara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01885" y="5435025"/>
                  <a:ext cx="6325386" cy="584775"/>
                </a:xfrm>
                <a:prstGeom prst="rect">
                  <a:avLst/>
                </a:prstGeom>
                <a:blipFill>
                  <a:blip r:embed="rId4"/>
                  <a:stretch>
                    <a:fillRect l="-2408" t="-13542" b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" name="Straight Arrow Connector 27"/>
            <p:cNvCxnSpPr>
              <a:stCxn id="4" idx="0"/>
            </p:cNvCxnSpPr>
            <p:nvPr/>
          </p:nvCxnSpPr>
          <p:spPr>
            <a:xfrm flipV="1">
              <a:off x="4364578" y="4419600"/>
              <a:ext cx="2188622" cy="1015425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99053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PC Scores (i.e. projections)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Not Consistent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So how can PCA find </a:t>
                </a:r>
                <a:r>
                  <a:rPr lang="en-US" u="sng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Useful Signals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in Data?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Key is “Proportional Errors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”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𝑠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𝑗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  <m:r>
                      <a:rPr lang="en-US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→</m:t>
                    </m:r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𝑗</m:t>
                        </m:r>
                      </m:sub>
                    </m:sSub>
                    <m:r>
                      <a:rPr lang="en-US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≠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1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Axes 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have </a:t>
                </a: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Inconsistent Scales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But </a:t>
                </a:r>
                <a:r>
                  <a:rPr lang="en-US" u="sng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Relationships are Still </a:t>
                </a:r>
                <a:r>
                  <a:rPr lang="en-US" u="sng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Useful</a:t>
                </a:r>
                <a:endParaRPr lang="en-US" u="sng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>
                <a:blip r:embed="rId3"/>
                <a:stretch>
                  <a:fillRect l="-1891" r="-1527" b="-26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</p:spTree>
    <p:extLst>
      <p:ext uri="{BB962C8B-B14F-4D97-AF65-F5344CB8AC3E}">
        <p14:creationId xmlns:p14="http://schemas.microsoft.com/office/powerpoint/2010/main" val="100239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print"/>
          <a:srcRect l="8546" t="6052" r="8546" b="6052"/>
          <a:stretch>
            <a:fillRect/>
          </a:stretch>
        </p:blipFill>
        <p:spPr bwMode="auto">
          <a:xfrm>
            <a:off x="2047875" y="1546225"/>
            <a:ext cx="7096125" cy="531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990600"/>
            <a:ext cx="84582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Numbers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On Axes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Are Wrong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But 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Relationships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Are Right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</p:spTree>
    <p:extLst>
      <p:ext uri="{BB962C8B-B14F-4D97-AF65-F5344CB8AC3E}">
        <p14:creationId xmlns:p14="http://schemas.microsoft.com/office/powerpoint/2010/main" val="1068334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In PCA Consistency:</a:t>
                </a:r>
              </a:p>
              <a:p>
                <a:pPr eaLnBrk="1" hangingPunct="1">
                  <a:lnSpc>
                    <a:spcPct val="140000"/>
                  </a:lnSpc>
                  <a:buFont typeface="Wingdings" pitchFamily="2" charset="2"/>
                  <a:buChar char="§"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Strong 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Inconsistency - 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𝛼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&lt;1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spike</a:t>
                </a:r>
              </a:p>
              <a:p>
                <a:pPr eaLnBrk="1" hangingPunct="1">
                  <a:lnSpc>
                    <a:spcPct val="140000"/>
                  </a:lnSpc>
                  <a:buFont typeface="Wingdings" pitchFamily="2" charset="2"/>
                  <a:buChar char="§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Consistency  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-  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𝛼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&gt;1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spike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What happens at boundary 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𝛼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=1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)???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>
                <a:blip r:embed="rId3"/>
                <a:stretch>
                  <a:fillRect l="-1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Deep Open Problem</a:t>
            </a:r>
          </a:p>
        </p:txBody>
      </p:sp>
    </p:spTree>
    <p:extLst>
      <p:ext uri="{BB962C8B-B14F-4D97-AF65-F5344CB8AC3E}">
        <p14:creationId xmlns:p14="http://schemas.microsoft.com/office/powerpoint/2010/main" val="278355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28600"/>
            <a:ext cx="8458200" cy="11430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</a:rPr>
              <a:t>HDLSS</a:t>
            </a:r>
            <a:r>
              <a:rPr lang="en-US" sz="3600" dirty="0" smtClean="0">
                <a:latin typeface="Arial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</a:rPr>
              <a:t>Asy’s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</a:rPr>
              <a:t>: Geometrical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</a:rPr>
              <a:t>Represent’n</a:t>
            </a:r>
            <a:endParaRPr lang="en-US" sz="3600" dirty="0" smtClean="0">
              <a:solidFill>
                <a:schemeClr val="bg2"/>
              </a:solidFill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25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533400" y="1371600"/>
                <a:ext cx="4343400" cy="51054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𝑍</m:t>
                            </m:r>
                          </m:e>
                        </m:bar>
                      </m:e>
                      <m:sub>
                        <m: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/>
                      </a:rPr>
                      <m:t>,</m:t>
                    </m:r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⋯</m:t>
                    </m:r>
                    <m:sSub>
                      <m:sSubPr>
                        <m:ctrlPr>
                          <a:rPr lang="en-US" sz="1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𝑍</m:t>
                            </m:r>
                          </m:e>
                        </m:bar>
                      </m:e>
                      <m:sub>
                        <m: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1800" i="1">
                        <a:solidFill>
                          <a:schemeClr val="bg2"/>
                        </a:solidFill>
                        <a:latin typeface="Cambria Math"/>
                      </a:rPr>
                      <m:t>~</m:t>
                    </m:r>
                    <m:sSub>
                      <m:sSubPr>
                        <m:ctrlPr>
                          <a:rPr lang="en-US" sz="1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bar>
                          <m:barPr>
                            <m:ctrlP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0</m:t>
                            </m:r>
                          </m:e>
                        </m:bar>
                        <m:r>
                          <a:rPr lang="en-US" sz="18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dirty="0" smtClean="0">
                    <a:solidFill>
                      <a:schemeClr val="bg2"/>
                    </a:solidFill>
                    <a:latin typeface="Arial" charset="0"/>
                  </a:rPr>
                  <a:t>,  </a:t>
                </a: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let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</a:rPr>
                      <m:t>𝑑</m:t>
                    </m:r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→∞</m:t>
                    </m:r>
                  </m:oMath>
                </a14:m>
                <a:endParaRPr lang="en-US" sz="2000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Study Subspace Generated by Data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Hyperplane through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bg2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, 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         of	dimension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  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Points are “nearly equidistant to 	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bg2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”,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         &amp; </a:t>
                </a:r>
                <a:r>
                  <a:rPr lang="en-US" sz="2000" dirty="0" err="1" smtClean="0">
                    <a:solidFill>
                      <a:schemeClr val="bg2"/>
                    </a:solidFill>
                    <a:latin typeface="Arial" charset="0"/>
                  </a:rPr>
                  <a:t>dist</a:t>
                </a: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𝑑</m:t>
                        </m:r>
                      </m:e>
                    </m:rad>
                  </m:oMath>
                </a14:m>
                <a:endParaRPr lang="en-US" sz="2000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i="1" dirty="0" smtClean="0">
                    <a:solidFill>
                      <a:schemeClr val="bg2"/>
                    </a:solidFill>
                    <a:latin typeface="Arial" charset="0"/>
                  </a:rPr>
                  <a:t>Within</a:t>
                </a: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 plane, can </a:t>
                </a:r>
              </a:p>
              <a:p>
                <a:pPr marL="0" indent="0" algn="ctr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“rotate  towards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𝑑</m:t>
                        </m:r>
                      </m:e>
                    </m:rad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</a:rPr>
                      <m:t> </m:t>
                    </m:r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  Unit Simplex”</a:t>
                </a:r>
                <a:endParaRPr lang="en-US" sz="2000" i="1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i="1" dirty="0" smtClean="0">
                    <a:solidFill>
                      <a:schemeClr val="bg2"/>
                    </a:solidFill>
                    <a:latin typeface="Arial" charset="0"/>
                  </a:rPr>
                  <a:t>All Gaussian data sets</a:t>
                </a: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 are:</a:t>
                </a:r>
              </a:p>
              <a:p>
                <a:pPr marL="0" indent="0" algn="ctr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“near Unit Simplex Vertices”!!!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“Randomness” </a:t>
                </a:r>
                <a:r>
                  <a:rPr lang="en-US" sz="2000" i="1" dirty="0" smtClean="0">
                    <a:solidFill>
                      <a:schemeClr val="bg2"/>
                    </a:solidFill>
                    <a:latin typeface="Arial" charset="0"/>
                  </a:rPr>
                  <a:t>appears </a:t>
                </a:r>
              </a:p>
              <a:p>
                <a:pPr marL="0" indent="0" algn="ctr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i="1" dirty="0" smtClean="0">
                    <a:solidFill>
                      <a:schemeClr val="bg2"/>
                    </a:solidFill>
                    <a:latin typeface="Arial" charset="0"/>
                  </a:rPr>
                  <a:t>only in rotation</a:t>
                </a: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 of simplex</a:t>
                </a:r>
                <a:r>
                  <a:rPr lang="en-US" sz="1800" dirty="0" smtClean="0">
                    <a:solidFill>
                      <a:schemeClr val="bg2"/>
                    </a:solidFill>
                    <a:latin typeface="Arial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22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533400" y="1371600"/>
                <a:ext cx="4343400" cy="5105400"/>
              </a:xfrm>
              <a:blipFill>
                <a:blip r:embed="rId3"/>
                <a:stretch>
                  <a:fillRect l="-1545" t="-358" r="-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26" name="Picture 9" descr="HallHighDEg0n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81600" y="1905000"/>
            <a:ext cx="3244850" cy="370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7" name="Text Box 10"/>
          <p:cNvSpPr txBox="1">
            <a:spLocks noChangeArrowheads="1"/>
          </p:cNvSpPr>
          <p:nvPr/>
        </p:nvSpPr>
        <p:spPr bwMode="auto">
          <a:xfrm>
            <a:off x="5029200" y="5867400"/>
            <a:ext cx="3886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Hall, Marron &amp;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Neeman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(2005)</a:t>
            </a:r>
          </a:p>
        </p:txBody>
      </p:sp>
    </p:spTree>
    <p:extLst>
      <p:ext uri="{BB962C8B-B14F-4D97-AF65-F5344CB8AC3E}">
        <p14:creationId xmlns:p14="http://schemas.microsoft.com/office/powerpoint/2010/main" val="78378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In PCA Consistency:</a:t>
                </a:r>
              </a:p>
              <a:p>
                <a:pPr eaLnBrk="1" hangingPunct="1">
                  <a:lnSpc>
                    <a:spcPct val="140000"/>
                  </a:lnSpc>
                  <a:buFont typeface="Wingdings" pitchFamily="2" charset="2"/>
                  <a:buChar char="§"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Strong 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Inconsistency - 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𝛼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&lt;1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spike</a:t>
                </a:r>
              </a:p>
              <a:p>
                <a:pPr eaLnBrk="1" hangingPunct="1">
                  <a:lnSpc>
                    <a:spcPct val="140000"/>
                  </a:lnSpc>
                  <a:buFont typeface="Wingdings" pitchFamily="2" charset="2"/>
                  <a:buChar char="§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Consistency  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-  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𝛼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&gt;1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spike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What happens at boundary 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𝛼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=1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)???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Ǝ interesting Limit </a:t>
                </a:r>
                <a:r>
                  <a:rPr lang="en-US" dirty="0" err="1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Distn’s</a:t>
                </a:r>
                <a:r>
                  <a:rPr lang="en-US" dirty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  </a:t>
                </a:r>
                <a:r>
                  <a:rPr lang="en-US" dirty="0" smtClean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  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Jung, </a:t>
                </a:r>
                <a:r>
                  <a:rPr lang="en-US" dirty="0" err="1" smtClean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Sen</a:t>
                </a:r>
                <a:r>
                  <a:rPr lang="en-US" dirty="0" smtClean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 &amp; </a:t>
                </a:r>
                <a:r>
                  <a:rPr lang="en-US" dirty="0" err="1" smtClean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Marron</a:t>
                </a:r>
                <a:r>
                  <a:rPr lang="en-US" dirty="0" smtClean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 (2012)</a:t>
                </a:r>
                <a:endParaRPr lang="en-US" dirty="0">
                  <a:solidFill>
                    <a:schemeClr val="bg1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1">
                <a:blip r:embed="rId3"/>
                <a:stretch>
                  <a:fillRect l="-1891" b="-6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Deep Open Problem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955809" y="228600"/>
            <a:ext cx="1624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Result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25" name="Straight Connector 24"/>
          <p:cNvCxnSpPr/>
          <p:nvPr/>
        </p:nvCxnSpPr>
        <p:spPr bwMode="auto">
          <a:xfrm flipH="1" flipV="1">
            <a:off x="4038600" y="381000"/>
            <a:ext cx="2819400" cy="304800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99711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Shen et al (2013)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Context:    PCA,  with many 0 entries in 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direction vector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Assumptions:</a:t>
                </a:r>
              </a:p>
              <a:p>
                <a:pPr eaLnBrk="1" hangingPunct="1">
                  <a:lnSpc>
                    <a:spcPct val="140000"/>
                  </a:lnSpc>
                  <a:buFont typeface="Wingdings" panose="05000000000000000000" pitchFamily="2" charset="2"/>
                  <a:buChar char="Ø"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Spike Index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𝛼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(as above: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1</m:t>
                        </m:r>
                      </m:sub>
                    </m:sSub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~</m:t>
                    </m:r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𝑑</m:t>
                        </m:r>
                      </m:e>
                      <m:sup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𝛼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)</a:t>
                </a:r>
              </a:p>
              <a:p>
                <a:pPr eaLnBrk="1" hangingPunct="1">
                  <a:lnSpc>
                    <a:spcPct val="140000"/>
                  </a:lnSpc>
                  <a:buFont typeface="Wingdings" panose="05000000000000000000" pitchFamily="2" charset="2"/>
                  <a:buChar char="Ø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Sparsity Index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𝛽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:   </a:t>
                </a:r>
              </a:p>
              <a:p>
                <a:pPr marL="0" indent="0" algn="ctr" eaLnBrk="1" hangingPunct="1">
                  <a:lnSpc>
                    <a:spcPct val="140000"/>
                  </a:lnSpc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# non-0 entries  ~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𝑑</m:t>
                        </m:r>
                      </m:e>
                      <m:sup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𝛽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1">
                <a:blip r:embed="rId3"/>
                <a:stretch>
                  <a:fillRect l="-1891" b="-6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&amp; Sparsity</a:t>
            </a:r>
          </a:p>
        </p:txBody>
      </p:sp>
    </p:spTree>
    <p:extLst>
      <p:ext uri="{BB962C8B-B14F-4D97-AF65-F5344CB8AC3E}">
        <p14:creationId xmlns:p14="http://schemas.microsoft.com/office/powerpoint/2010/main" val="68849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PCA Context: </a:t>
                </a:r>
              </a:p>
              <a:p>
                <a:pPr eaLnBrk="1" hangingPunct="1">
                  <a:lnSpc>
                    <a:spcPct val="140000"/>
                  </a:lnSpc>
                  <a:buFont typeface="Wingdings" panose="05000000000000000000" pitchFamily="2" charset="2"/>
                  <a:buChar char="Ø"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Spike Index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𝛼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(as above: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1</m:t>
                        </m:r>
                      </m:sub>
                    </m:sSub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~</m:t>
                    </m:r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𝑑</m:t>
                        </m:r>
                      </m:e>
                      <m:sup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𝛼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)</a:t>
                </a:r>
              </a:p>
              <a:p>
                <a:pPr eaLnBrk="1" hangingPunct="1">
                  <a:lnSpc>
                    <a:spcPct val="140000"/>
                  </a:lnSpc>
                  <a:buFont typeface="Wingdings" panose="05000000000000000000" pitchFamily="2" charset="2"/>
                  <a:buChar char="Ø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Sparsity Index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𝛽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:   # non-0 entries  ~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𝑑</m:t>
                        </m:r>
                      </m:e>
                      <m:sup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𝛽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</a:t>
                </a:r>
              </a:p>
              <a:p>
                <a:pPr marL="0" indent="0" eaLnBrk="1" hangingPunct="1">
                  <a:lnSpc>
                    <a:spcPct val="140000"/>
                  </a:lnSpc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Compare:</a:t>
                </a:r>
              </a:p>
              <a:p>
                <a:pPr eaLnBrk="1" hangingPunct="1">
                  <a:lnSpc>
                    <a:spcPct val="140000"/>
                  </a:lnSpc>
                  <a:buFont typeface="Courier New" panose="02070309020205020404" pitchFamily="49" charset="0"/>
                  <a:buChar char="o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Conventional Sample PCA</a:t>
                </a:r>
              </a:p>
              <a:p>
                <a:pPr eaLnBrk="1" hangingPunct="1">
                  <a:lnSpc>
                    <a:spcPct val="140000"/>
                  </a:lnSpc>
                  <a:buFont typeface="Courier New" panose="02070309020205020404" pitchFamily="49" charset="0"/>
                  <a:buChar char="o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Sparse PCA:        Shen &amp; Huang (2008)</a:t>
                </a:r>
              </a:p>
              <a:p>
                <a:pPr marL="0" indent="0" eaLnBrk="1" hangingPunct="1">
                  <a:lnSpc>
                    <a:spcPct val="140000"/>
                  </a:lnSpc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Over Parameters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𝛼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and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𝛽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1">
                <a:blip r:embed="rId3"/>
                <a:stretch>
                  <a:fillRect l="-1891" b="-67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&amp; Sparsity</a:t>
            </a:r>
          </a:p>
        </p:txBody>
      </p:sp>
    </p:spTree>
    <p:extLst>
      <p:ext uri="{BB962C8B-B14F-4D97-AF65-F5344CB8AC3E}">
        <p14:creationId xmlns:p14="http://schemas.microsoft.com/office/powerpoint/2010/main" val="675110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Line 15"/>
          <p:cNvSpPr>
            <a:spLocks noChangeShapeType="1"/>
          </p:cNvSpPr>
          <p:nvPr/>
        </p:nvSpPr>
        <p:spPr bwMode="auto">
          <a:xfrm>
            <a:off x="2915816" y="5741988"/>
            <a:ext cx="1368152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scene3d>
            <a:camera prst="orthographicFront">
              <a:rot lat="5400000" lon="10799999" rev="10799999"/>
            </a:camera>
            <a:lightRig rig="threePt" dir="t"/>
          </a:scene3d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/>
              <a:cs typeface="+mn-cs"/>
            </a:endParaRPr>
          </a:p>
        </p:txBody>
      </p:sp>
      <p:cxnSp>
        <p:nvCxnSpPr>
          <p:cNvPr id="52" name="Straight Connector 51"/>
          <p:cNvCxnSpPr>
            <a:stCxn id="2064" idx="0"/>
            <a:endCxn id="2059" idx="0"/>
          </p:cNvCxnSpPr>
          <p:nvPr/>
        </p:nvCxnSpPr>
        <p:spPr>
          <a:xfrm flipV="1">
            <a:off x="720725" y="741363"/>
            <a:ext cx="6350000" cy="4752975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52" name="Group 53"/>
          <p:cNvGrpSpPr>
            <a:grpSpLocks/>
          </p:cNvGrpSpPr>
          <p:nvPr/>
        </p:nvGrpSpPr>
        <p:grpSpPr bwMode="auto">
          <a:xfrm>
            <a:off x="20638" y="506413"/>
            <a:ext cx="11044237" cy="6162675"/>
            <a:chOff x="20638" y="188642"/>
            <a:chExt cx="11044180" cy="6163144"/>
          </a:xfrm>
        </p:grpSpPr>
        <p:grpSp>
          <p:nvGrpSpPr>
            <p:cNvPr id="2053" name="Group 52"/>
            <p:cNvGrpSpPr>
              <a:grpSpLocks/>
            </p:cNvGrpSpPr>
            <p:nvPr/>
          </p:nvGrpSpPr>
          <p:grpSpPr bwMode="auto">
            <a:xfrm>
              <a:off x="20638" y="188642"/>
              <a:ext cx="11044180" cy="6163144"/>
              <a:chOff x="20638" y="764706"/>
              <a:chExt cx="11044180" cy="6163144"/>
            </a:xfrm>
          </p:grpSpPr>
          <p:sp>
            <p:nvSpPr>
              <p:cNvPr id="48" name="Rectangle 47"/>
              <p:cNvSpPr/>
              <p:nvPr/>
            </p:nvSpPr>
            <p:spPr bwMode="auto">
              <a:xfrm>
                <a:off x="5707034" y="3165189"/>
                <a:ext cx="195261" cy="16193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  <a:cs typeface="+mn-cs"/>
                </a:endParaRPr>
              </a:p>
            </p:txBody>
          </p:sp>
          <p:grpSp>
            <p:nvGrpSpPr>
              <p:cNvPr id="2056" name="Group 48"/>
              <p:cNvGrpSpPr>
                <a:grpSpLocks/>
              </p:cNvGrpSpPr>
              <p:nvPr/>
            </p:nvGrpSpPr>
            <p:grpSpPr bwMode="auto">
              <a:xfrm>
                <a:off x="20638" y="764706"/>
                <a:ext cx="11044180" cy="6163144"/>
                <a:chOff x="63060" y="1226274"/>
                <a:chExt cx="10857862" cy="5669608"/>
              </a:xfrm>
            </p:grpSpPr>
            <p:grpSp>
              <p:nvGrpSpPr>
                <p:cNvPr id="2057" name="Group 57"/>
                <p:cNvGrpSpPr>
                  <a:grpSpLocks/>
                </p:cNvGrpSpPr>
                <p:nvPr/>
              </p:nvGrpSpPr>
              <p:grpSpPr bwMode="auto">
                <a:xfrm>
                  <a:off x="63060" y="1226274"/>
                  <a:ext cx="8757409" cy="5669608"/>
                  <a:chOff x="2568073" y="2523916"/>
                  <a:chExt cx="3362459" cy="2553894"/>
                </a:xfrm>
              </p:grpSpPr>
              <p:sp>
                <p:nvSpPr>
                  <p:cNvPr id="2059" name="AutoShape 14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3052052" y="2399618"/>
                    <a:ext cx="1955800" cy="2398548"/>
                  </a:xfrm>
                  <a:prstGeom prst="rtTriangl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060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420804" y="4905485"/>
                    <a:ext cx="376238" cy="15803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6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Symbol" pitchFamily="18" charset="2"/>
                        <a:ea typeface="宋体" pitchFamily="2" charset="-122"/>
                        <a:cs typeface="+mn-cs"/>
                      </a:rPr>
                      <a:t>a</a:t>
                    </a:r>
                  </a:p>
                </p:txBody>
              </p:sp>
              <p:sp>
                <p:nvSpPr>
                  <p:cNvPr id="2061" name="Text Box 8"/>
                  <p:cNvSpPr txBox="1">
                    <a:spLocks noChangeArrowheads="1"/>
                  </p:cNvSpPr>
                  <p:nvPr/>
                </p:nvSpPr>
                <p:spPr bwMode="auto">
                  <a:xfrm rot="-5400000">
                    <a:off x="2517788" y="3138198"/>
                    <a:ext cx="241722" cy="14115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6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Symbol" pitchFamily="18" charset="2"/>
                        <a:ea typeface="宋体" pitchFamily="2" charset="-122"/>
                        <a:cs typeface="+mn-cs"/>
                      </a:rPr>
                      <a:t>b</a:t>
                    </a:r>
                  </a:p>
                </p:txBody>
              </p:sp>
              <p:sp>
                <p:nvSpPr>
                  <p:cNvPr id="2062" name="Text Box 1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186279" y="4784507"/>
                    <a:ext cx="182563" cy="1684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1</a:t>
                    </a:r>
                  </a:p>
                </p:txBody>
              </p:sp>
              <p:sp>
                <p:nvSpPr>
                  <p:cNvPr id="2063" name="Line 6"/>
                  <p:cNvSpPr>
                    <a:spLocks noChangeShapeType="1"/>
                  </p:cNvSpPr>
                  <p:nvPr/>
                </p:nvSpPr>
                <p:spPr bwMode="auto">
                  <a:xfrm rot="5400000" flipH="1" flipV="1">
                    <a:off x="4378784" y="3255667"/>
                    <a:ext cx="0" cy="3096211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/>
                      <a:cs typeface="+mn-cs"/>
                    </a:endParaRPr>
                  </a:p>
                </p:txBody>
              </p:sp>
              <p:sp>
                <p:nvSpPr>
                  <p:cNvPr id="2064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2832100" y="4591050"/>
                    <a:ext cx="2411413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/>
                      <a:cs typeface="+mn-cs"/>
                    </a:endParaRPr>
                  </a:p>
                </p:txBody>
              </p:sp>
              <p:sp>
                <p:nvSpPr>
                  <p:cNvPr id="2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5231113" y="2614704"/>
                    <a:ext cx="638195" cy="1978906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/>
                      <a:cs typeface="+mn-cs"/>
                    </a:endParaRPr>
                  </a:p>
                </p:txBody>
              </p:sp>
              <p:sp>
                <p:nvSpPr>
                  <p:cNvPr id="2066" name="Text Box 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693767" y="2586837"/>
                    <a:ext cx="287337" cy="1684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1</a:t>
                    </a:r>
                  </a:p>
                </p:txBody>
              </p:sp>
              <p:sp>
                <p:nvSpPr>
                  <p:cNvPr id="2067" name="Text Box 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733343" y="4803180"/>
                    <a:ext cx="336716" cy="1684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0</a:t>
                    </a:r>
                  </a:p>
                </p:txBody>
              </p:sp>
              <p:sp>
                <p:nvSpPr>
                  <p:cNvPr id="2068" name="Text Box 1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715445" y="4508081"/>
                    <a:ext cx="336261" cy="1684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0</a:t>
                    </a:r>
                  </a:p>
                </p:txBody>
              </p:sp>
              <p:sp>
                <p:nvSpPr>
                  <p:cNvPr id="2069" name="Text 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216157" y="3285513"/>
                    <a:ext cx="714375" cy="58766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Symbol" pitchFamily="18" charset="2"/>
                        <a:ea typeface="宋体" pitchFamily="2" charset="-122"/>
                        <a:cs typeface="+mn-cs"/>
                      </a:rPr>
                      <a:t>a&gt;1</a:t>
                    </a: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   0 ≤ </a:t>
                    </a:r>
                    <a:r>
                      <a:rPr kumimoji="0" lang="el-GR" altLang="zh-CN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β </a:t>
                    </a:r>
                    <a:r>
                      <a:rPr kumimoji="0" lang="en-US" altLang="zh-CN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≤1</a:t>
                    </a:r>
                    <a:endParaRPr kumimoji="0" lang="en-US" altLang="zh-CN" sz="2400" b="1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Symbol" pitchFamily="18" charset="2"/>
                      <a:ea typeface="宋体" pitchFamily="2" charset="-122"/>
                      <a:cs typeface="+mn-cs"/>
                    </a:endParaRP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zh-CN" sz="12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Symbol" pitchFamily="18" charset="2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16" name="Oval 15"/>
                  <p:cNvSpPr/>
                  <p:nvPr/>
                </p:nvSpPr>
                <p:spPr>
                  <a:xfrm>
                    <a:off x="3261998" y="4547558"/>
                    <a:ext cx="44344" cy="7434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7" name="Oval 16"/>
                  <p:cNvSpPr/>
                  <p:nvPr/>
                </p:nvSpPr>
                <p:spPr>
                  <a:xfrm>
                    <a:off x="3737198" y="3516001"/>
                    <a:ext cx="46142" cy="71051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8" name="Oval 17"/>
                  <p:cNvSpPr/>
                  <p:nvPr/>
                </p:nvSpPr>
                <p:spPr>
                  <a:xfrm>
                    <a:off x="4230975" y="3517316"/>
                    <a:ext cx="44943" cy="70393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0" name="Oval 19"/>
                  <p:cNvSpPr/>
                  <p:nvPr/>
                </p:nvSpPr>
                <p:spPr>
                  <a:xfrm>
                    <a:off x="4749321" y="4548874"/>
                    <a:ext cx="46741" cy="7434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1" name="Oval 20"/>
                  <p:cNvSpPr/>
                  <p:nvPr/>
                </p:nvSpPr>
                <p:spPr>
                  <a:xfrm>
                    <a:off x="3262597" y="4341641"/>
                    <a:ext cx="44943" cy="71709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2" name="Oval 21"/>
                  <p:cNvSpPr/>
                  <p:nvPr/>
                </p:nvSpPr>
                <p:spPr>
                  <a:xfrm>
                    <a:off x="3261998" y="3919281"/>
                    <a:ext cx="44344" cy="73025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3" name="Oval 22"/>
                  <p:cNvSpPr/>
                  <p:nvPr/>
                </p:nvSpPr>
                <p:spPr>
                  <a:xfrm>
                    <a:off x="3260200" y="3523895"/>
                    <a:ext cx="44943" cy="73683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6" name="Oval 25"/>
                  <p:cNvSpPr/>
                  <p:nvPr/>
                </p:nvSpPr>
                <p:spPr>
                  <a:xfrm>
                    <a:off x="3737198" y="3137061"/>
                    <a:ext cx="46142" cy="71051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7" name="Oval 26"/>
                  <p:cNvSpPr/>
                  <p:nvPr/>
                </p:nvSpPr>
                <p:spPr>
                  <a:xfrm>
                    <a:off x="3737198" y="4550189"/>
                    <a:ext cx="46142" cy="72367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8" name="Oval 27"/>
                  <p:cNvSpPr/>
                  <p:nvPr/>
                </p:nvSpPr>
                <p:spPr>
                  <a:xfrm>
                    <a:off x="4749321" y="3131798"/>
                    <a:ext cx="46741" cy="71051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080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2671402" y="3081225"/>
                    <a:ext cx="179213" cy="1684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/>
                        <a:cs typeface="Times New Roman" pitchFamily="18" charset="0"/>
                      </a:rPr>
                      <a:t>0.7</a:t>
                    </a:r>
                  </a:p>
                </p:txBody>
              </p:sp>
              <p:sp>
                <p:nvSpPr>
                  <p:cNvPr id="2081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2669572" y="3480040"/>
                    <a:ext cx="264522" cy="1684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/>
                        <a:cs typeface="Times New Roman" pitchFamily="18" charset="0"/>
                      </a:rPr>
                      <a:t>0.5</a:t>
                    </a:r>
                  </a:p>
                </p:txBody>
              </p:sp>
              <p:sp>
                <p:nvSpPr>
                  <p:cNvPr id="2082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2668638" y="3899549"/>
                    <a:ext cx="376237" cy="1684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/>
                        <a:cs typeface="Times New Roman" pitchFamily="18" charset="0"/>
                      </a:rPr>
                      <a:t>0.3</a:t>
                    </a:r>
                  </a:p>
                </p:txBody>
              </p:sp>
              <p:sp>
                <p:nvSpPr>
                  <p:cNvPr id="2083" name="Rectangle 38"/>
                  <p:cNvSpPr>
                    <a:spLocks noChangeArrowheads="1"/>
                  </p:cNvSpPr>
                  <p:nvPr/>
                </p:nvSpPr>
                <p:spPr bwMode="auto">
                  <a:xfrm>
                    <a:off x="2676167" y="4280832"/>
                    <a:ext cx="179213" cy="1684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/>
                        <a:cs typeface="Times New Roman" pitchFamily="18" charset="0"/>
                      </a:rPr>
                      <a:t>0.1</a:t>
                    </a:r>
                  </a:p>
                </p:txBody>
              </p:sp>
              <p:sp>
                <p:nvSpPr>
                  <p:cNvPr id="40" name="Oval 39"/>
                  <p:cNvSpPr/>
                  <p:nvPr/>
                </p:nvSpPr>
                <p:spPr>
                  <a:xfrm>
                    <a:off x="4747523" y="3908755"/>
                    <a:ext cx="46142" cy="73683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41" name="Oval 40"/>
                  <p:cNvSpPr/>
                  <p:nvPr/>
                </p:nvSpPr>
                <p:spPr>
                  <a:xfrm>
                    <a:off x="3734801" y="4339009"/>
                    <a:ext cx="47940" cy="71709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43" name="Oval 42"/>
                  <p:cNvSpPr/>
                  <p:nvPr/>
                </p:nvSpPr>
                <p:spPr>
                  <a:xfrm>
                    <a:off x="4230975" y="4550189"/>
                    <a:ext cx="46741" cy="72367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45" name="Oval 44"/>
                  <p:cNvSpPr/>
                  <p:nvPr/>
                </p:nvSpPr>
                <p:spPr>
                  <a:xfrm>
                    <a:off x="4226780" y="3137061"/>
                    <a:ext cx="45543" cy="72367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46" name="Oval 45"/>
                  <p:cNvSpPr/>
                  <p:nvPr/>
                </p:nvSpPr>
                <p:spPr>
                  <a:xfrm>
                    <a:off x="4230975" y="3913361"/>
                    <a:ext cx="46741" cy="71051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47" name="Oval 46"/>
                  <p:cNvSpPr/>
                  <p:nvPr/>
                </p:nvSpPr>
                <p:spPr>
                  <a:xfrm>
                    <a:off x="4748123" y="4343615"/>
                    <a:ext cx="46142" cy="69735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090" name="Rectangle 38"/>
                  <p:cNvSpPr>
                    <a:spLocks noChangeArrowheads="1"/>
                  </p:cNvSpPr>
                  <p:nvPr/>
                </p:nvSpPr>
                <p:spPr bwMode="auto">
                  <a:xfrm>
                    <a:off x="3188928" y="4799360"/>
                    <a:ext cx="427038" cy="1684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/>
                        <a:cs typeface="Times New Roman" pitchFamily="18" charset="0"/>
                      </a:rPr>
                      <a:t>0.2</a:t>
                    </a:r>
                  </a:p>
                </p:txBody>
              </p:sp>
              <p:sp>
                <p:nvSpPr>
                  <p:cNvPr id="2091" name="Rectangle 38"/>
                  <p:cNvSpPr>
                    <a:spLocks noChangeArrowheads="1"/>
                  </p:cNvSpPr>
                  <p:nvPr/>
                </p:nvSpPr>
                <p:spPr bwMode="auto">
                  <a:xfrm>
                    <a:off x="3675728" y="4799817"/>
                    <a:ext cx="376238" cy="1684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/>
                        <a:cs typeface="Times New Roman" pitchFamily="18" charset="0"/>
                      </a:rPr>
                      <a:t>0.4</a:t>
                    </a:r>
                  </a:p>
                </p:txBody>
              </p:sp>
              <p:sp>
                <p:nvSpPr>
                  <p:cNvPr id="2092" name="Rectangle 38"/>
                  <p:cNvSpPr>
                    <a:spLocks noChangeArrowheads="1"/>
                  </p:cNvSpPr>
                  <p:nvPr/>
                </p:nvSpPr>
                <p:spPr bwMode="auto">
                  <a:xfrm>
                    <a:off x="4170606" y="4790539"/>
                    <a:ext cx="179213" cy="1684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/>
                        <a:cs typeface="Times New Roman" pitchFamily="18" charset="0"/>
                      </a:rPr>
                      <a:t>0.6</a:t>
                    </a:r>
                  </a:p>
                </p:txBody>
              </p:sp>
              <p:sp>
                <p:nvSpPr>
                  <p:cNvPr id="2093" name="Rectangle 38"/>
                  <p:cNvSpPr>
                    <a:spLocks noChangeArrowheads="1"/>
                  </p:cNvSpPr>
                  <p:nvPr/>
                </p:nvSpPr>
                <p:spPr bwMode="auto">
                  <a:xfrm>
                    <a:off x="4689120" y="4791110"/>
                    <a:ext cx="248887" cy="1684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/>
                        <a:cs typeface="Times New Roman" pitchFamily="18" charset="0"/>
                      </a:rPr>
                      <a:t>0.8</a:t>
                    </a:r>
                  </a:p>
                </p:txBody>
              </p:sp>
              <p:sp>
                <p:nvSpPr>
                  <p:cNvPr id="2094" name="Text Box 1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057108" y="4919776"/>
                    <a:ext cx="1122349" cy="15803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Spike Index </a:t>
                    </a:r>
                  </a:p>
                </p:txBody>
              </p:sp>
              <p:sp>
                <p:nvSpPr>
                  <p:cNvPr id="2095" name="Text Box 11"/>
                  <p:cNvSpPr txBox="1">
                    <a:spLocks noChangeArrowheads="1"/>
                  </p:cNvSpPr>
                  <p:nvPr/>
                </p:nvSpPr>
                <p:spPr bwMode="auto">
                  <a:xfrm rot="-5400000">
                    <a:off x="2073443" y="3240352"/>
                    <a:ext cx="1109663" cy="11538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Sparsity Index </a:t>
                    </a:r>
                  </a:p>
                </p:txBody>
              </p:sp>
              <p:sp>
                <p:nvSpPr>
                  <p:cNvPr id="2096" name="Text 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26328" y="2845078"/>
                    <a:ext cx="1130299" cy="42154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0≤</a:t>
                    </a:r>
                    <a:r>
                      <a:rPr kumimoji="0" lang="el-GR" altLang="zh-CN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 α </a:t>
                    </a:r>
                    <a:r>
                      <a:rPr kumimoji="0" lang="en-US" altLang="zh-CN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&lt;</a:t>
                    </a:r>
                    <a:r>
                      <a:rPr kumimoji="0" lang="el-GR" altLang="zh-CN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 β </a:t>
                    </a:r>
                    <a:r>
                      <a:rPr kumimoji="0" lang="en-US" altLang="zh-CN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≤1</a:t>
                    </a: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zh-CN" sz="12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 pitchFamily="2" charset="-122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63" name="Rectangle 62"/>
                  <p:cNvSpPr/>
                  <p:nvPr/>
                </p:nvSpPr>
                <p:spPr>
                  <a:xfrm>
                    <a:off x="4215994" y="4337036"/>
                    <a:ext cx="73108" cy="71051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宋体"/>
                      <a:cs typeface="+mn-cs"/>
                    </a:endParaRPr>
                  </a:p>
                </p:txBody>
              </p:sp>
              <p:sp>
                <p:nvSpPr>
                  <p:cNvPr id="64" name="Rectangle 63"/>
                  <p:cNvSpPr/>
                  <p:nvPr/>
                </p:nvSpPr>
                <p:spPr>
                  <a:xfrm>
                    <a:off x="3722816" y="3908098"/>
                    <a:ext cx="71310" cy="73025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宋体"/>
                      <a:cs typeface="+mn-cs"/>
                    </a:endParaRPr>
                  </a:p>
                </p:txBody>
              </p:sp>
              <p:sp>
                <p:nvSpPr>
                  <p:cNvPr id="65" name="Rectangle 64"/>
                  <p:cNvSpPr/>
                  <p:nvPr/>
                </p:nvSpPr>
                <p:spPr>
                  <a:xfrm>
                    <a:off x="3246417" y="3131798"/>
                    <a:ext cx="73707" cy="73683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宋体"/>
                      <a:cs typeface="+mn-cs"/>
                    </a:endParaRPr>
                  </a:p>
                </p:txBody>
              </p:sp>
              <p:sp>
                <p:nvSpPr>
                  <p:cNvPr id="2100" name="Text 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249475" y="4061710"/>
                    <a:ext cx="900113" cy="42154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0≤</a:t>
                    </a:r>
                    <a:r>
                      <a:rPr kumimoji="0" lang="el-GR" altLang="zh-CN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β</a:t>
                    </a:r>
                    <a:r>
                      <a:rPr kumimoji="0" lang="en-US" altLang="zh-CN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&lt;</a:t>
                    </a:r>
                    <a:r>
                      <a:rPr kumimoji="0" lang="el-GR" altLang="zh-CN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α</a:t>
                    </a:r>
                    <a:r>
                      <a:rPr kumimoji="0" lang="en-US" altLang="zh-CN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≤1</a:t>
                    </a: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zh-CN" sz="12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 pitchFamily="2" charset="-122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101" name="Line 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31136" y="2523916"/>
                    <a:ext cx="0" cy="2385517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/>
                      <a:cs typeface="+mn-cs"/>
                    </a:endParaRPr>
                  </a:p>
                </p:txBody>
              </p:sp>
            </p:grpSp>
            <p:sp>
              <p:nvSpPr>
                <p:cNvPr id="2058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7252209" y="6255087"/>
                  <a:ext cx="3668713" cy="3079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" pitchFamily="18" charset="0"/>
                      <a:ea typeface="宋体" pitchFamily="2" charset="-122"/>
                      <a:cs typeface="+mn-cs"/>
                    </a:rPr>
                    <a:t>Jung and Marron  </a:t>
                  </a:r>
                  <a:endParaRPr kumimoji="0" lang="en-US" altLang="zh-CN" sz="14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" pitchFamily="18" charset="0"/>
                    <a:ea typeface="宋体" pitchFamily="2" charset="-122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2054" name="Text Box 8"/>
            <p:cNvSpPr txBox="1">
              <a:spLocks noChangeArrowheads="1"/>
            </p:cNvSpPr>
            <p:nvPr/>
          </p:nvSpPr>
          <p:spPr bwMode="auto">
            <a:xfrm rot="-2277291">
              <a:off x="3074242" y="1782741"/>
              <a:ext cx="2994025" cy="739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0≤</a:t>
              </a:r>
              <a:r>
                <a:rPr kumimoji="0" lang="el-GR" altLang="zh-CN" sz="24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 α </a:t>
              </a:r>
              <a:r>
                <a:rPr kumimoji="0" lang="en-US" altLang="zh-CN" sz="24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=</a:t>
              </a:r>
              <a:r>
                <a:rPr kumimoji="0" lang="el-GR" altLang="zh-CN" sz="24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 β </a:t>
              </a:r>
              <a:r>
                <a:rPr kumimoji="0" lang="en-US" altLang="zh-CN" sz="24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≤1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Times New Roman" pitchFamily="18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559220" y="6484422"/>
            <a:ext cx="4326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宋体"/>
                <a:cs typeface="+mn-cs"/>
              </a:rPr>
              <a:t>Regular PCA:  Inconsistent &amp; Consistent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宋体"/>
              <a:cs typeface="+mn-cs"/>
            </a:endParaRPr>
          </a:p>
        </p:txBody>
      </p:sp>
      <p:cxnSp>
        <p:nvCxnSpPr>
          <p:cNvPr id="5" name="Straight Arrow Connector 4"/>
          <p:cNvCxnSpPr>
            <a:stCxn id="3" idx="0"/>
          </p:cNvCxnSpPr>
          <p:nvPr/>
        </p:nvCxnSpPr>
        <p:spPr>
          <a:xfrm flipH="1" flipV="1">
            <a:off x="4114800" y="4343400"/>
            <a:ext cx="607833" cy="2141022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6248401" y="4495800"/>
            <a:ext cx="1733716" cy="2057400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7333189" y="5961333"/>
            <a:ext cx="1506011" cy="326411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5801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Line 15"/>
          <p:cNvSpPr>
            <a:spLocks noChangeShapeType="1"/>
          </p:cNvSpPr>
          <p:nvPr/>
        </p:nvSpPr>
        <p:spPr bwMode="auto">
          <a:xfrm>
            <a:off x="2915816" y="5741988"/>
            <a:ext cx="1368152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scene3d>
            <a:camera prst="orthographicFront">
              <a:rot lat="5400000" lon="10799999" rev="10799999"/>
            </a:camera>
            <a:lightRig rig="threePt" dir="t"/>
          </a:scene3d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/>
              <a:cs typeface="+mn-cs"/>
            </a:endParaRPr>
          </a:p>
        </p:txBody>
      </p:sp>
      <p:cxnSp>
        <p:nvCxnSpPr>
          <p:cNvPr id="52" name="Straight Connector 51"/>
          <p:cNvCxnSpPr>
            <a:stCxn id="2064" idx="0"/>
            <a:endCxn id="2059" idx="0"/>
          </p:cNvCxnSpPr>
          <p:nvPr/>
        </p:nvCxnSpPr>
        <p:spPr>
          <a:xfrm flipV="1">
            <a:off x="720725" y="741363"/>
            <a:ext cx="6350000" cy="4752975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52" name="Group 53"/>
          <p:cNvGrpSpPr>
            <a:grpSpLocks/>
          </p:cNvGrpSpPr>
          <p:nvPr/>
        </p:nvGrpSpPr>
        <p:grpSpPr bwMode="auto">
          <a:xfrm>
            <a:off x="20638" y="506413"/>
            <a:ext cx="11044237" cy="6162675"/>
            <a:chOff x="20638" y="188642"/>
            <a:chExt cx="11044180" cy="6163144"/>
          </a:xfrm>
        </p:grpSpPr>
        <p:grpSp>
          <p:nvGrpSpPr>
            <p:cNvPr id="2053" name="Group 52"/>
            <p:cNvGrpSpPr>
              <a:grpSpLocks/>
            </p:cNvGrpSpPr>
            <p:nvPr/>
          </p:nvGrpSpPr>
          <p:grpSpPr bwMode="auto">
            <a:xfrm>
              <a:off x="20638" y="188642"/>
              <a:ext cx="11044180" cy="6163144"/>
              <a:chOff x="20638" y="764706"/>
              <a:chExt cx="11044180" cy="6163144"/>
            </a:xfrm>
          </p:grpSpPr>
          <p:sp>
            <p:nvSpPr>
              <p:cNvPr id="48" name="Rectangle 47"/>
              <p:cNvSpPr/>
              <p:nvPr/>
            </p:nvSpPr>
            <p:spPr bwMode="auto">
              <a:xfrm>
                <a:off x="5707034" y="3165189"/>
                <a:ext cx="195261" cy="16193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  <a:cs typeface="+mn-cs"/>
                </a:endParaRPr>
              </a:p>
            </p:txBody>
          </p:sp>
          <p:grpSp>
            <p:nvGrpSpPr>
              <p:cNvPr id="2056" name="Group 48"/>
              <p:cNvGrpSpPr>
                <a:grpSpLocks/>
              </p:cNvGrpSpPr>
              <p:nvPr/>
            </p:nvGrpSpPr>
            <p:grpSpPr bwMode="auto">
              <a:xfrm>
                <a:off x="20638" y="764706"/>
                <a:ext cx="11044180" cy="6163144"/>
                <a:chOff x="63060" y="1226274"/>
                <a:chExt cx="10857862" cy="5669608"/>
              </a:xfrm>
            </p:grpSpPr>
            <p:grpSp>
              <p:nvGrpSpPr>
                <p:cNvPr id="2057" name="Group 57"/>
                <p:cNvGrpSpPr>
                  <a:grpSpLocks/>
                </p:cNvGrpSpPr>
                <p:nvPr/>
              </p:nvGrpSpPr>
              <p:grpSpPr bwMode="auto">
                <a:xfrm>
                  <a:off x="63060" y="1226274"/>
                  <a:ext cx="8757409" cy="5669608"/>
                  <a:chOff x="2568073" y="2523916"/>
                  <a:chExt cx="3362459" cy="2553894"/>
                </a:xfrm>
              </p:grpSpPr>
              <p:sp>
                <p:nvSpPr>
                  <p:cNvPr id="2059" name="AutoShape 14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3052052" y="2399618"/>
                    <a:ext cx="1955800" cy="2398548"/>
                  </a:xfrm>
                  <a:prstGeom prst="rtTriangl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060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420804" y="4905485"/>
                    <a:ext cx="376238" cy="15803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6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Symbol" pitchFamily="18" charset="2"/>
                        <a:ea typeface="宋体" pitchFamily="2" charset="-122"/>
                        <a:cs typeface="+mn-cs"/>
                      </a:rPr>
                      <a:t>a</a:t>
                    </a:r>
                  </a:p>
                </p:txBody>
              </p:sp>
              <p:sp>
                <p:nvSpPr>
                  <p:cNvPr id="2061" name="Text Box 8"/>
                  <p:cNvSpPr txBox="1">
                    <a:spLocks noChangeArrowheads="1"/>
                  </p:cNvSpPr>
                  <p:nvPr/>
                </p:nvSpPr>
                <p:spPr bwMode="auto">
                  <a:xfrm rot="-5400000">
                    <a:off x="2517788" y="3138198"/>
                    <a:ext cx="241722" cy="14115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6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Symbol" pitchFamily="18" charset="2"/>
                        <a:ea typeface="宋体" pitchFamily="2" charset="-122"/>
                        <a:cs typeface="+mn-cs"/>
                      </a:rPr>
                      <a:t>b</a:t>
                    </a:r>
                  </a:p>
                </p:txBody>
              </p:sp>
              <p:sp>
                <p:nvSpPr>
                  <p:cNvPr id="2062" name="Text Box 1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186279" y="4784507"/>
                    <a:ext cx="182563" cy="1684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1</a:t>
                    </a:r>
                  </a:p>
                </p:txBody>
              </p:sp>
              <p:sp>
                <p:nvSpPr>
                  <p:cNvPr id="2063" name="Line 6"/>
                  <p:cNvSpPr>
                    <a:spLocks noChangeShapeType="1"/>
                  </p:cNvSpPr>
                  <p:nvPr/>
                </p:nvSpPr>
                <p:spPr bwMode="auto">
                  <a:xfrm rot="5400000" flipH="1" flipV="1">
                    <a:off x="4378784" y="3255667"/>
                    <a:ext cx="0" cy="3096211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/>
                      <a:cs typeface="+mn-cs"/>
                    </a:endParaRPr>
                  </a:p>
                </p:txBody>
              </p:sp>
              <p:sp>
                <p:nvSpPr>
                  <p:cNvPr id="2064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2832100" y="4591050"/>
                    <a:ext cx="2411413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/>
                      <a:cs typeface="+mn-cs"/>
                    </a:endParaRPr>
                  </a:p>
                </p:txBody>
              </p:sp>
              <p:sp>
                <p:nvSpPr>
                  <p:cNvPr id="2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5231113" y="2614704"/>
                    <a:ext cx="638195" cy="1978906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/>
                      <a:cs typeface="+mn-cs"/>
                    </a:endParaRPr>
                  </a:p>
                </p:txBody>
              </p:sp>
              <p:sp>
                <p:nvSpPr>
                  <p:cNvPr id="2066" name="Text Box 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693767" y="2586837"/>
                    <a:ext cx="287337" cy="1684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1</a:t>
                    </a:r>
                  </a:p>
                </p:txBody>
              </p:sp>
              <p:sp>
                <p:nvSpPr>
                  <p:cNvPr id="2067" name="Text Box 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733343" y="4803180"/>
                    <a:ext cx="336716" cy="1684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0</a:t>
                    </a:r>
                  </a:p>
                </p:txBody>
              </p:sp>
              <p:sp>
                <p:nvSpPr>
                  <p:cNvPr id="2068" name="Text Box 1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715445" y="4508081"/>
                    <a:ext cx="336261" cy="1684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0</a:t>
                    </a:r>
                  </a:p>
                </p:txBody>
              </p:sp>
              <p:sp>
                <p:nvSpPr>
                  <p:cNvPr id="2069" name="Text 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216157" y="3285513"/>
                    <a:ext cx="714375" cy="58766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Symbol" pitchFamily="18" charset="2"/>
                        <a:ea typeface="宋体" pitchFamily="2" charset="-122"/>
                        <a:cs typeface="+mn-cs"/>
                      </a:rPr>
                      <a:t>a&gt;1</a:t>
                    </a: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   0 ≤ </a:t>
                    </a:r>
                    <a:r>
                      <a:rPr kumimoji="0" lang="el-GR" altLang="zh-CN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β </a:t>
                    </a:r>
                    <a:r>
                      <a:rPr kumimoji="0" lang="en-US" altLang="zh-CN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≤1</a:t>
                    </a:r>
                    <a:endParaRPr kumimoji="0" lang="en-US" altLang="zh-CN" sz="2400" b="1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Symbol" pitchFamily="18" charset="2"/>
                      <a:ea typeface="宋体" pitchFamily="2" charset="-122"/>
                      <a:cs typeface="+mn-cs"/>
                    </a:endParaRP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zh-CN" sz="12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Symbol" pitchFamily="18" charset="2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16" name="Oval 15"/>
                  <p:cNvSpPr/>
                  <p:nvPr/>
                </p:nvSpPr>
                <p:spPr>
                  <a:xfrm>
                    <a:off x="3261998" y="4547558"/>
                    <a:ext cx="44344" cy="7434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7" name="Oval 16"/>
                  <p:cNvSpPr/>
                  <p:nvPr/>
                </p:nvSpPr>
                <p:spPr>
                  <a:xfrm>
                    <a:off x="3737198" y="3516001"/>
                    <a:ext cx="46142" cy="71051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8" name="Oval 17"/>
                  <p:cNvSpPr/>
                  <p:nvPr/>
                </p:nvSpPr>
                <p:spPr>
                  <a:xfrm>
                    <a:off x="4230975" y="3517316"/>
                    <a:ext cx="44943" cy="70393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0" name="Oval 19"/>
                  <p:cNvSpPr/>
                  <p:nvPr/>
                </p:nvSpPr>
                <p:spPr>
                  <a:xfrm>
                    <a:off x="4749321" y="4548874"/>
                    <a:ext cx="46741" cy="7434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1" name="Oval 20"/>
                  <p:cNvSpPr/>
                  <p:nvPr/>
                </p:nvSpPr>
                <p:spPr>
                  <a:xfrm>
                    <a:off x="3262597" y="4341641"/>
                    <a:ext cx="44943" cy="71709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2" name="Oval 21"/>
                  <p:cNvSpPr/>
                  <p:nvPr/>
                </p:nvSpPr>
                <p:spPr>
                  <a:xfrm>
                    <a:off x="3261998" y="3919281"/>
                    <a:ext cx="44344" cy="73025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3" name="Oval 22"/>
                  <p:cNvSpPr/>
                  <p:nvPr/>
                </p:nvSpPr>
                <p:spPr>
                  <a:xfrm>
                    <a:off x="3260200" y="3523895"/>
                    <a:ext cx="44943" cy="73683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6" name="Oval 25"/>
                  <p:cNvSpPr/>
                  <p:nvPr/>
                </p:nvSpPr>
                <p:spPr>
                  <a:xfrm>
                    <a:off x="3737198" y="3137061"/>
                    <a:ext cx="46142" cy="71051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7" name="Oval 26"/>
                  <p:cNvSpPr/>
                  <p:nvPr/>
                </p:nvSpPr>
                <p:spPr>
                  <a:xfrm>
                    <a:off x="3737198" y="4550189"/>
                    <a:ext cx="46142" cy="72367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8" name="Oval 27"/>
                  <p:cNvSpPr/>
                  <p:nvPr/>
                </p:nvSpPr>
                <p:spPr>
                  <a:xfrm>
                    <a:off x="4749321" y="3131798"/>
                    <a:ext cx="46741" cy="71051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080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2671402" y="3081225"/>
                    <a:ext cx="179213" cy="1684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/>
                        <a:cs typeface="Times New Roman" pitchFamily="18" charset="0"/>
                      </a:rPr>
                      <a:t>0.7</a:t>
                    </a:r>
                  </a:p>
                </p:txBody>
              </p:sp>
              <p:sp>
                <p:nvSpPr>
                  <p:cNvPr id="2081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2669572" y="3480040"/>
                    <a:ext cx="264522" cy="1684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/>
                        <a:cs typeface="Times New Roman" pitchFamily="18" charset="0"/>
                      </a:rPr>
                      <a:t>0.5</a:t>
                    </a:r>
                  </a:p>
                </p:txBody>
              </p:sp>
              <p:sp>
                <p:nvSpPr>
                  <p:cNvPr id="2082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2668638" y="3899549"/>
                    <a:ext cx="376237" cy="1684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/>
                        <a:cs typeface="Times New Roman" pitchFamily="18" charset="0"/>
                      </a:rPr>
                      <a:t>0.3</a:t>
                    </a:r>
                  </a:p>
                </p:txBody>
              </p:sp>
              <p:sp>
                <p:nvSpPr>
                  <p:cNvPr id="2083" name="Rectangle 38"/>
                  <p:cNvSpPr>
                    <a:spLocks noChangeArrowheads="1"/>
                  </p:cNvSpPr>
                  <p:nvPr/>
                </p:nvSpPr>
                <p:spPr bwMode="auto">
                  <a:xfrm>
                    <a:off x="2676167" y="4280832"/>
                    <a:ext cx="179213" cy="1684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/>
                        <a:cs typeface="Times New Roman" pitchFamily="18" charset="0"/>
                      </a:rPr>
                      <a:t>0.1</a:t>
                    </a:r>
                  </a:p>
                </p:txBody>
              </p:sp>
              <p:sp>
                <p:nvSpPr>
                  <p:cNvPr id="40" name="Oval 39"/>
                  <p:cNvSpPr/>
                  <p:nvPr/>
                </p:nvSpPr>
                <p:spPr>
                  <a:xfrm>
                    <a:off x="4747523" y="3908755"/>
                    <a:ext cx="46142" cy="73683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41" name="Oval 40"/>
                  <p:cNvSpPr/>
                  <p:nvPr/>
                </p:nvSpPr>
                <p:spPr>
                  <a:xfrm>
                    <a:off x="3734801" y="4339009"/>
                    <a:ext cx="47940" cy="71709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43" name="Oval 42"/>
                  <p:cNvSpPr/>
                  <p:nvPr/>
                </p:nvSpPr>
                <p:spPr>
                  <a:xfrm>
                    <a:off x="4230975" y="4550189"/>
                    <a:ext cx="46741" cy="72367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45" name="Oval 44"/>
                  <p:cNvSpPr/>
                  <p:nvPr/>
                </p:nvSpPr>
                <p:spPr>
                  <a:xfrm>
                    <a:off x="4226780" y="3137061"/>
                    <a:ext cx="45543" cy="72367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46" name="Oval 45"/>
                  <p:cNvSpPr/>
                  <p:nvPr/>
                </p:nvSpPr>
                <p:spPr>
                  <a:xfrm>
                    <a:off x="4230975" y="3913361"/>
                    <a:ext cx="46741" cy="71051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47" name="Oval 46"/>
                  <p:cNvSpPr/>
                  <p:nvPr/>
                </p:nvSpPr>
                <p:spPr>
                  <a:xfrm>
                    <a:off x="4748123" y="4343615"/>
                    <a:ext cx="46142" cy="69735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090" name="Rectangle 38"/>
                  <p:cNvSpPr>
                    <a:spLocks noChangeArrowheads="1"/>
                  </p:cNvSpPr>
                  <p:nvPr/>
                </p:nvSpPr>
                <p:spPr bwMode="auto">
                  <a:xfrm>
                    <a:off x="3188928" y="4799360"/>
                    <a:ext cx="427038" cy="1684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/>
                        <a:cs typeface="Times New Roman" pitchFamily="18" charset="0"/>
                      </a:rPr>
                      <a:t>0.2</a:t>
                    </a:r>
                  </a:p>
                </p:txBody>
              </p:sp>
              <p:sp>
                <p:nvSpPr>
                  <p:cNvPr id="2091" name="Rectangle 38"/>
                  <p:cNvSpPr>
                    <a:spLocks noChangeArrowheads="1"/>
                  </p:cNvSpPr>
                  <p:nvPr/>
                </p:nvSpPr>
                <p:spPr bwMode="auto">
                  <a:xfrm>
                    <a:off x="3675728" y="4799817"/>
                    <a:ext cx="376238" cy="1684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/>
                        <a:cs typeface="Times New Roman" pitchFamily="18" charset="0"/>
                      </a:rPr>
                      <a:t>0.4</a:t>
                    </a:r>
                  </a:p>
                </p:txBody>
              </p:sp>
              <p:sp>
                <p:nvSpPr>
                  <p:cNvPr id="2092" name="Rectangle 38"/>
                  <p:cNvSpPr>
                    <a:spLocks noChangeArrowheads="1"/>
                  </p:cNvSpPr>
                  <p:nvPr/>
                </p:nvSpPr>
                <p:spPr bwMode="auto">
                  <a:xfrm>
                    <a:off x="4170606" y="4790539"/>
                    <a:ext cx="179213" cy="1684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/>
                        <a:cs typeface="Times New Roman" pitchFamily="18" charset="0"/>
                      </a:rPr>
                      <a:t>0.6</a:t>
                    </a:r>
                  </a:p>
                </p:txBody>
              </p:sp>
              <p:sp>
                <p:nvSpPr>
                  <p:cNvPr id="2093" name="Rectangle 38"/>
                  <p:cNvSpPr>
                    <a:spLocks noChangeArrowheads="1"/>
                  </p:cNvSpPr>
                  <p:nvPr/>
                </p:nvSpPr>
                <p:spPr bwMode="auto">
                  <a:xfrm>
                    <a:off x="4689120" y="4791110"/>
                    <a:ext cx="248887" cy="1684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/>
                        <a:cs typeface="Times New Roman" pitchFamily="18" charset="0"/>
                      </a:rPr>
                      <a:t>0.8</a:t>
                    </a:r>
                  </a:p>
                </p:txBody>
              </p:sp>
              <p:sp>
                <p:nvSpPr>
                  <p:cNvPr id="2094" name="Text Box 1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057108" y="4919776"/>
                    <a:ext cx="1122349" cy="15803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Spike Index </a:t>
                    </a:r>
                  </a:p>
                </p:txBody>
              </p:sp>
              <p:sp>
                <p:nvSpPr>
                  <p:cNvPr id="2095" name="Text Box 11"/>
                  <p:cNvSpPr txBox="1">
                    <a:spLocks noChangeArrowheads="1"/>
                  </p:cNvSpPr>
                  <p:nvPr/>
                </p:nvSpPr>
                <p:spPr bwMode="auto">
                  <a:xfrm rot="-5400000">
                    <a:off x="2073443" y="3240352"/>
                    <a:ext cx="1109663" cy="11538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Sparsity Index </a:t>
                    </a:r>
                  </a:p>
                </p:txBody>
              </p:sp>
              <p:sp>
                <p:nvSpPr>
                  <p:cNvPr id="2096" name="Text 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26328" y="2845078"/>
                    <a:ext cx="1130299" cy="42154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0≤</a:t>
                    </a:r>
                    <a:r>
                      <a:rPr kumimoji="0" lang="el-GR" altLang="zh-CN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 α </a:t>
                    </a:r>
                    <a:r>
                      <a:rPr kumimoji="0" lang="en-US" altLang="zh-CN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&lt;</a:t>
                    </a:r>
                    <a:r>
                      <a:rPr kumimoji="0" lang="el-GR" altLang="zh-CN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 β </a:t>
                    </a:r>
                    <a:r>
                      <a:rPr kumimoji="0" lang="en-US" altLang="zh-CN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≤1</a:t>
                    </a: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zh-CN" sz="12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 pitchFamily="2" charset="-122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63" name="Rectangle 62"/>
                  <p:cNvSpPr/>
                  <p:nvPr/>
                </p:nvSpPr>
                <p:spPr>
                  <a:xfrm>
                    <a:off x="4215994" y="4337036"/>
                    <a:ext cx="73108" cy="71051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宋体"/>
                      <a:cs typeface="+mn-cs"/>
                    </a:endParaRPr>
                  </a:p>
                </p:txBody>
              </p:sp>
              <p:sp>
                <p:nvSpPr>
                  <p:cNvPr id="64" name="Rectangle 63"/>
                  <p:cNvSpPr/>
                  <p:nvPr/>
                </p:nvSpPr>
                <p:spPr>
                  <a:xfrm>
                    <a:off x="3722816" y="3908098"/>
                    <a:ext cx="71310" cy="73025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宋体"/>
                      <a:cs typeface="+mn-cs"/>
                    </a:endParaRPr>
                  </a:p>
                </p:txBody>
              </p:sp>
              <p:sp>
                <p:nvSpPr>
                  <p:cNvPr id="65" name="Rectangle 64"/>
                  <p:cNvSpPr/>
                  <p:nvPr/>
                </p:nvSpPr>
                <p:spPr>
                  <a:xfrm>
                    <a:off x="3246417" y="3131798"/>
                    <a:ext cx="73707" cy="73683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宋体"/>
                      <a:cs typeface="+mn-cs"/>
                    </a:endParaRPr>
                  </a:p>
                </p:txBody>
              </p:sp>
              <p:sp>
                <p:nvSpPr>
                  <p:cNvPr id="2100" name="Text 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249475" y="4061710"/>
                    <a:ext cx="900113" cy="42154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0≤</a:t>
                    </a:r>
                    <a:r>
                      <a:rPr kumimoji="0" lang="el-GR" altLang="zh-CN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β</a:t>
                    </a:r>
                    <a:r>
                      <a:rPr kumimoji="0" lang="en-US" altLang="zh-CN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&lt;</a:t>
                    </a:r>
                    <a:r>
                      <a:rPr kumimoji="0" lang="el-GR" altLang="zh-CN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α</a:t>
                    </a:r>
                    <a:r>
                      <a:rPr kumimoji="0" lang="en-US" altLang="zh-CN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≤1</a:t>
                    </a: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zh-CN" sz="12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 pitchFamily="2" charset="-122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101" name="Line 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31136" y="2523916"/>
                    <a:ext cx="0" cy="2385517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/>
                      <a:cs typeface="+mn-cs"/>
                    </a:endParaRPr>
                  </a:p>
                </p:txBody>
              </p:sp>
            </p:grpSp>
            <p:sp>
              <p:nvSpPr>
                <p:cNvPr id="2058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7252209" y="6255087"/>
                  <a:ext cx="3668713" cy="3079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" pitchFamily="18" charset="0"/>
                      <a:ea typeface="宋体" pitchFamily="2" charset="-122"/>
                      <a:cs typeface="+mn-cs"/>
                    </a:rPr>
                    <a:t>Jung and Marron  </a:t>
                  </a:r>
                  <a:endParaRPr kumimoji="0" lang="en-US" altLang="zh-CN" sz="14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" pitchFamily="18" charset="0"/>
                    <a:ea typeface="宋体" pitchFamily="2" charset="-122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2054" name="Text Box 8"/>
            <p:cNvSpPr txBox="1">
              <a:spLocks noChangeArrowheads="1"/>
            </p:cNvSpPr>
            <p:nvPr/>
          </p:nvSpPr>
          <p:spPr bwMode="auto">
            <a:xfrm rot="-2277291">
              <a:off x="3074242" y="1782741"/>
              <a:ext cx="2994025" cy="739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0≤</a:t>
              </a:r>
              <a:r>
                <a:rPr kumimoji="0" lang="el-GR" altLang="zh-CN" sz="24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 α </a:t>
              </a:r>
              <a:r>
                <a:rPr kumimoji="0" lang="en-US" altLang="zh-CN" sz="24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=</a:t>
              </a:r>
              <a:r>
                <a:rPr kumimoji="0" lang="el-GR" altLang="zh-CN" sz="24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 β </a:t>
              </a:r>
              <a:r>
                <a:rPr kumimoji="0" lang="en-US" altLang="zh-CN" sz="24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≤1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Times New Roman" pitchFamily="18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85800" y="6484422"/>
            <a:ext cx="5737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宋体"/>
                <a:cs typeface="+mn-cs"/>
              </a:rPr>
              <a:t>Sparse PCA:  Inconsistent &amp; New Consistency Region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charset="0"/>
              <a:ea typeface="宋体"/>
              <a:cs typeface="+mn-cs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2514600" y="2667000"/>
            <a:ext cx="228600" cy="3817423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4648200" y="3825885"/>
            <a:ext cx="381000" cy="2727315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0617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b="1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Sparse PCA Opens Up Whole New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Region of Consistency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&amp; Sparsity</a:t>
            </a:r>
          </a:p>
        </p:txBody>
      </p:sp>
    </p:spTree>
    <p:extLst>
      <p:ext uri="{BB962C8B-B14F-4D97-AF65-F5344CB8AC3E}">
        <p14:creationId xmlns:p14="http://schemas.microsoft.com/office/powerpoint/2010/main" val="83972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Shen et al (2016)</a:t>
                </a:r>
              </a:p>
              <a:p>
                <a:pPr marL="533400" lvl="0" indent="-533400" eaLnBrk="1" hangingPunct="1">
                  <a:lnSpc>
                    <a:spcPct val="140000"/>
                  </a:lnSpc>
                  <a:buClr>
                    <a:srgbClr val="A50021"/>
                  </a:buClr>
                  <a:buSzPct val="75000"/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Explores  PCA  Consistency under all of:</a:t>
                </a:r>
              </a:p>
              <a:p>
                <a:pPr marL="182880" lvl="0" indent="-533400" eaLnBrk="1" hangingPunct="1">
                  <a:lnSpc>
                    <a:spcPct val="140000"/>
                  </a:lnSpc>
                  <a:spcBef>
                    <a:spcPts val="300"/>
                  </a:spcBef>
                  <a:buClr>
                    <a:srgbClr val="A50021"/>
                  </a:buClr>
                  <a:buSzPct val="75000"/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Classical:               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 fixed,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/>
                      </a:rPr>
                      <m:t>𝑛</m:t>
                    </m:r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i="1" dirty="0">
                        <a:solidFill>
                          <a:srgbClr val="000000"/>
                        </a:solidFill>
                        <a:latin typeface="Cambria Math"/>
                        <a:sym typeface="Wingdings" pitchFamily="2" charset="2"/>
                      </a:rPr>
                      <m:t>∞</m:t>
                    </m:r>
                  </m:oMath>
                </a14:m>
                <a:endParaRPr lang="en-US" dirty="0">
                  <a:solidFill>
                    <a:srgbClr val="000000"/>
                  </a:solidFill>
                  <a:latin typeface="Tahoma"/>
                </a:endParaRPr>
              </a:p>
              <a:p>
                <a:pPr marL="182880" lvl="0" indent="-533400" eaLnBrk="1" hangingPunct="1">
                  <a:lnSpc>
                    <a:spcPct val="140000"/>
                  </a:lnSpc>
                  <a:spcBef>
                    <a:spcPts val="300"/>
                  </a:spcBef>
                  <a:buClr>
                    <a:srgbClr val="A50021"/>
                  </a:buClr>
                  <a:buSzPct val="75000"/>
                  <a:buNone/>
                </a:pPr>
                <a:r>
                  <a:rPr lang="en-US" dirty="0" smtClean="0">
                    <a:solidFill>
                      <a:srgbClr val="000000"/>
                    </a:solidFill>
                    <a:latin typeface="Tahoma"/>
                  </a:rPr>
                  <a:t>Portnoy:  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</a:rPr>
                      <m:t>𝑑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</a:rPr>
                      <m:t>, 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</a:rPr>
                      <m:t>𝑛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∞</m:t>
                    </m:r>
                  </m:oMath>
                </a14:m>
                <a:r>
                  <a:rPr lang="en-US" dirty="0" smtClean="0">
                    <a:solidFill>
                      <a:srgbClr val="000000"/>
                    </a:solidFill>
                    <a:latin typeface="Tahoma"/>
                    <a:sym typeface="Wingdings" pitchFamily="2" charset="2"/>
                  </a:rPr>
                  <a:t>,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  <a:sym typeface="Wingdings" pitchFamily="2" charset="2"/>
                      </a:rPr>
                      <m:t>𝑑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sym typeface="Wingdings" pitchFamily="2" charset="2"/>
                      </a:rPr>
                      <m:t>≪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sym typeface="Wingdings" pitchFamily="2" charset="2"/>
                      </a:rPr>
                      <m:t>𝑛</m:t>
                    </m:r>
                  </m:oMath>
                </a14:m>
                <a:endParaRPr lang="en-US" dirty="0">
                  <a:solidFill>
                    <a:srgbClr val="000000"/>
                  </a:solidFill>
                  <a:latin typeface="Tahoma"/>
                </a:endParaRPr>
              </a:p>
              <a:p>
                <a:pPr marL="182880" lvl="0" indent="-533400" eaLnBrk="1" hangingPunct="1">
                  <a:lnSpc>
                    <a:spcPct val="140000"/>
                  </a:lnSpc>
                  <a:spcBef>
                    <a:spcPts val="300"/>
                  </a:spcBef>
                  <a:buClr>
                    <a:srgbClr val="A50021"/>
                  </a:buClr>
                  <a:buSzPct val="75000"/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Random Matrices: </a:t>
                </a:r>
                <a:r>
                  <a:rPr lang="en-US" dirty="0" smtClean="0">
                    <a:solidFill>
                      <a:srgbClr val="000000"/>
                    </a:solidFill>
                    <a:latin typeface="Tahoma"/>
                  </a:rPr>
                  <a:t> 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</a:rPr>
                      <m:t>𝑑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</a:rPr>
                      <m:t>, 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</a:rPr>
                      <m:t>𝑛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→∞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ahoma"/>
                    <a:sym typeface="Wingdings" pitchFamily="2" charset="2"/>
                  </a:rPr>
                  <a:t>,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  <a:sym typeface="Wingdings" pitchFamily="2" charset="2"/>
                      </a:rPr>
                      <m:t>𝑑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  <a:sym typeface="Wingdings" pitchFamily="2" charset="2"/>
                      </a:rPr>
                      <m:t> 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  <a:ea typeface="Cambria Math"/>
                        <a:sym typeface="Wingdings" pitchFamily="2" charset="2"/>
                      </a:rPr>
                      <m:t>~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sym typeface="Wingdings" pitchFamily="2" charset="2"/>
                      </a:rPr>
                      <m:t> 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  <a:ea typeface="Cambria Math"/>
                        <a:sym typeface="Wingdings" pitchFamily="2" charset="2"/>
                      </a:rPr>
                      <m:t>𝑛</m:t>
                    </m:r>
                  </m:oMath>
                </a14:m>
                <a:endParaRPr lang="en-US" dirty="0">
                  <a:solidFill>
                    <a:srgbClr val="000000"/>
                  </a:solidFill>
                  <a:latin typeface="Tahoma"/>
                </a:endParaRPr>
              </a:p>
              <a:p>
                <a:pPr marL="182880" lvl="0" indent="-533400" eaLnBrk="1" hangingPunct="1">
                  <a:lnSpc>
                    <a:spcPct val="140000"/>
                  </a:lnSpc>
                  <a:spcBef>
                    <a:spcPts val="300"/>
                  </a:spcBef>
                  <a:buClr>
                    <a:srgbClr val="A50021"/>
                  </a:buClr>
                  <a:buSzPct val="75000"/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HDMSS</a:t>
                </a:r>
                <a:r>
                  <a:rPr lang="en-US" dirty="0" smtClean="0">
                    <a:solidFill>
                      <a:srgbClr val="000000"/>
                    </a:solidFill>
                    <a:latin typeface="Tahoma"/>
                  </a:rPr>
                  <a:t>:                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</a:rPr>
                      <m:t>𝑑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</a:rPr>
                      <m:t>, 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</a:rPr>
                      <m:t>𝑛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→∞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ahoma"/>
                    <a:sym typeface="Wingdings" pitchFamily="2" charset="2"/>
                  </a:rPr>
                  <a:t>,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  <a:sym typeface="Wingdings" pitchFamily="2" charset="2"/>
                      </a:rPr>
                      <m:t>𝑑</m:t>
                    </m:r>
                    <m:r>
                      <a:rPr lang="en-US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sym typeface="Wingdings" pitchFamily="2" charset="2"/>
                      </a:rPr>
                      <m:t>≫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  <a:ea typeface="Cambria Math"/>
                        <a:sym typeface="Wingdings" pitchFamily="2" charset="2"/>
                      </a:rPr>
                      <m:t>𝑛</m:t>
                    </m:r>
                  </m:oMath>
                </a14:m>
                <a:endParaRPr lang="en-US" dirty="0">
                  <a:solidFill>
                    <a:srgbClr val="000000"/>
                  </a:solidFill>
                  <a:latin typeface="Tahoma"/>
                </a:endParaRPr>
              </a:p>
              <a:p>
                <a:pPr marL="182880" lvl="0" indent="-533400" eaLnBrk="1" hangingPunct="1">
                  <a:lnSpc>
                    <a:spcPct val="140000"/>
                  </a:lnSpc>
                  <a:spcBef>
                    <a:spcPts val="300"/>
                  </a:spcBef>
                  <a:buClr>
                    <a:srgbClr val="A50021"/>
                  </a:buClr>
                  <a:buSzPct val="75000"/>
                  <a:buNone/>
                </a:pPr>
                <a:r>
                  <a:rPr lang="en-US" dirty="0">
                    <a:solidFill>
                      <a:srgbClr val="00B050"/>
                    </a:solidFill>
                    <a:latin typeface="Tahoma"/>
                  </a:rPr>
                  <a:t>HDLSS</a:t>
                </a:r>
                <a:r>
                  <a:rPr lang="en-US" dirty="0" smtClean="0">
                    <a:solidFill>
                      <a:srgbClr val="000000"/>
                    </a:solidFill>
                    <a:latin typeface="Tahoma"/>
                  </a:rPr>
                  <a:t>:                 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</a:rPr>
                      <m:t>𝑑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→∞</m:t>
                    </m:r>
                  </m:oMath>
                </a14:m>
                <a:r>
                  <a:rPr lang="en-US" dirty="0" smtClean="0">
                    <a:solidFill>
                      <a:srgbClr val="000000"/>
                    </a:solidFill>
                    <a:latin typeface="Tahoma"/>
                    <a:sym typeface="Wingdings" pitchFamily="2" charset="2"/>
                  </a:rPr>
                  <a:t>,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/>
                        <a:sym typeface="Wingdings" pitchFamily="2" charset="2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ahoma"/>
                    <a:sym typeface="Wingdings" pitchFamily="2" charset="2"/>
                  </a:rPr>
                  <a:t> fixed</a:t>
                </a:r>
                <a:endParaRPr lang="en-US" dirty="0">
                  <a:solidFill>
                    <a:srgbClr val="000000"/>
                  </a:solidFill>
                  <a:latin typeface="Tahoma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>
                <a:blip r:embed="rId3"/>
                <a:stretch>
                  <a:fillRect l="-1891" b="-2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&amp; Other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Asymptotics</a:t>
            </a:r>
            <a:endParaRPr lang="en-US" sz="36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619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TextBox 28"/>
          <p:cNvSpPr txBox="1">
            <a:spLocks noChangeArrowheads="1"/>
          </p:cNvSpPr>
          <p:nvPr/>
        </p:nvSpPr>
        <p:spPr bwMode="auto">
          <a:xfrm>
            <a:off x="629807" y="-51770"/>
            <a:ext cx="3384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(A) Single Spike - Example 1.1</a:t>
            </a:r>
          </a:p>
        </p:txBody>
      </p:sp>
      <p:sp>
        <p:nvSpPr>
          <p:cNvPr id="8198" name="TextBox 28"/>
          <p:cNvSpPr txBox="1">
            <a:spLocks noChangeArrowheads="1"/>
          </p:cNvSpPr>
          <p:nvPr/>
        </p:nvSpPr>
        <p:spPr bwMode="auto">
          <a:xfrm>
            <a:off x="5237163" y="-43512"/>
            <a:ext cx="3384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(B) Multi Spike - Example 1.2</a:t>
            </a:r>
          </a:p>
        </p:txBody>
      </p:sp>
      <p:grpSp>
        <p:nvGrpSpPr>
          <p:cNvPr id="67" name="Group 66"/>
          <p:cNvGrpSpPr/>
          <p:nvPr/>
        </p:nvGrpSpPr>
        <p:grpSpPr>
          <a:xfrm>
            <a:off x="-83904" y="257127"/>
            <a:ext cx="4598434" cy="4475799"/>
            <a:chOff x="-151039" y="2276871"/>
            <a:chExt cx="4598434" cy="4475799"/>
          </a:xfrm>
        </p:grpSpPr>
        <p:sp>
          <p:nvSpPr>
            <p:cNvPr id="2" name="Rectangle 1"/>
            <p:cNvSpPr/>
            <p:nvPr/>
          </p:nvSpPr>
          <p:spPr bwMode="auto">
            <a:xfrm>
              <a:off x="497600" y="2714355"/>
              <a:ext cx="3628262" cy="350806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/>
                <a:cs typeface="+mn-cs"/>
              </a:endParaRPr>
            </a:p>
          </p:txBody>
        </p:sp>
        <p:grpSp>
          <p:nvGrpSpPr>
            <p:cNvPr id="8207" name="Group 36"/>
            <p:cNvGrpSpPr>
              <a:grpSpLocks/>
            </p:cNvGrpSpPr>
            <p:nvPr/>
          </p:nvGrpSpPr>
          <p:grpSpPr bwMode="auto">
            <a:xfrm>
              <a:off x="-151039" y="2303106"/>
              <a:ext cx="4598434" cy="4449564"/>
              <a:chOff x="-349674" y="632484"/>
              <a:chExt cx="10001921" cy="5629971"/>
            </a:xfrm>
          </p:grpSpPr>
          <p:grpSp>
            <p:nvGrpSpPr>
              <p:cNvPr id="8209" name="Group 126"/>
              <p:cNvGrpSpPr>
                <a:grpSpLocks/>
              </p:cNvGrpSpPr>
              <p:nvPr/>
            </p:nvGrpSpPr>
            <p:grpSpPr bwMode="auto">
              <a:xfrm>
                <a:off x="-349674" y="669505"/>
                <a:ext cx="9793264" cy="5592950"/>
                <a:chOff x="940105" y="258233"/>
                <a:chExt cx="7032231" cy="5222439"/>
              </a:xfrm>
            </p:grpSpPr>
            <p:sp>
              <p:nvSpPr>
                <p:cNvPr id="126" name="Right Triangle 125"/>
                <p:cNvSpPr/>
                <p:nvPr/>
              </p:nvSpPr>
              <p:spPr>
                <a:xfrm>
                  <a:off x="1969604" y="1571645"/>
                  <a:ext cx="4520064" cy="3263441"/>
                </a:xfrm>
                <a:prstGeom prst="rtTriangl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宋体"/>
                    <a:cs typeface="+mn-cs"/>
                  </a:endParaRPr>
                </a:p>
              </p:txBody>
            </p:sp>
            <p:sp>
              <p:nvSpPr>
                <p:cNvPr id="8216" name="Rectangle 78"/>
                <p:cNvSpPr>
                  <a:spLocks noChangeArrowheads="1"/>
                </p:cNvSpPr>
                <p:nvPr/>
              </p:nvSpPr>
              <p:spPr bwMode="auto">
                <a:xfrm rot="16200000">
                  <a:off x="1046890" y="2874789"/>
                  <a:ext cx="321878" cy="5354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l-GR" altLang="zh-CN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/>
                      <a:cs typeface="Times New Roman" pitchFamily="18" charset="0"/>
                    </a:rPr>
                    <a:t>γ</a:t>
                  </a:r>
                  <a:r>
                    <a:rPr kumimoji="0" lang="en-US" altLang="zh-CN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/>
                      <a:cs typeface="Times New Roman" pitchFamily="18" charset="0"/>
                    </a:rPr>
                    <a:t> </a:t>
                  </a:r>
                </a:p>
              </p:txBody>
            </p:sp>
            <p:grpSp>
              <p:nvGrpSpPr>
                <p:cNvPr id="8217" name="Group 102"/>
                <p:cNvGrpSpPr>
                  <a:grpSpLocks/>
                </p:cNvGrpSpPr>
                <p:nvPr/>
              </p:nvGrpSpPr>
              <p:grpSpPr bwMode="auto">
                <a:xfrm>
                  <a:off x="1011714" y="258233"/>
                  <a:ext cx="6960622" cy="5222439"/>
                  <a:chOff x="795690" y="786965"/>
                  <a:chExt cx="6960622" cy="5522586"/>
                </a:xfrm>
              </p:grpSpPr>
              <p:sp>
                <p:nvSpPr>
                  <p:cNvPr id="8222" name="Text Box 11"/>
                  <p:cNvSpPr txBox="1">
                    <a:spLocks noChangeArrowheads="1"/>
                  </p:cNvSpPr>
                  <p:nvPr/>
                </p:nvSpPr>
                <p:spPr bwMode="auto">
                  <a:xfrm rot="16200000">
                    <a:off x="-1057707" y="2988022"/>
                    <a:ext cx="4109120" cy="4023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Sample Index      (</a:t>
                    </a:r>
                    <a:r>
                      <a:rPr kumimoji="0" lang="en-US" altLang="zh-CN" sz="1200" b="1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Johnstone</a:t>
                    </a:r>
                    <a:r>
                      <a:rPr kumimoji="0" lang="en-US" altLang="zh-CN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 and Lu (2009))</a:t>
                    </a:r>
                  </a:p>
                </p:txBody>
              </p:sp>
              <p:sp>
                <p:nvSpPr>
                  <p:cNvPr id="51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2760112" y="6295772"/>
                    <a:ext cx="1368152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scene3d>
                    <a:camera prst="orthographicFront">
                      <a:rot lat="5400000" lon="10799999" rev="10799999"/>
                    </a:camera>
                    <a:lightRig rig="threePt" dir="t"/>
                  </a:scene3d>
                </p:spPr>
                <p:txBody>
                  <a:bodyPr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宋体"/>
                      <a:cs typeface="+mn-cs"/>
                    </a:endParaRPr>
                  </a:p>
                </p:txBody>
              </p:sp>
              <p:sp>
                <p:nvSpPr>
                  <p:cNvPr id="8219" name="Text 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81136" y="4234772"/>
                    <a:ext cx="1896766" cy="74982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Symbol" pitchFamily="18" charset="2"/>
                        <a:ea typeface="宋体" pitchFamily="2" charset="-122"/>
                        <a:cs typeface="+mn-cs"/>
                      </a:rPr>
                      <a:t>0</a:t>
                    </a:r>
                    <a:r>
                      <a:rPr kumimoji="0" lang="el-GR" altLang="zh-CN" sz="15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≤</a:t>
                    </a:r>
                    <a:r>
                      <a:rPr kumimoji="0" lang="en-US" altLang="zh-CN" sz="15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 </a:t>
                    </a:r>
                    <a:r>
                      <a:rPr kumimoji="0" lang="el-GR" altLang="zh-CN" sz="15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α </a:t>
                    </a:r>
                    <a:r>
                      <a:rPr kumimoji="0" lang="en-US" altLang="zh-CN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+</a:t>
                    </a:r>
                    <a:r>
                      <a:rPr kumimoji="0" lang="el-GR" altLang="zh-CN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 γ </a:t>
                    </a:r>
                    <a:r>
                      <a:rPr kumimoji="0" lang="en-US" altLang="zh-CN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&lt;1</a:t>
                    </a: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zh-CN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 pitchFamily="2" charset="-122"/>
                      <a:cs typeface="Times New Roman" pitchFamily="18" charset="0"/>
                    </a:endParaRPr>
                  </a:p>
                </p:txBody>
              </p:sp>
              <p:cxnSp>
                <p:nvCxnSpPr>
                  <p:cNvPr id="59" name="Straight Arrow Connector 58"/>
                  <p:cNvCxnSpPr/>
                  <p:nvPr/>
                </p:nvCxnSpPr>
                <p:spPr>
                  <a:xfrm flipV="1">
                    <a:off x="1751279" y="1101940"/>
                    <a:ext cx="0" cy="4560667"/>
                  </a:xfrm>
                  <a:prstGeom prst="straightConnector1">
                    <a:avLst/>
                  </a:prstGeom>
                  <a:ln w="38100" cmpd="sng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Straight Arrow Connector 59"/>
                  <p:cNvCxnSpPr/>
                  <p:nvPr/>
                </p:nvCxnSpPr>
                <p:spPr>
                  <a:xfrm>
                    <a:off x="1315104" y="5649204"/>
                    <a:ext cx="6277191" cy="0"/>
                  </a:xfrm>
                  <a:prstGeom prst="straightConnector1">
                    <a:avLst/>
                  </a:prstGeom>
                  <a:ln w="38100" cmpd="sng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223" name="Text Box 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47367" y="2058307"/>
                    <a:ext cx="287338" cy="34607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1</a:t>
                    </a:r>
                  </a:p>
                </p:txBody>
              </p:sp>
              <p:sp>
                <p:nvSpPr>
                  <p:cNvPr id="8224" name="Text Box 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042410" y="5701959"/>
                    <a:ext cx="287338" cy="34607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1</a:t>
                    </a:r>
                  </a:p>
                </p:txBody>
              </p:sp>
              <p:sp>
                <p:nvSpPr>
                  <p:cNvPr id="8225" name="Text Box 1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13072" y="6035854"/>
                    <a:ext cx="4743720" cy="22974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Spike Index     </a:t>
                    </a:r>
                    <a:r>
                      <a:rPr kumimoji="0" lang="en-US" altLang="zh-CN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 (</a:t>
                    </a:r>
                    <a:r>
                      <a:rPr kumimoji="0" lang="en-US" altLang="zh-CN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Jung and </a:t>
                    </a:r>
                    <a:r>
                      <a:rPr kumimoji="0" lang="en-US" altLang="zh-CN" sz="1200" b="1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Marron</a:t>
                    </a:r>
                    <a:r>
                      <a:rPr kumimoji="0" lang="en-US" altLang="zh-CN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 (2009))</a:t>
                    </a:r>
                  </a:p>
                </p:txBody>
              </p:sp>
              <p:sp>
                <p:nvSpPr>
                  <p:cNvPr id="8226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81801" y="5939665"/>
                    <a:ext cx="376237" cy="36988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Symbol" pitchFamily="18" charset="2"/>
                        <a:ea typeface="宋体" pitchFamily="2" charset="-122"/>
                        <a:cs typeface="+mn-cs"/>
                      </a:rPr>
                      <a:t>a</a:t>
                    </a:r>
                  </a:p>
                </p:txBody>
              </p:sp>
              <p:sp>
                <p:nvSpPr>
                  <p:cNvPr id="8227" name="Text 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585139" y="2635440"/>
                    <a:ext cx="1418331" cy="60016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l-GR" altLang="zh-CN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α </a:t>
                    </a:r>
                    <a:r>
                      <a:rPr kumimoji="0" lang="en-US" altLang="zh-CN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+</a:t>
                    </a:r>
                    <a:r>
                      <a:rPr kumimoji="0" lang="el-GR" altLang="zh-CN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 γ </a:t>
                    </a:r>
                    <a:r>
                      <a:rPr kumimoji="0" lang="en-US" altLang="zh-CN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&gt;1</a:t>
                    </a: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zh-CN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 pitchFamily="2" charset="-122"/>
                      <a:cs typeface="Times New Roman" pitchFamily="18" charset="0"/>
                    </a:endParaRPr>
                  </a:p>
                </p:txBody>
              </p:sp>
              <p:cxnSp>
                <p:nvCxnSpPr>
                  <p:cNvPr id="71" name="Straight Connector 70"/>
                  <p:cNvCxnSpPr/>
                  <p:nvPr/>
                </p:nvCxnSpPr>
                <p:spPr>
                  <a:xfrm>
                    <a:off x="1772025" y="2175862"/>
                    <a:ext cx="4520064" cy="3450999"/>
                  </a:xfrm>
                  <a:prstGeom prst="line">
                    <a:avLst/>
                  </a:prstGeom>
                  <a:ln w="508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8229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1465883" y="786965"/>
                    <a:ext cx="6290429" cy="5092918"/>
                    <a:chOff x="1465883" y="786965"/>
                    <a:chExt cx="6290429" cy="5092918"/>
                  </a:xfrm>
                </p:grpSpPr>
                <p:sp>
                  <p:nvSpPr>
                    <p:cNvPr id="100" name="Left Brace 99"/>
                    <p:cNvSpPr/>
                    <p:nvPr/>
                  </p:nvSpPr>
                  <p:spPr>
                    <a:xfrm rot="16200000">
                      <a:off x="6910994" y="5028178"/>
                      <a:ext cx="226417" cy="1464218"/>
                    </a:xfrm>
                    <a:prstGeom prst="leftBrac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宋体"/>
                        <a:cs typeface="+mn-cs"/>
                      </a:endParaRPr>
                    </a:p>
                  </p:txBody>
                </p:sp>
                <p:sp>
                  <p:nvSpPr>
                    <p:cNvPr id="94" name="Left Brace 93"/>
                    <p:cNvSpPr/>
                    <p:nvPr/>
                  </p:nvSpPr>
                  <p:spPr>
                    <a:xfrm>
                      <a:off x="1494229" y="786965"/>
                      <a:ext cx="245854" cy="1388897"/>
                    </a:xfrm>
                    <a:prstGeom prst="leftBrac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宋体"/>
                        <a:cs typeface="+mn-cs"/>
                      </a:endParaRPr>
                    </a:p>
                  </p:txBody>
                </p:sp>
                <p:sp>
                  <p:nvSpPr>
                    <p:cNvPr id="95" name="Left Brace 94"/>
                    <p:cNvSpPr/>
                    <p:nvPr/>
                  </p:nvSpPr>
                  <p:spPr>
                    <a:xfrm>
                      <a:off x="1465883" y="2178843"/>
                      <a:ext cx="292301" cy="3460258"/>
                    </a:xfrm>
                    <a:prstGeom prst="leftBrac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宋体"/>
                        <a:cs typeface="+mn-cs"/>
                      </a:endParaRPr>
                    </a:p>
                  </p:txBody>
                </p:sp>
                <p:sp>
                  <p:nvSpPr>
                    <p:cNvPr id="99" name="Left Brace 98"/>
                    <p:cNvSpPr/>
                    <p:nvPr/>
                  </p:nvSpPr>
                  <p:spPr>
                    <a:xfrm rot="16200000">
                      <a:off x="3896470" y="3501468"/>
                      <a:ext cx="269893" cy="4486937"/>
                    </a:xfrm>
                    <a:prstGeom prst="leftBrac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宋体"/>
                        <a:cs typeface="+mn-cs"/>
                      </a:endParaRPr>
                    </a:p>
                  </p:txBody>
                </p:sp>
              </p:grpSp>
            </p:grpSp>
          </p:grpSp>
          <p:sp>
            <p:nvSpPr>
              <p:cNvPr id="8210" name="Text Box 11"/>
              <p:cNvSpPr txBox="1">
                <a:spLocks noChangeArrowheads="1"/>
              </p:cNvSpPr>
              <p:nvPr/>
            </p:nvSpPr>
            <p:spPr bwMode="auto">
              <a:xfrm>
                <a:off x="7473861" y="5714136"/>
                <a:ext cx="2178386" cy="277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Consistency </a:t>
                </a: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rPr>
                  <a:t> </a:t>
                </a:r>
                <a:endPara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pitchFamily="2" charset="-122"/>
                  <a:cs typeface="Times New Roman" pitchFamily="18" charset="0"/>
                </a:endParaRPr>
              </a:p>
            </p:txBody>
          </p:sp>
          <p:sp>
            <p:nvSpPr>
              <p:cNvPr id="8211" name="Text Box 11"/>
              <p:cNvSpPr txBox="1">
                <a:spLocks noChangeArrowheads="1"/>
              </p:cNvSpPr>
              <p:nvPr/>
            </p:nvSpPr>
            <p:spPr bwMode="auto">
              <a:xfrm>
                <a:off x="2316854" y="5748089"/>
                <a:ext cx="3597724" cy="3504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95000"/>
                        <a:lumOff val="5000"/>
                      </a:srgbClr>
                    </a:solidFill>
                    <a:effectLst/>
                    <a:uLnTx/>
                    <a:uFillTx/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Strong  Inconsistency  </a:t>
                </a:r>
              </a:p>
            </p:txBody>
          </p:sp>
          <p:sp>
            <p:nvSpPr>
              <p:cNvPr id="8212" name="Text Box 11"/>
              <p:cNvSpPr txBox="1">
                <a:spLocks noChangeArrowheads="1"/>
              </p:cNvSpPr>
              <p:nvPr/>
            </p:nvSpPr>
            <p:spPr bwMode="auto">
              <a:xfrm rot="16200000">
                <a:off x="-217223" y="1080777"/>
                <a:ext cx="1368151" cy="4715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Consistency</a:t>
                </a: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rPr>
                  <a:t>  </a:t>
                </a:r>
                <a:endPara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pitchFamily="2" charset="-122"/>
                  <a:cs typeface="Times New Roman" pitchFamily="18" charset="0"/>
                </a:endParaRPr>
              </a:p>
            </p:txBody>
          </p:sp>
          <p:sp>
            <p:nvSpPr>
              <p:cNvPr id="8213" name="Text Box 11"/>
              <p:cNvSpPr txBox="1">
                <a:spLocks noChangeArrowheads="1"/>
              </p:cNvSpPr>
              <p:nvPr/>
            </p:nvSpPr>
            <p:spPr bwMode="auto">
              <a:xfrm rot="16200000">
                <a:off x="-611250" y="3561023"/>
                <a:ext cx="2220674" cy="6024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Strong  Inconsistency  </a:t>
                </a:r>
              </a:p>
            </p:txBody>
          </p:sp>
          <p:sp>
            <p:nvSpPr>
              <p:cNvPr id="8214" name="TextBox 32"/>
              <p:cNvSpPr txBox="1">
                <a:spLocks noChangeArrowheads="1"/>
              </p:cNvSpPr>
              <p:nvPr/>
            </p:nvSpPr>
            <p:spPr bwMode="auto">
              <a:xfrm>
                <a:off x="201970" y="5580290"/>
                <a:ext cx="1088532" cy="3504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rPr>
                  <a:t>(0,0)</a:t>
                </a:r>
              </a:p>
            </p:txBody>
          </p:sp>
        </p:grpSp>
        <p:sp>
          <p:nvSpPr>
            <p:cNvPr id="62" name="Rectangle 61"/>
            <p:cNvSpPr/>
            <p:nvPr/>
          </p:nvSpPr>
          <p:spPr bwMode="auto">
            <a:xfrm>
              <a:off x="382820" y="2276871"/>
              <a:ext cx="436912" cy="311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/>
                <a:cs typeface="+mn-cs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268242" y="5930225"/>
              <a:ext cx="145244" cy="43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/>
                <a:cs typeface="+mn-cs"/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444176" y="3390088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/>
                <a:cs typeface="+mn-cs"/>
              </a:endParaRPr>
            </a:p>
          </p:txBody>
        </p:sp>
        <p:sp>
          <p:nvSpPr>
            <p:cNvPr id="66" name="Oval 65"/>
            <p:cNvSpPr/>
            <p:nvPr/>
          </p:nvSpPr>
          <p:spPr>
            <a:xfrm>
              <a:off x="3347864" y="6147752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/>
                <a:cs typeface="+mn-cs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4727033" y="287793"/>
            <a:ext cx="5387320" cy="4810747"/>
            <a:chOff x="4696244" y="2299374"/>
            <a:chExt cx="5387320" cy="4810747"/>
          </a:xfrm>
        </p:grpSpPr>
        <p:sp>
          <p:nvSpPr>
            <p:cNvPr id="8202" name="Text Box 11"/>
            <p:cNvSpPr txBox="1">
              <a:spLocks noChangeArrowheads="1"/>
            </p:cNvSpPr>
            <p:nvPr/>
          </p:nvSpPr>
          <p:spPr bwMode="auto">
            <a:xfrm rot="16200000">
              <a:off x="3607066" y="3459765"/>
              <a:ext cx="2573337" cy="252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Sample Index      </a:t>
              </a:r>
            </a:p>
          </p:txBody>
        </p:sp>
        <p:sp>
          <p:nvSpPr>
            <p:cNvPr id="8203" name="Text Box 11"/>
            <p:cNvSpPr txBox="1">
              <a:spLocks noChangeArrowheads="1"/>
            </p:cNvSpPr>
            <p:nvPr/>
          </p:nvSpPr>
          <p:spPr bwMode="auto">
            <a:xfrm>
              <a:off x="5768749" y="6527611"/>
              <a:ext cx="3271837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Spike Index      </a:t>
              </a:r>
              <a:r>
                <a:rPr kumimoji="0" lang="en-US" altLang="zh-CN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(</a:t>
              </a: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Jung and </a:t>
              </a:r>
              <a:r>
                <a:rPr kumimoji="0" lang="en-US" altLang="zh-CN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Marron</a:t>
              </a: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 (2009))</a:t>
              </a:r>
            </a:p>
          </p:txBody>
        </p:sp>
        <p:sp>
          <p:nvSpPr>
            <p:cNvPr id="8204" name="Text Box 7"/>
            <p:cNvSpPr txBox="1">
              <a:spLocks noChangeArrowheads="1"/>
            </p:cNvSpPr>
            <p:nvPr/>
          </p:nvSpPr>
          <p:spPr bwMode="auto">
            <a:xfrm>
              <a:off x="6581191" y="6463790"/>
              <a:ext cx="24282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itchFamily="18" charset="2"/>
                  <a:ea typeface="宋体" pitchFamily="2" charset="-122"/>
                  <a:cs typeface="+mn-cs"/>
                </a:rPr>
                <a:t>a    </a:t>
              </a:r>
              <a:endPara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  <a:ea typeface="宋体" pitchFamily="2" charset="-122"/>
                <a:cs typeface="+mn-cs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4696244" y="2570810"/>
              <a:ext cx="5387320" cy="4141906"/>
              <a:chOff x="4454860" y="908685"/>
              <a:chExt cx="5700655" cy="5650315"/>
            </a:xfrm>
          </p:grpSpPr>
          <p:sp>
            <p:nvSpPr>
              <p:cNvPr id="63" name="Rectangle 62"/>
              <p:cNvSpPr/>
              <p:nvPr/>
            </p:nvSpPr>
            <p:spPr>
              <a:xfrm>
                <a:off x="4975195" y="1085773"/>
                <a:ext cx="4049773" cy="4813377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  <a:cs typeface="+mn-cs"/>
                </a:endParaRPr>
              </a:p>
            </p:txBody>
          </p:sp>
          <p:grpSp>
            <p:nvGrpSpPr>
              <p:cNvPr id="8195" name="Group 36"/>
              <p:cNvGrpSpPr>
                <a:grpSpLocks/>
              </p:cNvGrpSpPr>
              <p:nvPr/>
            </p:nvGrpSpPr>
            <p:grpSpPr bwMode="auto">
              <a:xfrm>
                <a:off x="4551977" y="908685"/>
                <a:ext cx="5603538" cy="5650315"/>
                <a:chOff x="142627" y="661224"/>
                <a:chExt cx="11150961" cy="5945260"/>
              </a:xfrm>
            </p:grpSpPr>
            <p:grpSp>
              <p:nvGrpSpPr>
                <p:cNvPr id="8234" name="Group 126"/>
                <p:cNvGrpSpPr>
                  <a:grpSpLocks/>
                </p:cNvGrpSpPr>
                <p:nvPr/>
              </p:nvGrpSpPr>
              <p:grpSpPr bwMode="auto">
                <a:xfrm>
                  <a:off x="458848" y="661224"/>
                  <a:ext cx="8802890" cy="5945260"/>
                  <a:chOff x="1520676" y="250505"/>
                  <a:chExt cx="6321077" cy="5551407"/>
                </a:xfrm>
              </p:grpSpPr>
              <p:sp>
                <p:nvSpPr>
                  <p:cNvPr id="144" name="Right Triangle 143"/>
                  <p:cNvSpPr/>
                  <p:nvPr/>
                </p:nvSpPr>
                <p:spPr>
                  <a:xfrm>
                    <a:off x="1895613" y="1573198"/>
                    <a:ext cx="4273698" cy="3586652"/>
                  </a:xfrm>
                  <a:prstGeom prst="rtTriangle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宋体"/>
                      <a:cs typeface="+mn-cs"/>
                    </a:endParaRPr>
                  </a:p>
                </p:txBody>
              </p:sp>
              <p:grpSp>
                <p:nvGrpSpPr>
                  <p:cNvPr id="8239" name="Group 102"/>
                  <p:cNvGrpSpPr>
                    <a:grpSpLocks/>
                  </p:cNvGrpSpPr>
                  <p:nvPr/>
                </p:nvGrpSpPr>
                <p:grpSpPr bwMode="auto">
                  <a:xfrm>
                    <a:off x="1520676" y="250505"/>
                    <a:ext cx="6321077" cy="5551407"/>
                    <a:chOff x="1304652" y="736482"/>
                    <a:chExt cx="6321077" cy="5551407"/>
                  </a:xfrm>
                </p:grpSpPr>
                <p:sp>
                  <p:nvSpPr>
                    <p:cNvPr id="147" name="Line 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60112" y="6287889"/>
                      <a:ext cx="1368152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prstDash val="dash"/>
                      <a:round/>
                      <a:headEnd/>
                      <a:tailEnd/>
                    </a:ln>
                    <a:scene3d>
                      <a:camera prst="orthographicFront">
                        <a:rot lat="5400000" lon="10799999" rev="10799999"/>
                      </a:camera>
                      <a:lightRig rig="threePt" dir="t"/>
                    </a:scene3d>
                  </p:spPr>
                  <p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宋体"/>
                        <a:cs typeface="+mn-cs"/>
                      </a:endParaRPr>
                    </a:p>
                  </p:txBody>
                </p:sp>
                <p:sp>
                  <p:nvSpPr>
                    <p:cNvPr id="8241" name="Text Box 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063240" y="4132130"/>
                      <a:ext cx="2160401" cy="80440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ymbol" pitchFamily="18" charset="2"/>
                          <a:ea typeface="宋体" pitchFamily="2" charset="-122"/>
                          <a:cs typeface="+mn-cs"/>
                        </a:rPr>
                        <a:t>0</a:t>
                      </a:r>
                      <a:r>
                        <a:rPr kumimoji="0" lang="el-GR" altLang="zh-CN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≤</a:t>
                      </a:r>
                      <a:r>
                        <a:rPr kumimoji="0" lang="en-US" altLang="zh-CN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l-GR" altLang="zh-CN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α </a:t>
                      </a:r>
                      <a:r>
                        <a:rPr kumimoji="0" lang="en-US" altLang="zh-CN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+</a:t>
                      </a:r>
                      <a:r>
                        <a:rPr kumimoji="0" lang="el-GR" altLang="zh-CN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 γ </a:t>
                      </a:r>
                      <a:r>
                        <a:rPr kumimoji="0" lang="en-US" altLang="zh-CN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&lt;1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p:txBody>
                </p:sp>
                <p:cxnSp>
                  <p:nvCxnSpPr>
                    <p:cNvPr id="149" name="Straight Arrow Connector 148"/>
                    <p:cNvCxnSpPr/>
                    <p:nvPr/>
                  </p:nvCxnSpPr>
                  <p:spPr>
                    <a:xfrm flipV="1">
                      <a:off x="1682338" y="736482"/>
                      <a:ext cx="0" cy="4904670"/>
                    </a:xfrm>
                    <a:prstGeom prst="straightConnector1">
                      <a:avLst/>
                    </a:prstGeom>
                    <a:ln w="38100" cmpd="sng"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0" name="Straight Arrow Connector 149"/>
                    <p:cNvCxnSpPr/>
                    <p:nvPr/>
                  </p:nvCxnSpPr>
                  <p:spPr>
                    <a:xfrm>
                      <a:off x="5953286" y="5652065"/>
                      <a:ext cx="1672443" cy="0"/>
                    </a:xfrm>
                    <a:prstGeom prst="straightConnector1">
                      <a:avLst/>
                    </a:prstGeom>
                    <a:ln w="38100" cmpd="sng">
                      <a:solidFill>
                        <a:srgbClr val="FF0000"/>
                      </a:solidFill>
                      <a:prstDash val="sysDot"/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8244" name="Text Box 1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304652" y="1905503"/>
                      <a:ext cx="287337" cy="37126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</a:t>
                      </a:r>
                    </a:p>
                  </p:txBody>
                </p:sp>
                <p:sp>
                  <p:nvSpPr>
                    <p:cNvPr id="8245" name="Text Box 1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772578" y="5675297"/>
                      <a:ext cx="287337" cy="37126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</a:t>
                      </a:r>
                    </a:p>
                  </p:txBody>
                </p:sp>
                <p:sp>
                  <p:nvSpPr>
                    <p:cNvPr id="8246" name="Text Box 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931789" y="2434212"/>
                      <a:ext cx="2021498" cy="58957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square"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altLang="zh-CN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α </a:t>
                      </a:r>
                      <a:r>
                        <a:rPr kumimoji="0" lang="en-US" altLang="zh-CN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+</a:t>
                      </a:r>
                      <a:r>
                        <a:rPr kumimoji="0" lang="el-GR" altLang="zh-CN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 γ </a:t>
                      </a:r>
                      <a:r>
                        <a:rPr kumimoji="0" lang="en-US" altLang="zh-CN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&gt;1, </a:t>
                      </a:r>
                      <a:r>
                        <a:rPr kumimoji="0" lang="el-GR" altLang="zh-CN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γ </a:t>
                      </a:r>
                      <a:r>
                        <a:rPr kumimoji="0" lang="en-US" altLang="zh-CN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&gt;0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p:txBody>
                </p:sp>
                <p:cxnSp>
                  <p:nvCxnSpPr>
                    <p:cNvPr id="157" name="Straight Connector 156"/>
                    <p:cNvCxnSpPr>
                      <a:stCxn id="144" idx="0"/>
                      <a:endCxn id="144" idx="4"/>
                    </p:cNvCxnSpPr>
                    <p:nvPr/>
                  </p:nvCxnSpPr>
                  <p:spPr>
                    <a:xfrm>
                      <a:off x="1679590" y="2059176"/>
                      <a:ext cx="4273698" cy="3586652"/>
                    </a:xfrm>
                    <a:prstGeom prst="line">
                      <a:avLst/>
                    </a:prstGeom>
                    <a:ln w="50800">
                      <a:solidFill>
                        <a:schemeClr val="tx1"/>
                      </a:solidFill>
                      <a:prstDash val="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61" name="Left Brace 160"/>
                    <p:cNvSpPr/>
                    <p:nvPr/>
                  </p:nvSpPr>
                  <p:spPr bwMode="auto">
                    <a:xfrm rot="16200000">
                      <a:off x="3729951" y="3591975"/>
                      <a:ext cx="175721" cy="4270949"/>
                    </a:xfrm>
                    <a:prstGeom prst="leftBrac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宋体"/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8235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6208149" y="6125592"/>
                  <a:ext cx="5085439" cy="2770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 pitchFamily="2" charset="-122"/>
                      <a:cs typeface="Times New Roman" pitchFamily="18" charset="0"/>
                    </a:rPr>
                    <a:t>Subspace Consistency </a:t>
                  </a:r>
                  <a:r>
                    <a:rPr kumimoji="0" lang="en-US" altLang="zh-CN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 </a:t>
                  </a:r>
                  <a:endPara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宋体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8236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170840" y="6052936"/>
                  <a:ext cx="3478715" cy="3003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 pitchFamily="2" charset="-122"/>
                      <a:cs typeface="Times New Roman" pitchFamily="18" charset="0"/>
                    </a:rPr>
                    <a:t>Strong  Inconsistency  </a:t>
                  </a:r>
                </a:p>
              </p:txBody>
            </p:sp>
            <p:sp>
              <p:nvSpPr>
                <p:cNvPr id="8237" name="TextBox 32"/>
                <p:cNvSpPr txBox="1">
                  <a:spLocks noChangeArrowheads="1"/>
                </p:cNvSpPr>
                <p:nvPr/>
              </p:nvSpPr>
              <p:spPr bwMode="auto">
                <a:xfrm>
                  <a:off x="142627" y="5914641"/>
                  <a:ext cx="1053828" cy="39760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(0,0)</a:t>
                  </a:r>
                </a:p>
              </p:txBody>
            </p:sp>
          </p:grpSp>
          <p:sp>
            <p:nvSpPr>
              <p:cNvPr id="8205" name="Rectangle 78"/>
              <p:cNvSpPr>
                <a:spLocks noChangeArrowheads="1"/>
              </p:cNvSpPr>
              <p:nvPr/>
            </p:nvSpPr>
            <p:spPr bwMode="auto">
              <a:xfrm rot="16200000">
                <a:off x="4458035" y="2414906"/>
                <a:ext cx="363538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altLang="zh-C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宋体"/>
                    <a:cs typeface="Times New Roman" pitchFamily="18" charset="0"/>
                  </a:rPr>
                  <a:t>γ</a:t>
                </a:r>
                <a:r>
                  <a:rPr kumimoji="0" lang="en-US" altLang="zh-C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宋体"/>
                    <a:cs typeface="Times New Roman" pitchFamily="18" charset="0"/>
                  </a:rPr>
                  <a:t> </a:t>
                </a:r>
              </a:p>
            </p:txBody>
          </p:sp>
        </p:grpSp>
        <p:sp>
          <p:nvSpPr>
            <p:cNvPr id="61" name="Left Brace 60"/>
            <p:cNvSpPr/>
            <p:nvPr/>
          </p:nvSpPr>
          <p:spPr bwMode="auto">
            <a:xfrm rot="16200000">
              <a:off x="8549840" y="5698513"/>
              <a:ext cx="136791" cy="1184713"/>
            </a:xfrm>
            <a:prstGeom prst="leftBrac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endParaRPr>
            </a:p>
          </p:txBody>
        </p:sp>
        <p:cxnSp>
          <p:nvCxnSpPr>
            <p:cNvPr id="168" name="Straight Connector 167"/>
            <p:cNvCxnSpPr>
              <a:endCxn id="144" idx="4"/>
            </p:cNvCxnSpPr>
            <p:nvPr/>
          </p:nvCxnSpPr>
          <p:spPr>
            <a:xfrm>
              <a:off x="4914534" y="6232689"/>
              <a:ext cx="3098046" cy="984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Rectangle 84"/>
            <p:cNvSpPr/>
            <p:nvPr/>
          </p:nvSpPr>
          <p:spPr>
            <a:xfrm>
              <a:off x="9103858" y="5895745"/>
              <a:ext cx="193675" cy="43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/>
                <a:cs typeface="+mn-cs"/>
              </a:endParaRPr>
            </a:p>
          </p:txBody>
        </p:sp>
        <p:sp>
          <p:nvSpPr>
            <p:cNvPr id="68" name="Oval 67"/>
            <p:cNvSpPr/>
            <p:nvPr/>
          </p:nvSpPr>
          <p:spPr>
            <a:xfrm>
              <a:off x="7951265" y="6148381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/>
                <a:cs typeface="+mn-cs"/>
              </a:endParaRPr>
            </a:p>
          </p:txBody>
        </p:sp>
        <p:sp>
          <p:nvSpPr>
            <p:cNvPr id="69" name="Oval 68"/>
            <p:cNvSpPr/>
            <p:nvPr/>
          </p:nvSpPr>
          <p:spPr>
            <a:xfrm>
              <a:off x="5121714" y="3512820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/>
                <a:cs typeface="+mn-cs"/>
              </a:endParaRPr>
            </a:p>
          </p:txBody>
        </p:sp>
      </p:grpSp>
      <p:sp>
        <p:nvSpPr>
          <p:cNvPr id="4" name="Rounded Rectangle 3"/>
          <p:cNvSpPr/>
          <p:nvPr/>
        </p:nvSpPr>
        <p:spPr>
          <a:xfrm>
            <a:off x="449955" y="4100790"/>
            <a:ext cx="4060675" cy="690604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06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TextBox 28"/>
          <p:cNvSpPr txBox="1">
            <a:spLocks noChangeArrowheads="1"/>
          </p:cNvSpPr>
          <p:nvPr/>
        </p:nvSpPr>
        <p:spPr bwMode="auto">
          <a:xfrm>
            <a:off x="629807" y="-51770"/>
            <a:ext cx="3384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(A) Single Spike - Example 1.1</a:t>
            </a:r>
          </a:p>
        </p:txBody>
      </p:sp>
      <p:sp>
        <p:nvSpPr>
          <p:cNvPr id="8198" name="TextBox 28"/>
          <p:cNvSpPr txBox="1">
            <a:spLocks noChangeArrowheads="1"/>
          </p:cNvSpPr>
          <p:nvPr/>
        </p:nvSpPr>
        <p:spPr bwMode="auto">
          <a:xfrm>
            <a:off x="5237163" y="-43512"/>
            <a:ext cx="3384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(B) Multi Spike - Example 1.2</a:t>
            </a:r>
          </a:p>
        </p:txBody>
      </p:sp>
      <p:grpSp>
        <p:nvGrpSpPr>
          <p:cNvPr id="67" name="Group 66"/>
          <p:cNvGrpSpPr/>
          <p:nvPr/>
        </p:nvGrpSpPr>
        <p:grpSpPr>
          <a:xfrm>
            <a:off x="-83904" y="257127"/>
            <a:ext cx="4598434" cy="4475799"/>
            <a:chOff x="-151039" y="2276871"/>
            <a:chExt cx="4598434" cy="4475799"/>
          </a:xfrm>
        </p:grpSpPr>
        <p:sp>
          <p:nvSpPr>
            <p:cNvPr id="2" name="Rectangle 1"/>
            <p:cNvSpPr/>
            <p:nvPr/>
          </p:nvSpPr>
          <p:spPr bwMode="auto">
            <a:xfrm>
              <a:off x="497600" y="2714355"/>
              <a:ext cx="3628262" cy="350806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/>
                <a:cs typeface="+mn-cs"/>
              </a:endParaRPr>
            </a:p>
          </p:txBody>
        </p:sp>
        <p:grpSp>
          <p:nvGrpSpPr>
            <p:cNvPr id="8207" name="Group 36"/>
            <p:cNvGrpSpPr>
              <a:grpSpLocks/>
            </p:cNvGrpSpPr>
            <p:nvPr/>
          </p:nvGrpSpPr>
          <p:grpSpPr bwMode="auto">
            <a:xfrm>
              <a:off x="-151039" y="2303106"/>
              <a:ext cx="4598434" cy="4449564"/>
              <a:chOff x="-349674" y="632484"/>
              <a:chExt cx="10001921" cy="5629971"/>
            </a:xfrm>
          </p:grpSpPr>
          <p:grpSp>
            <p:nvGrpSpPr>
              <p:cNvPr id="8209" name="Group 126"/>
              <p:cNvGrpSpPr>
                <a:grpSpLocks/>
              </p:cNvGrpSpPr>
              <p:nvPr/>
            </p:nvGrpSpPr>
            <p:grpSpPr bwMode="auto">
              <a:xfrm>
                <a:off x="-349674" y="669505"/>
                <a:ext cx="9793264" cy="5592950"/>
                <a:chOff x="940105" y="258233"/>
                <a:chExt cx="7032231" cy="5222439"/>
              </a:xfrm>
            </p:grpSpPr>
            <p:sp>
              <p:nvSpPr>
                <p:cNvPr id="126" name="Right Triangle 125"/>
                <p:cNvSpPr/>
                <p:nvPr/>
              </p:nvSpPr>
              <p:spPr>
                <a:xfrm>
                  <a:off x="1969604" y="1571645"/>
                  <a:ext cx="4520064" cy="3263441"/>
                </a:xfrm>
                <a:prstGeom prst="rtTriangl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宋体"/>
                    <a:cs typeface="+mn-cs"/>
                  </a:endParaRPr>
                </a:p>
              </p:txBody>
            </p:sp>
            <p:sp>
              <p:nvSpPr>
                <p:cNvPr id="8216" name="Rectangle 78"/>
                <p:cNvSpPr>
                  <a:spLocks noChangeArrowheads="1"/>
                </p:cNvSpPr>
                <p:nvPr/>
              </p:nvSpPr>
              <p:spPr bwMode="auto">
                <a:xfrm rot="16200000">
                  <a:off x="1046890" y="2874789"/>
                  <a:ext cx="321878" cy="5354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l-GR" altLang="zh-CN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/>
                      <a:cs typeface="Times New Roman" pitchFamily="18" charset="0"/>
                    </a:rPr>
                    <a:t>γ</a:t>
                  </a:r>
                  <a:r>
                    <a:rPr kumimoji="0" lang="en-US" altLang="zh-CN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/>
                      <a:cs typeface="Times New Roman" pitchFamily="18" charset="0"/>
                    </a:rPr>
                    <a:t> </a:t>
                  </a:r>
                </a:p>
              </p:txBody>
            </p:sp>
            <p:grpSp>
              <p:nvGrpSpPr>
                <p:cNvPr id="8217" name="Group 102"/>
                <p:cNvGrpSpPr>
                  <a:grpSpLocks/>
                </p:cNvGrpSpPr>
                <p:nvPr/>
              </p:nvGrpSpPr>
              <p:grpSpPr bwMode="auto">
                <a:xfrm>
                  <a:off x="1011714" y="258233"/>
                  <a:ext cx="6960622" cy="5222439"/>
                  <a:chOff x="795690" y="786965"/>
                  <a:chExt cx="6960622" cy="5522586"/>
                </a:xfrm>
              </p:grpSpPr>
              <p:sp>
                <p:nvSpPr>
                  <p:cNvPr id="8222" name="Text Box 11"/>
                  <p:cNvSpPr txBox="1">
                    <a:spLocks noChangeArrowheads="1"/>
                  </p:cNvSpPr>
                  <p:nvPr/>
                </p:nvSpPr>
                <p:spPr bwMode="auto">
                  <a:xfrm rot="16200000">
                    <a:off x="-1057707" y="2988022"/>
                    <a:ext cx="4109120" cy="4023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Sample Index      (</a:t>
                    </a:r>
                    <a:r>
                      <a:rPr kumimoji="0" lang="en-US" altLang="zh-CN" sz="1200" b="1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Johnstone</a:t>
                    </a:r>
                    <a:r>
                      <a:rPr kumimoji="0" lang="en-US" altLang="zh-CN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 and Lu (2009))</a:t>
                    </a:r>
                  </a:p>
                </p:txBody>
              </p:sp>
              <p:sp>
                <p:nvSpPr>
                  <p:cNvPr id="51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2760112" y="6295772"/>
                    <a:ext cx="1368152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scene3d>
                    <a:camera prst="orthographicFront">
                      <a:rot lat="5400000" lon="10799999" rev="10799999"/>
                    </a:camera>
                    <a:lightRig rig="threePt" dir="t"/>
                  </a:scene3d>
                </p:spPr>
                <p:txBody>
                  <a:bodyPr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宋体"/>
                      <a:cs typeface="+mn-cs"/>
                    </a:endParaRPr>
                  </a:p>
                </p:txBody>
              </p:sp>
              <p:sp>
                <p:nvSpPr>
                  <p:cNvPr id="8219" name="Text 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81136" y="4234772"/>
                    <a:ext cx="1896766" cy="74982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Symbol" pitchFamily="18" charset="2"/>
                        <a:ea typeface="宋体" pitchFamily="2" charset="-122"/>
                        <a:cs typeface="+mn-cs"/>
                      </a:rPr>
                      <a:t>0</a:t>
                    </a:r>
                    <a:r>
                      <a:rPr kumimoji="0" lang="el-GR" altLang="zh-CN" sz="15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≤</a:t>
                    </a:r>
                    <a:r>
                      <a:rPr kumimoji="0" lang="en-US" altLang="zh-CN" sz="15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 </a:t>
                    </a:r>
                    <a:r>
                      <a:rPr kumimoji="0" lang="el-GR" altLang="zh-CN" sz="15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α </a:t>
                    </a:r>
                    <a:r>
                      <a:rPr kumimoji="0" lang="en-US" altLang="zh-CN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+</a:t>
                    </a:r>
                    <a:r>
                      <a:rPr kumimoji="0" lang="el-GR" altLang="zh-CN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 γ </a:t>
                    </a:r>
                    <a:r>
                      <a:rPr kumimoji="0" lang="en-US" altLang="zh-CN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&lt;1</a:t>
                    </a: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zh-CN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 pitchFamily="2" charset="-122"/>
                      <a:cs typeface="Times New Roman" pitchFamily="18" charset="0"/>
                    </a:endParaRPr>
                  </a:p>
                </p:txBody>
              </p:sp>
              <p:cxnSp>
                <p:nvCxnSpPr>
                  <p:cNvPr id="59" name="Straight Arrow Connector 58"/>
                  <p:cNvCxnSpPr/>
                  <p:nvPr/>
                </p:nvCxnSpPr>
                <p:spPr>
                  <a:xfrm flipV="1">
                    <a:off x="1751279" y="1101940"/>
                    <a:ext cx="0" cy="4560667"/>
                  </a:xfrm>
                  <a:prstGeom prst="straightConnector1">
                    <a:avLst/>
                  </a:prstGeom>
                  <a:ln w="38100" cmpd="sng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Straight Arrow Connector 59"/>
                  <p:cNvCxnSpPr/>
                  <p:nvPr/>
                </p:nvCxnSpPr>
                <p:spPr>
                  <a:xfrm>
                    <a:off x="1315104" y="5649204"/>
                    <a:ext cx="6277191" cy="0"/>
                  </a:xfrm>
                  <a:prstGeom prst="straightConnector1">
                    <a:avLst/>
                  </a:prstGeom>
                  <a:ln w="38100" cmpd="sng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223" name="Text Box 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47367" y="2058307"/>
                    <a:ext cx="287338" cy="34607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1</a:t>
                    </a:r>
                  </a:p>
                </p:txBody>
              </p:sp>
              <p:sp>
                <p:nvSpPr>
                  <p:cNvPr id="8224" name="Text Box 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042410" y="5701959"/>
                    <a:ext cx="287338" cy="34607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1</a:t>
                    </a:r>
                  </a:p>
                </p:txBody>
              </p:sp>
              <p:sp>
                <p:nvSpPr>
                  <p:cNvPr id="8225" name="Text Box 1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13072" y="6035854"/>
                    <a:ext cx="4743720" cy="22974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Spike Index     </a:t>
                    </a:r>
                    <a:r>
                      <a:rPr kumimoji="0" lang="en-US" altLang="zh-CN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 (</a:t>
                    </a:r>
                    <a:r>
                      <a:rPr kumimoji="0" lang="en-US" altLang="zh-CN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Jung and </a:t>
                    </a:r>
                    <a:r>
                      <a:rPr kumimoji="0" lang="en-US" altLang="zh-CN" sz="1200" b="1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Marron</a:t>
                    </a:r>
                    <a:r>
                      <a:rPr kumimoji="0" lang="en-US" altLang="zh-CN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 (2009))</a:t>
                    </a:r>
                  </a:p>
                </p:txBody>
              </p:sp>
              <p:sp>
                <p:nvSpPr>
                  <p:cNvPr id="8226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81801" y="5939665"/>
                    <a:ext cx="376237" cy="36988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Symbol" pitchFamily="18" charset="2"/>
                        <a:ea typeface="宋体" pitchFamily="2" charset="-122"/>
                        <a:cs typeface="+mn-cs"/>
                      </a:rPr>
                      <a:t>a</a:t>
                    </a:r>
                  </a:p>
                </p:txBody>
              </p:sp>
              <p:sp>
                <p:nvSpPr>
                  <p:cNvPr id="8227" name="Text 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585139" y="2635440"/>
                    <a:ext cx="1418331" cy="60016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l-GR" altLang="zh-CN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α </a:t>
                    </a:r>
                    <a:r>
                      <a:rPr kumimoji="0" lang="en-US" altLang="zh-CN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+</a:t>
                    </a:r>
                    <a:r>
                      <a:rPr kumimoji="0" lang="el-GR" altLang="zh-CN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 γ </a:t>
                    </a:r>
                    <a:r>
                      <a:rPr kumimoji="0" lang="en-US" altLang="zh-CN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&gt;1</a:t>
                    </a: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zh-CN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 pitchFamily="2" charset="-122"/>
                      <a:cs typeface="Times New Roman" pitchFamily="18" charset="0"/>
                    </a:endParaRPr>
                  </a:p>
                </p:txBody>
              </p:sp>
              <p:cxnSp>
                <p:nvCxnSpPr>
                  <p:cNvPr id="71" name="Straight Connector 70"/>
                  <p:cNvCxnSpPr/>
                  <p:nvPr/>
                </p:nvCxnSpPr>
                <p:spPr>
                  <a:xfrm>
                    <a:off x="1772025" y="2175862"/>
                    <a:ext cx="4520064" cy="3450999"/>
                  </a:xfrm>
                  <a:prstGeom prst="line">
                    <a:avLst/>
                  </a:prstGeom>
                  <a:ln w="508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8229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1465883" y="786965"/>
                    <a:ext cx="6290429" cy="5092918"/>
                    <a:chOff x="1465883" y="786965"/>
                    <a:chExt cx="6290429" cy="5092918"/>
                  </a:xfrm>
                </p:grpSpPr>
                <p:sp>
                  <p:nvSpPr>
                    <p:cNvPr id="100" name="Left Brace 99"/>
                    <p:cNvSpPr/>
                    <p:nvPr/>
                  </p:nvSpPr>
                  <p:spPr>
                    <a:xfrm rot="16200000">
                      <a:off x="6910994" y="5028178"/>
                      <a:ext cx="226417" cy="1464218"/>
                    </a:xfrm>
                    <a:prstGeom prst="leftBrac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宋体"/>
                        <a:cs typeface="+mn-cs"/>
                      </a:endParaRPr>
                    </a:p>
                  </p:txBody>
                </p:sp>
                <p:sp>
                  <p:nvSpPr>
                    <p:cNvPr id="94" name="Left Brace 93"/>
                    <p:cNvSpPr/>
                    <p:nvPr/>
                  </p:nvSpPr>
                  <p:spPr>
                    <a:xfrm>
                      <a:off x="1494229" y="786965"/>
                      <a:ext cx="245854" cy="1388897"/>
                    </a:xfrm>
                    <a:prstGeom prst="leftBrac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宋体"/>
                        <a:cs typeface="+mn-cs"/>
                      </a:endParaRPr>
                    </a:p>
                  </p:txBody>
                </p:sp>
                <p:sp>
                  <p:nvSpPr>
                    <p:cNvPr id="95" name="Left Brace 94"/>
                    <p:cNvSpPr/>
                    <p:nvPr/>
                  </p:nvSpPr>
                  <p:spPr>
                    <a:xfrm>
                      <a:off x="1465883" y="2178843"/>
                      <a:ext cx="292301" cy="3460258"/>
                    </a:xfrm>
                    <a:prstGeom prst="leftBrac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宋体"/>
                        <a:cs typeface="+mn-cs"/>
                      </a:endParaRPr>
                    </a:p>
                  </p:txBody>
                </p:sp>
                <p:sp>
                  <p:nvSpPr>
                    <p:cNvPr id="99" name="Left Brace 98"/>
                    <p:cNvSpPr/>
                    <p:nvPr/>
                  </p:nvSpPr>
                  <p:spPr>
                    <a:xfrm rot="16200000">
                      <a:off x="3896470" y="3501468"/>
                      <a:ext cx="269893" cy="4486937"/>
                    </a:xfrm>
                    <a:prstGeom prst="leftBrac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宋体"/>
                        <a:cs typeface="+mn-cs"/>
                      </a:endParaRPr>
                    </a:p>
                  </p:txBody>
                </p:sp>
              </p:grpSp>
            </p:grpSp>
          </p:grpSp>
          <p:sp>
            <p:nvSpPr>
              <p:cNvPr id="8210" name="Text Box 11"/>
              <p:cNvSpPr txBox="1">
                <a:spLocks noChangeArrowheads="1"/>
              </p:cNvSpPr>
              <p:nvPr/>
            </p:nvSpPr>
            <p:spPr bwMode="auto">
              <a:xfrm>
                <a:off x="7473861" y="5714136"/>
                <a:ext cx="2178386" cy="277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Consistency </a:t>
                </a: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rPr>
                  <a:t> </a:t>
                </a:r>
                <a:endPara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pitchFamily="2" charset="-122"/>
                  <a:cs typeface="Times New Roman" pitchFamily="18" charset="0"/>
                </a:endParaRPr>
              </a:p>
            </p:txBody>
          </p:sp>
          <p:sp>
            <p:nvSpPr>
              <p:cNvPr id="8211" name="Text Box 11"/>
              <p:cNvSpPr txBox="1">
                <a:spLocks noChangeArrowheads="1"/>
              </p:cNvSpPr>
              <p:nvPr/>
            </p:nvSpPr>
            <p:spPr bwMode="auto">
              <a:xfrm>
                <a:off x="2316854" y="5748089"/>
                <a:ext cx="3597724" cy="3504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95000"/>
                        <a:lumOff val="5000"/>
                      </a:srgbClr>
                    </a:solidFill>
                    <a:effectLst/>
                    <a:uLnTx/>
                    <a:uFillTx/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Strong  Inconsistency  </a:t>
                </a:r>
              </a:p>
            </p:txBody>
          </p:sp>
          <p:sp>
            <p:nvSpPr>
              <p:cNvPr id="8212" name="Text Box 11"/>
              <p:cNvSpPr txBox="1">
                <a:spLocks noChangeArrowheads="1"/>
              </p:cNvSpPr>
              <p:nvPr/>
            </p:nvSpPr>
            <p:spPr bwMode="auto">
              <a:xfrm rot="16200000">
                <a:off x="-217223" y="1080777"/>
                <a:ext cx="1368151" cy="4715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Consistency</a:t>
                </a: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rPr>
                  <a:t>  </a:t>
                </a:r>
                <a:endPara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pitchFamily="2" charset="-122"/>
                  <a:cs typeface="Times New Roman" pitchFamily="18" charset="0"/>
                </a:endParaRPr>
              </a:p>
            </p:txBody>
          </p:sp>
          <p:sp>
            <p:nvSpPr>
              <p:cNvPr id="8213" name="Text Box 11"/>
              <p:cNvSpPr txBox="1">
                <a:spLocks noChangeArrowheads="1"/>
              </p:cNvSpPr>
              <p:nvPr/>
            </p:nvSpPr>
            <p:spPr bwMode="auto">
              <a:xfrm rot="16200000">
                <a:off x="-611250" y="3561023"/>
                <a:ext cx="2220674" cy="6024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Strong  Inconsistency  </a:t>
                </a:r>
              </a:p>
            </p:txBody>
          </p:sp>
          <p:sp>
            <p:nvSpPr>
              <p:cNvPr id="8214" name="TextBox 32"/>
              <p:cNvSpPr txBox="1">
                <a:spLocks noChangeArrowheads="1"/>
              </p:cNvSpPr>
              <p:nvPr/>
            </p:nvSpPr>
            <p:spPr bwMode="auto">
              <a:xfrm>
                <a:off x="201970" y="5580290"/>
                <a:ext cx="1088532" cy="3504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rPr>
                  <a:t>(0,0)</a:t>
                </a:r>
              </a:p>
            </p:txBody>
          </p:sp>
        </p:grpSp>
        <p:sp>
          <p:nvSpPr>
            <p:cNvPr id="62" name="Rectangle 61"/>
            <p:cNvSpPr/>
            <p:nvPr/>
          </p:nvSpPr>
          <p:spPr bwMode="auto">
            <a:xfrm>
              <a:off x="382820" y="2276871"/>
              <a:ext cx="436912" cy="311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/>
                <a:cs typeface="+mn-cs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268242" y="5930225"/>
              <a:ext cx="145244" cy="43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/>
                <a:cs typeface="+mn-cs"/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444176" y="3390088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/>
                <a:cs typeface="+mn-cs"/>
              </a:endParaRPr>
            </a:p>
          </p:txBody>
        </p:sp>
        <p:sp>
          <p:nvSpPr>
            <p:cNvPr id="66" name="Oval 65"/>
            <p:cNvSpPr/>
            <p:nvPr/>
          </p:nvSpPr>
          <p:spPr>
            <a:xfrm>
              <a:off x="3347864" y="6147752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/>
                <a:cs typeface="+mn-cs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4727033" y="287793"/>
            <a:ext cx="5387320" cy="4810747"/>
            <a:chOff x="4696244" y="2299374"/>
            <a:chExt cx="5387320" cy="4810747"/>
          </a:xfrm>
        </p:grpSpPr>
        <p:sp>
          <p:nvSpPr>
            <p:cNvPr id="8202" name="Text Box 11"/>
            <p:cNvSpPr txBox="1">
              <a:spLocks noChangeArrowheads="1"/>
            </p:cNvSpPr>
            <p:nvPr/>
          </p:nvSpPr>
          <p:spPr bwMode="auto">
            <a:xfrm rot="16200000">
              <a:off x="3607066" y="3459765"/>
              <a:ext cx="2573337" cy="252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Sample Index      </a:t>
              </a:r>
            </a:p>
          </p:txBody>
        </p:sp>
        <p:sp>
          <p:nvSpPr>
            <p:cNvPr id="8203" name="Text Box 11"/>
            <p:cNvSpPr txBox="1">
              <a:spLocks noChangeArrowheads="1"/>
            </p:cNvSpPr>
            <p:nvPr/>
          </p:nvSpPr>
          <p:spPr bwMode="auto">
            <a:xfrm>
              <a:off x="5768749" y="6527611"/>
              <a:ext cx="3271837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Spike Index      </a:t>
              </a:r>
              <a:r>
                <a:rPr kumimoji="0" lang="en-US" altLang="zh-CN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(</a:t>
              </a: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Jung and </a:t>
              </a:r>
              <a:r>
                <a:rPr kumimoji="0" lang="en-US" altLang="zh-CN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Marron</a:t>
              </a: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 (2009))</a:t>
              </a:r>
            </a:p>
          </p:txBody>
        </p:sp>
        <p:sp>
          <p:nvSpPr>
            <p:cNvPr id="8204" name="Text Box 7"/>
            <p:cNvSpPr txBox="1">
              <a:spLocks noChangeArrowheads="1"/>
            </p:cNvSpPr>
            <p:nvPr/>
          </p:nvSpPr>
          <p:spPr bwMode="auto">
            <a:xfrm>
              <a:off x="6581191" y="6463790"/>
              <a:ext cx="24282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itchFamily="18" charset="2"/>
                  <a:ea typeface="宋体" pitchFamily="2" charset="-122"/>
                  <a:cs typeface="+mn-cs"/>
                </a:rPr>
                <a:t>a    </a:t>
              </a:r>
              <a:endPara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  <a:ea typeface="宋体" pitchFamily="2" charset="-122"/>
                <a:cs typeface="+mn-cs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4696244" y="2570810"/>
              <a:ext cx="5387320" cy="4141906"/>
              <a:chOff x="4454860" y="908685"/>
              <a:chExt cx="5700655" cy="5650315"/>
            </a:xfrm>
          </p:grpSpPr>
          <p:sp>
            <p:nvSpPr>
              <p:cNvPr id="63" name="Rectangle 62"/>
              <p:cNvSpPr/>
              <p:nvPr/>
            </p:nvSpPr>
            <p:spPr>
              <a:xfrm>
                <a:off x="4975195" y="1085773"/>
                <a:ext cx="4049773" cy="4813377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  <a:cs typeface="+mn-cs"/>
                </a:endParaRPr>
              </a:p>
            </p:txBody>
          </p:sp>
          <p:grpSp>
            <p:nvGrpSpPr>
              <p:cNvPr id="8195" name="Group 36"/>
              <p:cNvGrpSpPr>
                <a:grpSpLocks/>
              </p:cNvGrpSpPr>
              <p:nvPr/>
            </p:nvGrpSpPr>
            <p:grpSpPr bwMode="auto">
              <a:xfrm>
                <a:off x="4551977" y="908685"/>
                <a:ext cx="5603538" cy="5650315"/>
                <a:chOff x="142627" y="661224"/>
                <a:chExt cx="11150961" cy="5945260"/>
              </a:xfrm>
            </p:grpSpPr>
            <p:grpSp>
              <p:nvGrpSpPr>
                <p:cNvPr id="8234" name="Group 126"/>
                <p:cNvGrpSpPr>
                  <a:grpSpLocks/>
                </p:cNvGrpSpPr>
                <p:nvPr/>
              </p:nvGrpSpPr>
              <p:grpSpPr bwMode="auto">
                <a:xfrm>
                  <a:off x="458848" y="661224"/>
                  <a:ext cx="8802890" cy="5945260"/>
                  <a:chOff x="1520676" y="250505"/>
                  <a:chExt cx="6321077" cy="5551407"/>
                </a:xfrm>
              </p:grpSpPr>
              <p:sp>
                <p:nvSpPr>
                  <p:cNvPr id="144" name="Right Triangle 143"/>
                  <p:cNvSpPr/>
                  <p:nvPr/>
                </p:nvSpPr>
                <p:spPr>
                  <a:xfrm>
                    <a:off x="1895613" y="1573198"/>
                    <a:ext cx="4273698" cy="3586652"/>
                  </a:xfrm>
                  <a:prstGeom prst="rtTriangle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宋体"/>
                      <a:cs typeface="+mn-cs"/>
                    </a:endParaRPr>
                  </a:p>
                </p:txBody>
              </p:sp>
              <p:grpSp>
                <p:nvGrpSpPr>
                  <p:cNvPr id="8239" name="Group 102"/>
                  <p:cNvGrpSpPr>
                    <a:grpSpLocks/>
                  </p:cNvGrpSpPr>
                  <p:nvPr/>
                </p:nvGrpSpPr>
                <p:grpSpPr bwMode="auto">
                  <a:xfrm>
                    <a:off x="1520676" y="250505"/>
                    <a:ext cx="6321077" cy="5551407"/>
                    <a:chOff x="1304652" y="736482"/>
                    <a:chExt cx="6321077" cy="5551407"/>
                  </a:xfrm>
                </p:grpSpPr>
                <p:sp>
                  <p:nvSpPr>
                    <p:cNvPr id="147" name="Line 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60112" y="6287889"/>
                      <a:ext cx="1368152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prstDash val="dash"/>
                      <a:round/>
                      <a:headEnd/>
                      <a:tailEnd/>
                    </a:ln>
                    <a:scene3d>
                      <a:camera prst="orthographicFront">
                        <a:rot lat="5400000" lon="10799999" rev="10799999"/>
                      </a:camera>
                      <a:lightRig rig="threePt" dir="t"/>
                    </a:scene3d>
                  </p:spPr>
                  <p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宋体"/>
                        <a:cs typeface="+mn-cs"/>
                      </a:endParaRPr>
                    </a:p>
                  </p:txBody>
                </p:sp>
                <p:sp>
                  <p:nvSpPr>
                    <p:cNvPr id="8241" name="Text Box 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063240" y="4132130"/>
                      <a:ext cx="2160401" cy="80440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ymbol" pitchFamily="18" charset="2"/>
                          <a:ea typeface="宋体" pitchFamily="2" charset="-122"/>
                          <a:cs typeface="+mn-cs"/>
                        </a:rPr>
                        <a:t>0</a:t>
                      </a:r>
                      <a:r>
                        <a:rPr kumimoji="0" lang="el-GR" altLang="zh-CN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≤</a:t>
                      </a:r>
                      <a:r>
                        <a:rPr kumimoji="0" lang="en-US" altLang="zh-CN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l-GR" altLang="zh-CN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α </a:t>
                      </a:r>
                      <a:r>
                        <a:rPr kumimoji="0" lang="en-US" altLang="zh-CN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+</a:t>
                      </a:r>
                      <a:r>
                        <a:rPr kumimoji="0" lang="el-GR" altLang="zh-CN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 γ </a:t>
                      </a:r>
                      <a:r>
                        <a:rPr kumimoji="0" lang="en-US" altLang="zh-CN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&lt;1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p:txBody>
                </p:sp>
                <p:cxnSp>
                  <p:nvCxnSpPr>
                    <p:cNvPr id="149" name="Straight Arrow Connector 148"/>
                    <p:cNvCxnSpPr/>
                    <p:nvPr/>
                  </p:nvCxnSpPr>
                  <p:spPr>
                    <a:xfrm flipV="1">
                      <a:off x="1682338" y="736482"/>
                      <a:ext cx="0" cy="4904670"/>
                    </a:xfrm>
                    <a:prstGeom prst="straightConnector1">
                      <a:avLst/>
                    </a:prstGeom>
                    <a:ln w="38100" cmpd="sng"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0" name="Straight Arrow Connector 149"/>
                    <p:cNvCxnSpPr/>
                    <p:nvPr/>
                  </p:nvCxnSpPr>
                  <p:spPr>
                    <a:xfrm>
                      <a:off x="5953286" y="5652065"/>
                      <a:ext cx="1672443" cy="0"/>
                    </a:xfrm>
                    <a:prstGeom prst="straightConnector1">
                      <a:avLst/>
                    </a:prstGeom>
                    <a:ln w="38100" cmpd="sng">
                      <a:solidFill>
                        <a:srgbClr val="FF0000"/>
                      </a:solidFill>
                      <a:prstDash val="sysDot"/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8244" name="Text Box 1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304652" y="1905503"/>
                      <a:ext cx="287337" cy="37126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</a:t>
                      </a:r>
                    </a:p>
                  </p:txBody>
                </p:sp>
                <p:sp>
                  <p:nvSpPr>
                    <p:cNvPr id="8245" name="Text Box 1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772578" y="5675297"/>
                      <a:ext cx="287337" cy="37126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</a:t>
                      </a:r>
                    </a:p>
                  </p:txBody>
                </p:sp>
                <p:sp>
                  <p:nvSpPr>
                    <p:cNvPr id="8246" name="Text Box 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931789" y="2434212"/>
                      <a:ext cx="2021498" cy="58957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square"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altLang="zh-CN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α </a:t>
                      </a:r>
                      <a:r>
                        <a:rPr kumimoji="0" lang="en-US" altLang="zh-CN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+</a:t>
                      </a:r>
                      <a:r>
                        <a:rPr kumimoji="0" lang="el-GR" altLang="zh-CN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 γ </a:t>
                      </a:r>
                      <a:r>
                        <a:rPr kumimoji="0" lang="en-US" altLang="zh-CN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&gt;1, </a:t>
                      </a:r>
                      <a:r>
                        <a:rPr kumimoji="0" lang="el-GR" altLang="zh-CN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γ </a:t>
                      </a:r>
                      <a:r>
                        <a:rPr kumimoji="0" lang="en-US" altLang="zh-CN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&gt;0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p:txBody>
                </p:sp>
                <p:cxnSp>
                  <p:nvCxnSpPr>
                    <p:cNvPr id="157" name="Straight Connector 156"/>
                    <p:cNvCxnSpPr>
                      <a:stCxn id="144" idx="0"/>
                      <a:endCxn id="144" idx="4"/>
                    </p:cNvCxnSpPr>
                    <p:nvPr/>
                  </p:nvCxnSpPr>
                  <p:spPr>
                    <a:xfrm>
                      <a:off x="1679590" y="2059176"/>
                      <a:ext cx="4273698" cy="3586652"/>
                    </a:xfrm>
                    <a:prstGeom prst="line">
                      <a:avLst/>
                    </a:prstGeom>
                    <a:ln w="50800">
                      <a:solidFill>
                        <a:schemeClr val="tx1"/>
                      </a:solidFill>
                      <a:prstDash val="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61" name="Left Brace 160"/>
                    <p:cNvSpPr/>
                    <p:nvPr/>
                  </p:nvSpPr>
                  <p:spPr bwMode="auto">
                    <a:xfrm rot="16200000">
                      <a:off x="3729951" y="3591975"/>
                      <a:ext cx="175721" cy="4270949"/>
                    </a:xfrm>
                    <a:prstGeom prst="leftBrac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宋体"/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8235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6208149" y="6125592"/>
                  <a:ext cx="5085439" cy="2770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 pitchFamily="2" charset="-122"/>
                      <a:cs typeface="Times New Roman" pitchFamily="18" charset="0"/>
                    </a:rPr>
                    <a:t>Subspace Consistency </a:t>
                  </a:r>
                  <a:r>
                    <a:rPr kumimoji="0" lang="en-US" altLang="zh-CN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 </a:t>
                  </a:r>
                  <a:endPara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宋体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8236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170840" y="6052936"/>
                  <a:ext cx="3478715" cy="3003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 pitchFamily="2" charset="-122"/>
                      <a:cs typeface="Times New Roman" pitchFamily="18" charset="0"/>
                    </a:rPr>
                    <a:t>Strong  Inconsistency  </a:t>
                  </a:r>
                </a:p>
              </p:txBody>
            </p:sp>
            <p:sp>
              <p:nvSpPr>
                <p:cNvPr id="8237" name="TextBox 32"/>
                <p:cNvSpPr txBox="1">
                  <a:spLocks noChangeArrowheads="1"/>
                </p:cNvSpPr>
                <p:nvPr/>
              </p:nvSpPr>
              <p:spPr bwMode="auto">
                <a:xfrm>
                  <a:off x="142627" y="5914641"/>
                  <a:ext cx="1053828" cy="39760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(0,0)</a:t>
                  </a:r>
                </a:p>
              </p:txBody>
            </p:sp>
          </p:grpSp>
          <p:sp>
            <p:nvSpPr>
              <p:cNvPr id="8205" name="Rectangle 78"/>
              <p:cNvSpPr>
                <a:spLocks noChangeArrowheads="1"/>
              </p:cNvSpPr>
              <p:nvPr/>
            </p:nvSpPr>
            <p:spPr bwMode="auto">
              <a:xfrm rot="16200000">
                <a:off x="4458035" y="2414906"/>
                <a:ext cx="363538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altLang="zh-C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宋体"/>
                    <a:cs typeface="Times New Roman" pitchFamily="18" charset="0"/>
                  </a:rPr>
                  <a:t>γ</a:t>
                </a:r>
                <a:r>
                  <a:rPr kumimoji="0" lang="en-US" altLang="zh-C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宋体"/>
                    <a:cs typeface="Times New Roman" pitchFamily="18" charset="0"/>
                  </a:rPr>
                  <a:t> </a:t>
                </a:r>
              </a:p>
            </p:txBody>
          </p:sp>
        </p:grpSp>
        <p:sp>
          <p:nvSpPr>
            <p:cNvPr id="61" name="Left Brace 60"/>
            <p:cNvSpPr/>
            <p:nvPr/>
          </p:nvSpPr>
          <p:spPr bwMode="auto">
            <a:xfrm rot="16200000">
              <a:off x="8549840" y="5698513"/>
              <a:ext cx="136791" cy="1184713"/>
            </a:xfrm>
            <a:prstGeom prst="leftBrac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endParaRPr>
            </a:p>
          </p:txBody>
        </p:sp>
        <p:cxnSp>
          <p:nvCxnSpPr>
            <p:cNvPr id="168" name="Straight Connector 167"/>
            <p:cNvCxnSpPr>
              <a:endCxn id="144" idx="4"/>
            </p:cNvCxnSpPr>
            <p:nvPr/>
          </p:nvCxnSpPr>
          <p:spPr>
            <a:xfrm>
              <a:off x="4914534" y="6232689"/>
              <a:ext cx="3098046" cy="984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Rectangle 84"/>
            <p:cNvSpPr/>
            <p:nvPr/>
          </p:nvSpPr>
          <p:spPr>
            <a:xfrm>
              <a:off x="9103858" y="5895745"/>
              <a:ext cx="193675" cy="43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/>
                <a:cs typeface="+mn-cs"/>
              </a:endParaRPr>
            </a:p>
          </p:txBody>
        </p:sp>
        <p:sp>
          <p:nvSpPr>
            <p:cNvPr id="68" name="Oval 67"/>
            <p:cNvSpPr/>
            <p:nvPr/>
          </p:nvSpPr>
          <p:spPr>
            <a:xfrm>
              <a:off x="7951265" y="6148381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/>
                <a:cs typeface="+mn-cs"/>
              </a:endParaRPr>
            </a:p>
          </p:txBody>
        </p:sp>
        <p:sp>
          <p:nvSpPr>
            <p:cNvPr id="69" name="Oval 68"/>
            <p:cNvSpPr/>
            <p:nvPr/>
          </p:nvSpPr>
          <p:spPr>
            <a:xfrm>
              <a:off x="5121714" y="3512820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/>
                <a:cs typeface="+mn-cs"/>
              </a:endParaRPr>
            </a:p>
          </p:txBody>
        </p:sp>
      </p:grpSp>
      <p:sp>
        <p:nvSpPr>
          <p:cNvPr id="4" name="Rounded Rectangle 3"/>
          <p:cNvSpPr/>
          <p:nvPr/>
        </p:nvSpPr>
        <p:spPr>
          <a:xfrm>
            <a:off x="0" y="333298"/>
            <a:ext cx="655327" cy="4251598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719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lvl="0" indent="-533400" eaLnBrk="1" hangingPunct="1">
              <a:lnSpc>
                <a:spcPct val="140000"/>
              </a:lnSpc>
              <a:buClr>
                <a:srgbClr val="A50021"/>
              </a:buClr>
              <a:buSzPct val="75000"/>
              <a:buNone/>
            </a:pPr>
            <a:r>
              <a:rPr lang="en-US" dirty="0" smtClean="0">
                <a:solidFill>
                  <a:srgbClr val="000000"/>
                </a:solidFill>
                <a:latin typeface="Tahoma"/>
              </a:rPr>
              <a:t>Yata &amp; Aoshima (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2009,…,</a:t>
            </a:r>
            <a:r>
              <a:rPr lang="en-US" dirty="0" smtClean="0">
                <a:solidFill>
                  <a:srgbClr val="000000"/>
                </a:solidFill>
                <a:latin typeface="Tahoma"/>
              </a:rPr>
              <a:t>2012)</a:t>
            </a:r>
            <a:endParaRPr 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lnSpc>
                <a:spcPct val="140000"/>
              </a:lnSpc>
              <a:buSzPct val="100000"/>
              <a:buFont typeface="Wingdings" pitchFamily="2" charset="2"/>
              <a:buChar char="Ø"/>
            </a:pPr>
            <a:r>
              <a:rPr lang="en-US" dirty="0">
                <a:solidFill>
                  <a:srgbClr val="000000"/>
                </a:solidFill>
                <a:latin typeface="Tahoma"/>
              </a:rPr>
              <a:t> Natural Covariance Matrix Assumptions</a:t>
            </a:r>
          </a:p>
          <a:p>
            <a:pPr marL="0" lvl="0" indent="0" algn="ctr" eaLnBrk="1" hangingPunct="1">
              <a:lnSpc>
                <a:spcPct val="140000"/>
              </a:lnSpc>
              <a:buSzPct val="100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(non-Gaussian)</a:t>
            </a:r>
          </a:p>
          <a:p>
            <a:pPr marL="457200" lvl="0" indent="-457200" eaLnBrk="1" hangingPunct="1">
              <a:lnSpc>
                <a:spcPct val="140000"/>
              </a:lnSpc>
              <a:buSzPct val="100000"/>
              <a:buFont typeface="Wingdings" pitchFamily="2" charset="2"/>
              <a:buChar char="Ø"/>
            </a:pPr>
            <a:r>
              <a:rPr lang="en-US" dirty="0">
                <a:solidFill>
                  <a:srgbClr val="000000"/>
                </a:solidFill>
                <a:latin typeface="Tahoma"/>
              </a:rPr>
              <a:t> Improvements on PCA</a:t>
            </a:r>
          </a:p>
          <a:p>
            <a:pPr marL="0" lvl="0" indent="0" algn="ctr" eaLnBrk="1" hangingPunct="1">
              <a:lnSpc>
                <a:spcPct val="140000"/>
              </a:lnSpc>
              <a:buSzPct val="100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(Milder Consistency Cond.)</a:t>
            </a:r>
          </a:p>
          <a:p>
            <a:pPr marL="457200" lvl="0" indent="-457200" eaLnBrk="1" hangingPunct="1">
              <a:lnSpc>
                <a:spcPct val="140000"/>
              </a:lnSpc>
              <a:buSzPct val="100000"/>
              <a:buFont typeface="Wingdings" pitchFamily="2" charset="2"/>
              <a:buChar char="Ø"/>
            </a:pPr>
            <a:r>
              <a:rPr lang="en-US" dirty="0">
                <a:solidFill>
                  <a:srgbClr val="000000"/>
                </a:solidFill>
                <a:latin typeface="Tahoma"/>
              </a:rPr>
              <a:t> Using Clever Dual Space Calculations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u="sng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More </a:t>
            </a:r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Asymptotics</a:t>
            </a:r>
            <a:endParaRPr lang="en-US" sz="36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019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allHighDEg0n3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19600" y="2857500"/>
            <a:ext cx="4724400" cy="3543300"/>
          </a:xfrm>
          <a:prstGeom prst="rect">
            <a:avLst/>
          </a:prstGeom>
        </p:spPr>
      </p:pic>
      <p:sp>
        <p:nvSpPr>
          <p:cNvPr id="1024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304800"/>
            <a:ext cx="8610600" cy="7620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latin typeface="Arial" charset="0"/>
                <a:cs typeface="Arial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Asy’s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: Geometrical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Represent’n</a:t>
            </a:r>
            <a:endParaRPr lang="en-US" sz="36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50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533400" y="1371600"/>
                <a:ext cx="4876800" cy="51054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Assume</a:t>
                </a:r>
                <a:r>
                  <a:rPr lang="en-US" sz="2400" dirty="0" smtClean="0">
                    <a:solidFill>
                      <a:schemeClr val="bg2"/>
                    </a:solidFill>
                    <a:latin typeface="Arial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20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2000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𝑍</m:t>
                            </m:r>
                          </m:e>
                        </m:bar>
                      </m:e>
                      <m:sub>
                        <m:r>
                          <a:rPr lang="en-US" sz="20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solidFill>
                          <a:schemeClr val="bg2"/>
                        </a:solidFill>
                        <a:latin typeface="Cambria Math"/>
                      </a:rPr>
                      <m:t>,</m:t>
                    </m:r>
                    <m:r>
                      <a:rPr lang="en-US" sz="2000" i="1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⋯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20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2000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𝑍</m:t>
                            </m:r>
                          </m:e>
                        </m:bar>
                      </m:e>
                      <m:sub>
                        <m:r>
                          <a:rPr lang="en-US" sz="20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i="1">
                        <a:solidFill>
                          <a:schemeClr val="bg2"/>
                        </a:solidFill>
                        <a:latin typeface="Cambria Math"/>
                      </a:rPr>
                      <m:t>~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bar>
                          <m:barPr>
                            <m:ctrlPr>
                              <a:rPr lang="en-US" sz="20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2000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0</m:t>
                            </m:r>
                          </m:e>
                        </m:bar>
                        <m:r>
                          <a:rPr lang="en-US" sz="20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>
                    <a:solidFill>
                      <a:schemeClr val="bg2"/>
                    </a:solidFill>
                    <a:latin typeface="Arial" charset="0"/>
                  </a:rPr>
                  <a:t>,  let 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bg2"/>
                        </a:solidFill>
                        <a:latin typeface="Cambria Math"/>
                      </a:rPr>
                      <m:t>𝑑</m:t>
                    </m:r>
                    <m:r>
                      <a:rPr lang="en-US" sz="2000" i="1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→∞</m:t>
                    </m:r>
                  </m:oMath>
                </a14:m>
                <a:endParaRPr lang="en-US" sz="2000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Study </a:t>
                </a:r>
                <a:r>
                  <a:rPr lang="en-US" sz="2000" dirty="0" err="1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Hyperplane</a:t>
                </a: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Generated by Data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𝑛</m:t>
                    </m:r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−1 </m:t>
                    </m:r>
                  </m:oMath>
                </a14:m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dimensional hyperplane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Points are pairwise equidistant,    	</a:t>
                </a:r>
                <a:r>
                  <a:rPr lang="en-US" sz="2000" dirty="0" err="1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dist</a:t>
                </a: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~</m:t>
                    </m:r>
                    <m:rad>
                      <m:radPr>
                        <m:degHide m:val="on"/>
                        <m:ctrlPr>
                          <a:rPr lang="en-US" sz="20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2</m:t>
                        </m:r>
                        <m:r>
                          <a:rPr lang="en-US" sz="2000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𝑑</m:t>
                        </m:r>
                      </m:e>
                    </m:rad>
                  </m:oMath>
                </a14:m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Points lie at vertices of: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2</m:t>
                        </m:r>
                        <m:r>
                          <a:rPr lang="en-US" sz="2000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𝑑</m:t>
                        </m:r>
                      </m:e>
                    </m:rad>
                    <m:r>
                      <a:rPr lang="en-US" sz="200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×</m:t>
                    </m:r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  </m:t>
                    </m:r>
                  </m:oMath>
                </a14:m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“regular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𝑛</m:t>
                    </m:r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−</m:t>
                    </m:r>
                  </m:oMath>
                </a14:m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sz="2000" dirty="0" err="1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hedron</a:t>
                </a: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”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Again “randomness in data” is </a:t>
                </a:r>
                <a:r>
                  <a:rPr lang="en-US" sz="2000" i="1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only in rotation</a:t>
                </a:r>
                <a:endParaRPr lang="en-US" sz="2000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Surprisingly rigid structure in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random data?</a:t>
                </a:r>
              </a:p>
            </p:txBody>
          </p:sp>
        </mc:Choice>
        <mc:Fallback xmlns="">
          <p:sp>
            <p:nvSpPr>
              <p:cNvPr id="1025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533400" y="1371600"/>
                <a:ext cx="4876800" cy="5105400"/>
              </a:xfrm>
              <a:blipFill>
                <a:blip r:embed="rId6"/>
                <a:stretch>
                  <a:fillRect l="-1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2293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lvl="0" indent="-533400" eaLnBrk="1" hangingPunct="1">
                  <a:lnSpc>
                    <a:spcPct val="140000"/>
                  </a:lnSpc>
                  <a:buClr>
                    <a:srgbClr val="A50021"/>
                  </a:buClr>
                  <a:buSzPct val="75000"/>
                  <a:buNone/>
                </a:pPr>
                <a:r>
                  <a:rPr lang="en-US" dirty="0" smtClean="0">
                    <a:solidFill>
                      <a:srgbClr val="000000"/>
                    </a:solidFill>
                    <a:latin typeface="Tahoma"/>
                  </a:rPr>
                  <a:t>Wei et al (2015)</a:t>
                </a:r>
                <a:endParaRPr lang="en-US" dirty="0">
                  <a:solidFill>
                    <a:srgbClr val="000000"/>
                  </a:solidFill>
                  <a:latin typeface="Tahoma"/>
                </a:endParaRPr>
              </a:p>
              <a:p>
                <a:pPr marL="533400" lvl="0" indent="-533400" eaLnBrk="1" hangingPunct="1">
                  <a:lnSpc>
                    <a:spcPct val="140000"/>
                  </a:lnSpc>
                  <a:buClr>
                    <a:srgbClr val="A50021"/>
                  </a:buClr>
                  <a:buSzPct val="75000"/>
                  <a:buNone/>
                </a:pPr>
                <a:r>
                  <a:rPr lang="en-US" dirty="0" smtClean="0">
                    <a:solidFill>
                      <a:srgbClr val="000000"/>
                    </a:solidFill>
                    <a:latin typeface="Tahoma"/>
                  </a:rPr>
                  <a:t>Background:    </a:t>
                </a:r>
                <a:r>
                  <a:rPr lang="en-US" dirty="0" smtClean="0">
                    <a:solidFill>
                      <a:srgbClr val="00B050"/>
                    </a:solidFill>
                    <a:latin typeface="Tahoma"/>
                  </a:rPr>
                  <a:t>HDLSS</a:t>
                </a:r>
                <a:r>
                  <a:rPr lang="en-US" dirty="0" smtClean="0">
                    <a:solidFill>
                      <a:srgbClr val="000000"/>
                    </a:solidFill>
                    <a:latin typeface="Tahoma"/>
                  </a:rPr>
                  <a:t> Hypothesis Testing</a:t>
                </a:r>
                <a:endParaRPr lang="en-US" dirty="0">
                  <a:solidFill>
                    <a:srgbClr val="000000"/>
                  </a:solidFill>
                  <a:latin typeface="Tahoma"/>
                </a:endParaRPr>
              </a:p>
              <a:p>
                <a:pPr marL="533400" lvl="0" indent="-533400" algn="ctr" eaLnBrk="1" hangingPunct="1">
                  <a:lnSpc>
                    <a:spcPct val="140000"/>
                  </a:lnSpc>
                  <a:buClr>
                    <a:srgbClr val="A50021"/>
                  </a:buClr>
                  <a:buSzPct val="75000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</a:rPr>
                      <m:t>: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0000"/>
                    </a:solidFill>
                    <a:latin typeface="Tahoma"/>
                  </a:rPr>
                  <a:t>   vs.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</a:rPr>
                      <m:t>: </m:t>
                    </m:r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≠</m:t>
                    </m:r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dirty="0" smtClean="0">
                  <a:solidFill>
                    <a:srgbClr val="000000"/>
                  </a:solidFill>
                  <a:latin typeface="Tahoma"/>
                </a:endParaRPr>
              </a:p>
              <a:p>
                <a:pPr marL="533400" lvl="0" indent="-533400" algn="ctr" eaLnBrk="1" hangingPunct="1">
                  <a:lnSpc>
                    <a:spcPct val="140000"/>
                  </a:lnSpc>
                  <a:buClr>
                    <a:srgbClr val="A50021"/>
                  </a:buClr>
                  <a:buSzPct val="75000"/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o</a:t>
                </a:r>
                <a:r>
                  <a:rPr lang="en-US" dirty="0" smtClean="0">
                    <a:solidFill>
                      <a:srgbClr val="000000"/>
                    </a:solidFill>
                    <a:latin typeface="Tahoma"/>
                  </a:rPr>
                  <a:t>r</a:t>
                </a:r>
              </a:p>
              <a:p>
                <a:pPr marL="533400" lvl="0" indent="-533400" algn="ctr" eaLnBrk="1" hangingPunct="1">
                  <a:lnSpc>
                    <a:spcPct val="140000"/>
                  </a:lnSpc>
                  <a:buClr>
                    <a:srgbClr val="A50021"/>
                  </a:buClr>
                  <a:buSzPct val="75000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</a:rPr>
                      <m:t>: </m:t>
                    </m:r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ℒ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ℒ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   vs.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</a:rPr>
                      <m:t>: </m:t>
                    </m:r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ℒ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≠</m:t>
                    </m:r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ℒ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dirty="0">
                  <a:solidFill>
                    <a:srgbClr val="000000"/>
                  </a:solidFill>
                  <a:latin typeface="Tahoma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u="sng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>
                <a:blip r:embed="rId3"/>
                <a:stretch>
                  <a:fillRect l="-1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Analysis of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DiProPerm</a:t>
            </a:r>
            <a:endParaRPr lang="en-US" sz="36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4521200"/>
            <a:ext cx="1752600" cy="23368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843622" y="761999"/>
            <a:ext cx="3233578" cy="1066801"/>
            <a:chOff x="4843622" y="761999"/>
            <a:chExt cx="3233578" cy="1066801"/>
          </a:xfrm>
        </p:grpSpPr>
        <p:sp>
          <p:nvSpPr>
            <p:cNvPr id="3" name="TextBox 2"/>
            <p:cNvSpPr txBox="1"/>
            <p:nvPr/>
          </p:nvSpPr>
          <p:spPr>
            <a:xfrm>
              <a:off x="4843622" y="1367135"/>
              <a:ext cx="32335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2"/>
                  </a:solidFill>
                </a:rPr>
                <a:t>Recall from 8-29-2019</a:t>
              </a:r>
              <a:endParaRPr lang="en-US" sz="2400" dirty="0">
                <a:solidFill>
                  <a:schemeClr val="bg2"/>
                </a:solidFill>
              </a:endParaRPr>
            </a:p>
          </p:txBody>
        </p:sp>
        <p:sp>
          <p:nvSpPr>
            <p:cNvPr id="4" name="Left Brace 3"/>
            <p:cNvSpPr/>
            <p:nvPr/>
          </p:nvSpPr>
          <p:spPr>
            <a:xfrm rot="16200000">
              <a:off x="6223797" y="-51595"/>
              <a:ext cx="658811" cy="2286000"/>
            </a:xfrm>
            <a:prstGeom prst="leftBrace">
              <a:avLst>
                <a:gd name="adj1" fmla="val 8333"/>
                <a:gd name="adj2" fmla="val 51290"/>
              </a:avLst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81000" y="4191000"/>
            <a:ext cx="6934200" cy="1821597"/>
            <a:chOff x="381000" y="4191000"/>
            <a:chExt cx="6934200" cy="1821597"/>
          </a:xfrm>
        </p:grpSpPr>
        <p:sp>
          <p:nvSpPr>
            <p:cNvPr id="6" name="TextBox 5"/>
            <p:cNvSpPr txBox="1"/>
            <p:nvPr/>
          </p:nvSpPr>
          <p:spPr>
            <a:xfrm>
              <a:off x="381000" y="5181600"/>
              <a:ext cx="555953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7030A0"/>
                  </a:solidFill>
                </a:rPr>
                <a:t>Most Generally, But Test is Designed </a:t>
              </a:r>
            </a:p>
            <a:p>
              <a:r>
                <a:rPr lang="en-US" sz="2400" dirty="0" smtClean="0">
                  <a:solidFill>
                    <a:srgbClr val="7030A0"/>
                  </a:solidFill>
                </a:rPr>
                <a:t>for Maximal Power in Direction of Mean</a:t>
              </a:r>
              <a:endParaRPr lang="en-US" sz="2400" dirty="0">
                <a:solidFill>
                  <a:srgbClr val="7030A0"/>
                </a:solidFill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1524000" y="4191000"/>
              <a:ext cx="5791200" cy="762000"/>
            </a:xfrm>
            <a:prstGeom prst="round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12646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lvl="0" indent="-533400" eaLnBrk="1" hangingPunct="1">
                  <a:lnSpc>
                    <a:spcPct val="140000"/>
                  </a:lnSpc>
                  <a:buClr>
                    <a:srgbClr val="A50021"/>
                  </a:buClr>
                  <a:buSzPct val="75000"/>
                  <a:buNone/>
                </a:pPr>
                <a:r>
                  <a:rPr lang="en-US" dirty="0" smtClean="0">
                    <a:solidFill>
                      <a:srgbClr val="000000"/>
                    </a:solidFill>
                    <a:latin typeface="Tahoma"/>
                  </a:rPr>
                  <a:t>Wei et al (2015)</a:t>
                </a:r>
                <a:endParaRPr lang="en-US" dirty="0">
                  <a:solidFill>
                    <a:srgbClr val="000000"/>
                  </a:solidFill>
                  <a:latin typeface="Tahoma"/>
                </a:endParaRPr>
              </a:p>
              <a:p>
                <a:pPr marL="533400" lvl="0" indent="-533400" eaLnBrk="1" hangingPunct="1">
                  <a:lnSpc>
                    <a:spcPct val="140000"/>
                  </a:lnSpc>
                  <a:buClr>
                    <a:srgbClr val="A50021"/>
                  </a:buClr>
                  <a:buSzPct val="75000"/>
                  <a:buNone/>
                </a:pPr>
                <a:endParaRPr lang="en-US" dirty="0" smtClean="0">
                  <a:solidFill>
                    <a:srgbClr val="000000"/>
                  </a:solidFill>
                  <a:latin typeface="Tahoma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rgbClr val="000000"/>
                    </a:solidFill>
                    <a:latin typeface="Tahoma"/>
                    <a:cs typeface="Arial" charset="0"/>
                  </a:rPr>
                  <a:t>Choice 1:  Direction on which to Project?</a:t>
                </a:r>
              </a:p>
              <a:p>
                <a:pPr eaLnBrk="1" hangingPunct="1">
                  <a:lnSpc>
                    <a:spcPct val="140000"/>
                  </a:lnSpc>
                  <a:buFont typeface="Wingdings" panose="05000000000000000000" pitchFamily="2" charset="2"/>
                  <a:buChar char="Ø"/>
                </a:pPr>
                <a:r>
                  <a:rPr lang="en-US" dirty="0">
                    <a:solidFill>
                      <a:srgbClr val="000000"/>
                    </a:solidFill>
                    <a:latin typeface="Tahoma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rgbClr val="000000"/>
                    </a:solidFill>
                    <a:latin typeface="Tahoma"/>
                    <a:cs typeface="Arial" charset="0"/>
                  </a:rPr>
                  <a:t> Distance </a:t>
                </a:r>
                <a:r>
                  <a:rPr lang="en-US" dirty="0" err="1" smtClean="0">
                    <a:solidFill>
                      <a:srgbClr val="000000"/>
                    </a:solidFill>
                    <a:latin typeface="Tahoma"/>
                    <a:cs typeface="Arial" charset="0"/>
                  </a:rPr>
                  <a:t>Weigthed</a:t>
                </a:r>
                <a:r>
                  <a:rPr lang="en-US" dirty="0" smtClean="0">
                    <a:solidFill>
                      <a:srgbClr val="000000"/>
                    </a:solidFill>
                    <a:latin typeface="Tahoma"/>
                    <a:cs typeface="Arial" charset="0"/>
                  </a:rPr>
                  <a:t> Discrimination (DWD)</a:t>
                </a:r>
              </a:p>
              <a:p>
                <a:pPr eaLnBrk="1" hangingPunct="1">
                  <a:lnSpc>
                    <a:spcPct val="140000"/>
                  </a:lnSpc>
                  <a:buFont typeface="Wingdings" panose="05000000000000000000" pitchFamily="2" charset="2"/>
                  <a:buChar char="Ø"/>
                </a:pPr>
                <a:r>
                  <a:rPr lang="en-US" dirty="0">
                    <a:solidFill>
                      <a:srgbClr val="000000"/>
                    </a:solidFill>
                    <a:latin typeface="Tahoma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rgbClr val="000000"/>
                    </a:solidFill>
                    <a:latin typeface="Tahoma"/>
                    <a:cs typeface="Arial" charset="0"/>
                  </a:rPr>
                  <a:t> Mean Difference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bar>
                              <m:barPr>
                                <m:pos m:val="top"/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barP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𝑋</m:t>
                                </m:r>
                              </m:e>
                            </m:bar>
                          </m:e>
                          <m:sub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bar>
                              <m:barPr>
                                <m:pos m:val="top"/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barP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𝑋</m:t>
                                </m:r>
                              </m:e>
                            </m:bar>
                          </m:e>
                          <m:sub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d>
                          <m:dPr>
                            <m:begChr m:val="‖"/>
                            <m:endChr m:val="‖"/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sSubPr>
                              <m:e>
                                <m:bar>
                                  <m:barPr>
                                    <m:pos m:val="top"/>
                                    <m:ctrlPr>
                                      <a:rPr lang="en-US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𝑋</m:t>
                                    </m:r>
                                  </m:e>
                                </m:ba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sSubPr>
                              <m:e>
                                <m:bar>
                                  <m:barPr>
                                    <m:pos m:val="top"/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𝑋</m:t>
                                    </m:r>
                                  </m:e>
                                </m:ba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>
                <a:blip r:embed="rId3"/>
                <a:stretch>
                  <a:fillRect l="-1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Analysis of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DiProPerm</a:t>
            </a:r>
            <a:endParaRPr lang="en-US" sz="36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899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lvl="0" indent="-533400" eaLnBrk="1" hangingPunct="1">
              <a:lnSpc>
                <a:spcPct val="14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Wei et al (</a:t>
            </a:r>
            <a:r>
              <a:rPr lang="en-US" dirty="0" smtClean="0">
                <a:solidFill>
                  <a:srgbClr val="000000"/>
                </a:solidFill>
                <a:latin typeface="Tahoma"/>
              </a:rPr>
              <a:t>2015)</a:t>
            </a:r>
            <a:endParaRPr lang="en-US" dirty="0">
              <a:solidFill>
                <a:srgbClr val="000000"/>
              </a:solidFill>
              <a:latin typeface="Tahoma"/>
            </a:endParaRPr>
          </a:p>
          <a:p>
            <a:pPr marL="533400" lvl="0" indent="-533400" eaLnBrk="1" hangingPunct="1">
              <a:lnSpc>
                <a:spcPct val="140000"/>
              </a:lnSpc>
              <a:buClr>
                <a:srgbClr val="A50021"/>
              </a:buClr>
              <a:buSzPct val="75000"/>
              <a:buNone/>
            </a:pPr>
            <a:endParaRPr lang="en-US" dirty="0">
              <a:solidFill>
                <a:srgbClr val="000000"/>
              </a:solidFill>
              <a:latin typeface="Tahoma"/>
            </a:endParaRPr>
          </a:p>
          <a:p>
            <a:pPr marL="533400" lvl="0" indent="-533400" eaLnBrk="1" hangingPunct="1">
              <a:lnSpc>
                <a:spcPct val="14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Recall:    N(0,1) data    (</a:t>
            </a:r>
            <a:r>
              <a:rPr lang="en-US" i="1" dirty="0">
                <a:solidFill>
                  <a:srgbClr val="000000"/>
                </a:solidFill>
                <a:latin typeface="Tahoma"/>
              </a:rPr>
              <a:t>both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 classes)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u="sng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Analysis of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DiProPerm</a:t>
            </a:r>
            <a:endParaRPr lang="en-US" sz="36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/>
          <a:srcRect l="22966" t="40531" r="12867" b="5170"/>
          <a:stretch/>
        </p:blipFill>
        <p:spPr>
          <a:xfrm>
            <a:off x="533400" y="4419601"/>
            <a:ext cx="8043330" cy="228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375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lvl="0" indent="-533400" eaLnBrk="1" hangingPunct="1">
              <a:lnSpc>
                <a:spcPct val="140000"/>
              </a:lnSpc>
              <a:buClr>
                <a:srgbClr val="A50021"/>
              </a:buClr>
              <a:buSzPct val="75000"/>
              <a:buNone/>
            </a:pPr>
            <a:r>
              <a:rPr lang="en-US" dirty="0" smtClean="0">
                <a:solidFill>
                  <a:srgbClr val="000000"/>
                </a:solidFill>
                <a:latin typeface="Tahoma"/>
              </a:rPr>
              <a:t>Choice 2:</a:t>
            </a:r>
            <a:endParaRPr lang="en-US" dirty="0">
              <a:solidFill>
                <a:srgbClr val="000000"/>
              </a:solidFill>
              <a:latin typeface="Tahoma"/>
            </a:endParaRPr>
          </a:p>
          <a:p>
            <a:pPr marL="533400" lvl="0" indent="-533400" eaLnBrk="1" hangingPunct="1">
              <a:lnSpc>
                <a:spcPct val="14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Which Statistic to Summarize Projections?</a:t>
            </a:r>
          </a:p>
          <a:p>
            <a:pPr marL="457200" lvl="0" indent="-457200" eaLnBrk="1" hangingPunct="1">
              <a:lnSpc>
                <a:spcPct val="140000"/>
              </a:lnSpc>
              <a:buSzPct val="100000"/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0000"/>
                </a:solidFill>
                <a:latin typeface="Tahoma"/>
              </a:rPr>
              <a:t>   2 – Sample t statistic</a:t>
            </a:r>
          </a:p>
          <a:p>
            <a:pPr marL="457200" lvl="0" indent="-457200" eaLnBrk="1" hangingPunct="1">
              <a:lnSpc>
                <a:spcPct val="140000"/>
              </a:lnSpc>
              <a:buSzPct val="100000"/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0000"/>
                </a:solidFill>
                <a:latin typeface="Tahoma"/>
              </a:rPr>
              <a:t>   Mean Difference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u="sng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Analysis of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DiProPerm</a:t>
            </a:r>
            <a:endParaRPr lang="en-US" sz="36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/>
          <a:srcRect l="22966" t="40531" r="12867" b="5170"/>
          <a:stretch/>
        </p:blipFill>
        <p:spPr>
          <a:xfrm>
            <a:off x="533400" y="4419601"/>
            <a:ext cx="8043330" cy="2285999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H="1">
            <a:off x="1828800" y="2438400"/>
            <a:ext cx="4724400" cy="2819400"/>
          </a:xfrm>
          <a:prstGeom prst="straightConnector1">
            <a:avLst/>
          </a:prstGeom>
          <a:ln w="381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3581400" y="2438400"/>
            <a:ext cx="2971800" cy="2743200"/>
          </a:xfrm>
          <a:prstGeom prst="straightConnector1">
            <a:avLst/>
          </a:prstGeom>
          <a:ln w="381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5562600" y="2438400"/>
            <a:ext cx="990600" cy="2743200"/>
          </a:xfrm>
          <a:prstGeom prst="straightConnector1">
            <a:avLst/>
          </a:prstGeom>
          <a:ln w="381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0352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lvl="0" indent="-533400" eaLnBrk="1" hangingPunct="1">
                  <a:lnSpc>
                    <a:spcPct val="140000"/>
                  </a:lnSpc>
                  <a:buClr>
                    <a:srgbClr val="A50021"/>
                  </a:buClr>
                  <a:buSzPct val="75000"/>
                  <a:buNone/>
                </a:pPr>
                <a:r>
                  <a:rPr lang="en-US" dirty="0" smtClean="0">
                    <a:solidFill>
                      <a:srgbClr val="000000"/>
                    </a:solidFill>
                    <a:latin typeface="Tahoma"/>
                  </a:rPr>
                  <a:t>Jack Prothero Simulations  </a:t>
                </a:r>
              </a:p>
              <a:p>
                <a:pPr marL="533400" lvl="0" indent="-533400" eaLnBrk="1" hangingPunct="1">
                  <a:lnSpc>
                    <a:spcPct val="140000"/>
                  </a:lnSpc>
                  <a:buClr>
                    <a:srgbClr val="A50021"/>
                  </a:buClr>
                  <a:buSzPct val="75000"/>
                  <a:buNone/>
                </a:pPr>
                <a:endParaRPr lang="en-US" dirty="0" smtClean="0">
                  <a:solidFill>
                    <a:srgbClr val="000000"/>
                  </a:solidFill>
                  <a:latin typeface="Tahoma"/>
                </a:endParaRPr>
              </a:p>
              <a:p>
                <a:pPr marL="533400" lvl="0" indent="-533400" eaLnBrk="1" hangingPunct="1">
                  <a:lnSpc>
                    <a:spcPct val="140000"/>
                  </a:lnSpc>
                  <a:buClr>
                    <a:srgbClr val="A50021"/>
                  </a:buClr>
                  <a:buSzPct val="75000"/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 </a:t>
                </a:r>
                <a:r>
                  <a:rPr lang="en-US" dirty="0" smtClean="0">
                    <a:solidFill>
                      <a:srgbClr val="000000"/>
                    </a:solidFill>
                    <a:latin typeface="Tahoma"/>
                  </a:rPr>
                  <a:t>      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 smtClean="0">
                    <a:solidFill>
                      <a:srgbClr val="000000"/>
                    </a:solidFill>
                    <a:latin typeface="Tahoma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 smtClean="0">
                    <a:solidFill>
                      <a:srgbClr val="00B050"/>
                    </a:solidFill>
                    <a:latin typeface="Tahoma"/>
                  </a:rPr>
                  <a:t>1</a:t>
                </a:r>
                <a:r>
                  <a:rPr lang="en-US" dirty="0" smtClean="0">
                    <a:solidFill>
                      <a:srgbClr val="000000"/>
                    </a:solidFill>
                    <a:latin typeface="Tahoma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US" dirty="0" smtClean="0">
                    <a:solidFill>
                      <a:srgbClr val="000000"/>
                    </a:solidFill>
                    <a:latin typeface="Tahoma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en-US" dirty="0" smtClean="0">
                    <a:solidFill>
                      <a:srgbClr val="000000"/>
                    </a:solidFill>
                    <a:latin typeface="Tahoma"/>
                  </a:rPr>
                  <a:t>              </a:t>
                </a:r>
              </a:p>
              <a:p>
                <a:pPr marL="533400" lvl="0" indent="-533400" eaLnBrk="1" hangingPunct="1">
                  <a:lnSpc>
                    <a:spcPct val="140000"/>
                  </a:lnSpc>
                  <a:buClr>
                    <a:srgbClr val="A50021"/>
                  </a:buClr>
                  <a:buSzPct val="75000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lvl="0" indent="-533400" eaLnBrk="1" hangingPunct="1">
                  <a:lnSpc>
                    <a:spcPct val="140000"/>
                  </a:lnSpc>
                  <a:buClr>
                    <a:srgbClr val="A50021"/>
                  </a:buClr>
                  <a:buSzPct val="75000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>
                <a:blip r:embed="rId3"/>
                <a:stretch>
                  <a:fillRect l="-1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Analysis of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DiProPerm</a:t>
            </a:r>
            <a:endParaRPr lang="en-US" sz="36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6200" y="1752600"/>
                <a:ext cx="3231590" cy="24944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±</m:t>
                                    </m:r>
                                    <m: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±</m:t>
                                    </m:r>
                                    <m: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</m:m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3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sz="3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sz="3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⋮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sz="3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</m:d>
                          <m:r>
                            <a:rPr lang="en-US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1752600"/>
                <a:ext cx="3231590" cy="24944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46893330"/>
                  </p:ext>
                </p:extLst>
              </p:nvPr>
            </p:nvGraphicFramePr>
            <p:xfrm>
              <a:off x="2514600" y="4800600"/>
              <a:ext cx="4114800" cy="1371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81200">
                      <a:extLst>
                        <a:ext uri="{9D8B030D-6E8A-4147-A177-3AD203B41FA5}">
                          <a16:colId xmlns:a16="http://schemas.microsoft.com/office/drawing/2014/main" xmlns="" val="219706770"/>
                        </a:ext>
                      </a:extLst>
                    </a:gridCol>
                    <a:gridCol w="2133600">
                      <a:extLst>
                        <a:ext uri="{9D8B030D-6E8A-4147-A177-3AD203B41FA5}">
                          <a16:colId xmlns:a16="http://schemas.microsoft.com/office/drawing/2014/main" xmlns="" val="3820901330"/>
                        </a:ext>
                      </a:extLst>
                    </a:gridCol>
                  </a:tblGrid>
                  <a:tr h="6858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𝑑</m:t>
                                </m:r>
                                <m:r>
                                  <a:rPr lang="en-US" sz="32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=</m:t>
                                </m:r>
                                <m:r>
                                  <a:rPr lang="en-US" sz="3200" b="0" i="0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50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381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𝑑</m:t>
                                </m:r>
                                <m:r>
                                  <a:rPr lang="en-US" sz="32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=</m:t>
                                </m:r>
                                <m:r>
                                  <a:rPr lang="en-US" sz="3200" b="0" i="0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381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3938294"/>
                      </a:ext>
                    </a:extLst>
                  </a:tr>
                  <a:tr h="6858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𝑑</m:t>
                                </m:r>
                                <m:r>
                                  <a:rPr lang="en-US" sz="32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=</m:t>
                                </m:r>
                                <m:r>
                                  <a:rPr lang="en-US" sz="3200" b="0" i="0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500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381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𝑑</m:t>
                                </m:r>
                                <m:r>
                                  <a:rPr lang="en-US" sz="32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=</m:t>
                                </m:r>
                                <m:r>
                                  <a:rPr lang="en-US" sz="3200" b="0" i="0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1000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381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67317541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46893330"/>
                  </p:ext>
                </p:extLst>
              </p:nvPr>
            </p:nvGraphicFramePr>
            <p:xfrm>
              <a:off x="2514600" y="4800600"/>
              <a:ext cx="4114800" cy="1371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81200">
                      <a:extLst>
                        <a:ext uri="{9D8B030D-6E8A-4147-A177-3AD203B41FA5}">
                          <a16:colId xmlns:a16="http://schemas.microsoft.com/office/drawing/2014/main" val="219706770"/>
                        </a:ext>
                      </a:extLst>
                    </a:gridCol>
                    <a:gridCol w="2133600">
                      <a:extLst>
                        <a:ext uri="{9D8B030D-6E8A-4147-A177-3AD203B41FA5}">
                          <a16:colId xmlns:a16="http://schemas.microsoft.com/office/drawing/2014/main" val="3820901330"/>
                        </a:ext>
                      </a:extLst>
                    </a:gridCol>
                  </a:tblGrid>
                  <a:tr h="685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923" t="-2655" r="-109846" b="-1053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93447" t="-2655" r="-1709" b="-10531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938294"/>
                      </a:ext>
                    </a:extLst>
                  </a:tr>
                  <a:tr h="685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923" t="-102655" r="-109846" b="-53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93447" t="-102655" r="-1709" b="-531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7317541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15543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lvl="0" indent="-533400" eaLnBrk="1" hangingPunct="1">
              <a:lnSpc>
                <a:spcPct val="140000"/>
              </a:lnSpc>
              <a:buClr>
                <a:srgbClr val="A50021"/>
              </a:buClr>
              <a:buSzPct val="75000"/>
              <a:buNone/>
            </a:pPr>
            <a:r>
              <a:rPr lang="en-US" dirty="0" smtClean="0">
                <a:solidFill>
                  <a:srgbClr val="000000"/>
                </a:solidFill>
                <a:latin typeface="Tahoma"/>
              </a:rPr>
              <a:t>Jack Prothero Simulations</a:t>
            </a:r>
            <a:endParaRPr lang="en-US" u="sng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Analysis of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DiProPerm</a:t>
            </a:r>
            <a:endParaRPr lang="en-US" sz="36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1" r="7656" b="4274"/>
          <a:stretch/>
        </p:blipFill>
        <p:spPr>
          <a:xfrm>
            <a:off x="0" y="1752600"/>
            <a:ext cx="9144000" cy="5119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56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lvl="0" indent="-533400" eaLnBrk="1" hangingPunct="1">
              <a:lnSpc>
                <a:spcPct val="140000"/>
              </a:lnSpc>
              <a:buClr>
                <a:srgbClr val="A50021"/>
              </a:buClr>
              <a:buSzPct val="75000"/>
              <a:buNone/>
            </a:pPr>
            <a:r>
              <a:rPr lang="en-US" dirty="0" smtClean="0">
                <a:solidFill>
                  <a:srgbClr val="000000"/>
                </a:solidFill>
                <a:latin typeface="Tahoma"/>
              </a:rPr>
              <a:t>Jack Prothero Simulations</a:t>
            </a:r>
            <a:endParaRPr lang="en-US" u="sng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Analysis of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DiProPerm</a:t>
            </a:r>
            <a:endParaRPr lang="en-US" sz="36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9" r="7627" b="4262"/>
          <a:stretch/>
        </p:blipFill>
        <p:spPr>
          <a:xfrm>
            <a:off x="0" y="1737360"/>
            <a:ext cx="9144000" cy="51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13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lvl="0" indent="-533400" eaLnBrk="1" hangingPunct="1">
                  <a:lnSpc>
                    <a:spcPct val="140000"/>
                  </a:lnSpc>
                  <a:buClr>
                    <a:srgbClr val="A50021"/>
                  </a:buClr>
                  <a:buSzPct val="75000"/>
                  <a:buNone/>
                </a:pPr>
                <a:r>
                  <a:rPr lang="en-US" dirty="0" smtClean="0">
                    <a:solidFill>
                      <a:srgbClr val="000000"/>
                    </a:solidFill>
                    <a:latin typeface="Tahoma"/>
                  </a:rPr>
                  <a:t>Jack Prothero Simulations</a:t>
                </a:r>
              </a:p>
              <a:p>
                <a:pPr lvl="0" eaLnBrk="1" hangingPunct="1">
                  <a:lnSpc>
                    <a:spcPct val="200000"/>
                  </a:lnSpc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dirty="0" smtClean="0">
                    <a:solidFill>
                      <a:srgbClr val="000000"/>
                    </a:solidFill>
                    <a:latin typeface="Tahoma"/>
                    <a:cs typeface="Arial" charset="0"/>
                  </a:rPr>
                  <a:t> For Large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𝑑</m:t>
                    </m:r>
                  </m:oMath>
                </a14:m>
                <a:r>
                  <a:rPr lang="en-US" dirty="0" smtClean="0">
                    <a:solidFill>
                      <a:srgbClr val="000000"/>
                    </a:solidFill>
                    <a:latin typeface="Tahoma"/>
                    <a:cs typeface="Arial" charset="0"/>
                  </a:rPr>
                  <a:t> MD-Stat Better than t-Stat</a:t>
                </a:r>
              </a:p>
              <a:p>
                <a:pPr lvl="0" eaLnBrk="1" hangingPunct="1">
                  <a:lnSpc>
                    <a:spcPct val="200000"/>
                  </a:lnSpc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dirty="0" smtClean="0">
                    <a:solidFill>
                      <a:srgbClr val="000000"/>
                    </a:solidFill>
                    <a:latin typeface="Tahoma"/>
                    <a:cs typeface="Arial" charset="0"/>
                  </a:rPr>
                  <a:t> Opposite for Low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𝑑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MD-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Dir’n</a:t>
                </a: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lvl="0" eaLnBrk="1" hangingPunct="1">
                  <a:lnSpc>
                    <a:spcPct val="200000"/>
                  </a:lnSpc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DWD-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Dir’n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&amp; MD-Stat Overall Best</a:t>
                </a:r>
              </a:p>
              <a:p>
                <a:pPr lvl="0" eaLnBrk="1" hangingPunct="1">
                  <a:lnSpc>
                    <a:spcPct val="200000"/>
                  </a:lnSpc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Every Dog Has His Day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>
                <a:blip r:embed="rId3"/>
                <a:stretch>
                  <a:fillRect l="-1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Analysis of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DiProPerm</a:t>
            </a:r>
            <a:endParaRPr lang="en-US" sz="36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87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lvl="0" indent="-533400" eaLnBrk="1" hangingPunct="1">
              <a:lnSpc>
                <a:spcPct val="140000"/>
              </a:lnSpc>
              <a:buClr>
                <a:srgbClr val="A50021"/>
              </a:buClr>
              <a:buSzPct val="75000"/>
              <a:buNone/>
            </a:pPr>
            <a:r>
              <a:rPr lang="en-US" dirty="0" smtClean="0">
                <a:solidFill>
                  <a:srgbClr val="000000"/>
                </a:solidFill>
                <a:latin typeface="Tahoma"/>
              </a:rPr>
              <a:t>Recall Robust PCA via Spherical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ahoma"/>
              </a:rPr>
              <a:t>Projection</a:t>
            </a:r>
          </a:p>
          <a:p>
            <a:pPr marL="533400" lvl="0" indent="-533400" eaLnBrk="1" hangingPunct="1">
              <a:lnSpc>
                <a:spcPct val="140000"/>
              </a:lnSpc>
              <a:buClr>
                <a:srgbClr val="A50021"/>
              </a:buClr>
              <a:buSzPct val="75000"/>
              <a:buNone/>
            </a:pPr>
            <a:endParaRPr lang="en-US" dirty="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Robust PCA</a:t>
            </a:r>
          </a:p>
        </p:txBody>
      </p:sp>
      <p:pic>
        <p:nvPicPr>
          <p:cNvPr id="24" name="Picture 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1" t="2527" r="11598" b="10104"/>
          <a:stretch>
            <a:fillRect/>
          </a:stretch>
        </p:blipFill>
        <p:spPr bwMode="auto">
          <a:xfrm>
            <a:off x="1905000" y="1676400"/>
            <a:ext cx="5462588" cy="503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461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lvl="0" indent="-533400" eaLnBrk="1" hangingPunct="1">
              <a:lnSpc>
                <a:spcPct val="140000"/>
              </a:lnSpc>
              <a:buClr>
                <a:srgbClr val="A50021"/>
              </a:buClr>
              <a:buSzPct val="75000"/>
              <a:buNone/>
            </a:pPr>
            <a:r>
              <a:rPr lang="en-US" dirty="0" smtClean="0">
                <a:solidFill>
                  <a:srgbClr val="000000"/>
                </a:solidFill>
                <a:latin typeface="Tahoma"/>
              </a:rPr>
              <a:t>Recall Robust PCA via Spherical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ahoma"/>
              </a:rPr>
              <a:t>Projection</a:t>
            </a:r>
          </a:p>
          <a:p>
            <a:pPr marL="533400" lvl="0" indent="-533400" eaLnBrk="1" hangingPunct="1">
              <a:lnSpc>
                <a:spcPct val="140000"/>
              </a:lnSpc>
              <a:buClr>
                <a:srgbClr val="A50021"/>
              </a:buClr>
              <a:buSzPct val="75000"/>
              <a:buNone/>
            </a:pPr>
            <a:endParaRPr lang="en-US" dirty="0" smtClean="0">
              <a:solidFill>
                <a:srgbClr val="000000"/>
              </a:solidFill>
              <a:latin typeface="Tahoma"/>
            </a:endParaRPr>
          </a:p>
          <a:p>
            <a:pPr marL="533400" lvl="0" indent="-533400" eaLnBrk="1" hangingPunct="1">
              <a:lnSpc>
                <a:spcPct val="140000"/>
              </a:lnSpc>
              <a:buClr>
                <a:srgbClr val="A50021"/>
              </a:buClr>
              <a:buSzPct val="75000"/>
              <a:buNone/>
            </a:pPr>
            <a:r>
              <a:rPr lang="en-US" dirty="0" smtClean="0">
                <a:solidFill>
                  <a:srgbClr val="000000"/>
                </a:solidFill>
                <a:latin typeface="Tahoma"/>
              </a:rPr>
              <a:t>Zhou and Marron (2015) showed:</a:t>
            </a:r>
          </a:p>
          <a:p>
            <a:pPr lvl="0" eaLnBrk="1" hangingPunct="1">
              <a:lnSpc>
                <a:spcPct val="140000"/>
              </a:lnSpc>
              <a:buSzPct val="100000"/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000000"/>
                </a:solidFill>
                <a:latin typeface="Tahoma"/>
              </a:rPr>
              <a:t> No Outliers:   Similar Performance</a:t>
            </a:r>
          </a:p>
          <a:p>
            <a:pPr lvl="0" eaLnBrk="1" hangingPunct="1">
              <a:lnSpc>
                <a:spcPct val="140000"/>
              </a:lnSpc>
              <a:buSzPct val="100000"/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0000"/>
                </a:solidFill>
                <a:latin typeface="Tahoma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ahoma"/>
              </a:rPr>
              <a:t>Outliers:    Spherical PCA is Better</a:t>
            </a:r>
            <a:endParaRPr lang="en-US" dirty="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Robust PCA</a:t>
            </a:r>
          </a:p>
        </p:txBody>
      </p:sp>
    </p:spTree>
    <p:extLst>
      <p:ext uri="{BB962C8B-B14F-4D97-AF65-F5344CB8AC3E}">
        <p14:creationId xmlns:p14="http://schemas.microsoft.com/office/powerpoint/2010/main" val="2283336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7156" r="15129" b="4252"/>
          <a:stretch/>
        </p:blipFill>
        <p:spPr bwMode="auto">
          <a:xfrm>
            <a:off x="2468880" y="1280160"/>
            <a:ext cx="6675120" cy="557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529513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An Interesting </a:t>
            </a:r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latin typeface="Arial" charset="0"/>
                <a:cs typeface="Arial" charset="0"/>
              </a:rPr>
              <a:t> 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Explanation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95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152400" y="990600"/>
                <a:ext cx="8229600" cy="4768850"/>
              </a:xfrm>
            </p:spPr>
            <p:txBody>
              <a:bodyPr/>
              <a:lstStyle/>
              <a:p>
                <a:pPr eaLnBrk="1" hangingPunct="1"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Recall Two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Class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0,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𝐼</m:t>
                        </m:r>
                      </m:e>
                    </m:d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Example </a:t>
                </a:r>
              </a:p>
              <a:p>
                <a:pPr eaLnBrk="1" hangingPunct="1"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Arial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  <a:cs typeface="Arial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  <a:cs typeface="Arial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  <a:cs typeface="Arial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</m:e>
                    </m:d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≈6.3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22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152400" y="990600"/>
                <a:ext cx="8229600" cy="4768850"/>
              </a:xfrm>
              <a:blipFill rotWithShape="1">
                <a:blip r:embed="rId4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96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9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2" name="Rectangle 11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3" name="Rectangle 12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4" name="Rectangle 13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5" name="Rectangle 1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6" name="Rectangle 1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8" name="Rectangle 21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9" name="Rectangle 2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0" name="Rectangle 2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1" name="Rectangle 2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2" name="Rectangle 31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2590800" y="1280160"/>
            <a:ext cx="3215640" cy="243840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" name="Left Brace 1"/>
          <p:cNvSpPr/>
          <p:nvPr/>
        </p:nvSpPr>
        <p:spPr>
          <a:xfrm rot="16200000">
            <a:off x="3162301" y="2171698"/>
            <a:ext cx="381002" cy="762002"/>
          </a:xfrm>
          <a:prstGeom prst="leftBrace">
            <a:avLst>
              <a:gd name="adj1" fmla="val 8333"/>
              <a:gd name="adj2" fmla="val 48333"/>
            </a:avLst>
          </a:prstGeom>
          <a:ln w="508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cxnSp>
        <p:nvCxnSpPr>
          <p:cNvPr id="4" name="Straight Connector 3"/>
          <p:cNvCxnSpPr>
            <a:stCxn id="2" idx="1"/>
          </p:cNvCxnSpPr>
          <p:nvPr/>
        </p:nvCxnSpPr>
        <p:spPr>
          <a:xfrm flipH="1">
            <a:off x="2133600" y="2743200"/>
            <a:ext cx="1206499" cy="2438400"/>
          </a:xfrm>
          <a:prstGeom prst="line">
            <a:avLst/>
          </a:prstGeom>
          <a:ln w="508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779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lvl="0" indent="-533400" eaLnBrk="1" hangingPunct="1">
              <a:lnSpc>
                <a:spcPct val="140000"/>
              </a:lnSpc>
              <a:buClr>
                <a:srgbClr val="A50021"/>
              </a:buClr>
              <a:buSzPct val="75000"/>
              <a:buNone/>
            </a:pPr>
            <a:endParaRPr lang="en-US" dirty="0">
              <a:solidFill>
                <a:srgbClr val="000000"/>
              </a:solidFill>
              <a:latin typeface="Tahoma"/>
            </a:endParaRPr>
          </a:p>
          <a:p>
            <a:pPr marL="533400" lvl="0" indent="-533400" eaLnBrk="1" hangingPunct="1">
              <a:lnSpc>
                <a:spcPct val="140000"/>
              </a:lnSpc>
              <a:buClr>
                <a:srgbClr val="A50021"/>
              </a:buClr>
              <a:buSzPct val="75000"/>
              <a:buNone/>
            </a:pPr>
            <a:r>
              <a:rPr lang="en-US" dirty="0" smtClean="0">
                <a:solidFill>
                  <a:srgbClr val="000000"/>
                </a:solidFill>
                <a:latin typeface="Tahoma"/>
              </a:rPr>
              <a:t>Recall that Robust PCA via Spherical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ahoma"/>
              </a:rPr>
              <a:t>Projection Failed for GWAS Data</a:t>
            </a:r>
            <a:endParaRPr lang="en-US" dirty="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GWAS Data Analysis</a:t>
            </a:r>
          </a:p>
        </p:txBody>
      </p:sp>
    </p:spTree>
    <p:extLst>
      <p:ext uri="{BB962C8B-B14F-4D97-AF65-F5344CB8AC3E}">
        <p14:creationId xmlns:p14="http://schemas.microsoft.com/office/powerpoint/2010/main" val="359915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GWAS Data Analysis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View</a:t>
            </a: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Clear Ethnic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Groups</a:t>
            </a: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And Several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Outliers!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Eliminate With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Spherical PCA?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90" t="24775" r="15641" b="4606"/>
          <a:stretch/>
        </p:blipFill>
        <p:spPr bwMode="auto">
          <a:xfrm>
            <a:off x="3415762" y="1139163"/>
            <a:ext cx="5728238" cy="571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V="1">
            <a:off x="2133600" y="3429000"/>
            <a:ext cx="1752600" cy="11430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2133600" y="4572000"/>
            <a:ext cx="1828800" cy="9906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2133600" y="4572000"/>
            <a:ext cx="3352800" cy="12192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804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GWAS Data Analysis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Spherical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</a:t>
            </a: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Looks Same?!?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What is 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going on?</a:t>
            </a: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Will Explain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Later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0" t="23619" r="16154" b="6917"/>
          <a:stretch/>
        </p:blipFill>
        <p:spPr bwMode="auto">
          <a:xfrm>
            <a:off x="3499994" y="1232697"/>
            <a:ext cx="5644006" cy="5625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533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762000"/>
                <a:ext cx="8382000" cy="5257800"/>
              </a:xfrm>
            </p:spPr>
            <p:txBody>
              <a:bodyPr/>
              <a:lstStyle/>
              <a:p>
                <a:pPr marL="711200" indent="-711200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Explanation:   </a:t>
                </a:r>
              </a:p>
              <a:p>
                <a:pPr marL="711200" indent="-711200" algn="ctr" eaLnBrk="1" hangingPunct="1">
                  <a:buFontTx/>
                  <a:buNone/>
                </a:pPr>
                <a:r>
                  <a:rPr lang="en-US" dirty="0">
                    <a:solidFill>
                      <a:srgbClr val="00B05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HDLSS</a:t>
                </a: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geometric representation</a:t>
                </a:r>
              </a:p>
              <a:p>
                <a:pPr marL="711200" indent="-711200" eaLnBrk="1" hangingPunct="1">
                  <a:buFontTx/>
                  <a:buNone/>
                </a:pPr>
                <a:endParaRPr lang="en-US" sz="16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Recall in limit as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→∞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with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fixed,</a:t>
                </a:r>
              </a:p>
              <a:p>
                <a:pPr eaLnBrk="1" hangingPunct="1">
                  <a:buFont typeface="Courier New" panose="02070309020205020404" pitchFamily="49" charset="0"/>
                  <a:buChar char="o"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Data lie near surface of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𝑑</m:t>
                        </m:r>
                      </m:e>
                    </m:rad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-sphere</a:t>
                </a:r>
              </a:p>
              <a:p>
                <a:pPr eaLnBrk="1" hangingPunct="1">
                  <a:buFont typeface="Courier New" panose="02070309020205020404" pitchFamily="49" charset="0"/>
                  <a:buChar char="o"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Data tend to be ~orthogonal</a:t>
                </a:r>
              </a:p>
              <a:p>
                <a:pPr eaLnBrk="1" hangingPunct="1">
                  <a:buFont typeface="Courier New" panose="02070309020205020404" pitchFamily="49" charset="0"/>
                  <a:buChar char="o"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Family members are half the same</a:t>
                </a:r>
              </a:p>
              <a:p>
                <a:pPr eaLnBrk="1" hangingPunct="1">
                  <a:buFont typeface="Courier New" panose="02070309020205020404" pitchFamily="49" charset="0"/>
                  <a:buChar char="o"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Thus relatively small angle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~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Arial Unicode MS" pitchFamily="34" charset="-128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 Unicode MS" pitchFamily="34" charset="-128"/>
                              </a:rPr>
                              <m:t>60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 Unicode MS" pitchFamily="34" charset="-128"/>
                              </a:rPr>
                              <m:t>°</m:t>
                            </m:r>
                          </m:sup>
                        </m:sSup>
                      </m:e>
                    </m:d>
                  </m:oMath>
                </a14:m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eaLnBrk="1" hangingPunct="1">
                  <a:buFont typeface="Courier New" panose="02070309020205020404" pitchFamily="49" charset="0"/>
                  <a:buChar char="o"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Enough for families to </a:t>
                </a:r>
                <a:r>
                  <a:rPr lang="en-US" u="sng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dominate</a:t>
                </a: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PCs</a:t>
                </a:r>
              </a:p>
              <a:p>
                <a:pPr eaLnBrk="1" hangingPunct="1">
                  <a:buFont typeface="Courier New" panose="02070309020205020404" pitchFamily="49" charset="0"/>
                  <a:buChar char="o"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Spherical PC doesn’t change anything!</a:t>
                </a:r>
              </a:p>
              <a:p>
                <a:pPr marL="533400" lvl="0" indent="-533400" eaLnBrk="1" hangingPunct="1">
                  <a:lnSpc>
                    <a:spcPct val="140000"/>
                  </a:lnSpc>
                  <a:buClr>
                    <a:srgbClr val="A50021"/>
                  </a:buClr>
                  <a:buSzPct val="75000"/>
                  <a:buNone/>
                </a:pPr>
                <a:endParaRPr lang="en-US" dirty="0">
                  <a:solidFill>
                    <a:srgbClr val="000000"/>
                  </a:solidFill>
                  <a:latin typeface="Tahoma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762000"/>
                <a:ext cx="8382000" cy="5257800"/>
              </a:xfrm>
              <a:blipFill>
                <a:blip r:embed="rId3"/>
                <a:stretch>
                  <a:fillRect l="-1891" t="-1506" b="-12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Failure of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Sph’l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PCA for GWAS Outliers</a:t>
            </a:r>
          </a:p>
        </p:txBody>
      </p:sp>
    </p:spTree>
    <p:extLst>
      <p:ext uri="{BB962C8B-B14F-4D97-AF65-F5344CB8AC3E}">
        <p14:creationId xmlns:p14="http://schemas.microsoft.com/office/powerpoint/2010/main" val="1488710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762000"/>
                <a:ext cx="8382000" cy="5257800"/>
              </a:xfrm>
            </p:spPr>
            <p:txBody>
              <a:bodyPr/>
              <a:lstStyle/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Recall in Simulations, </a:t>
                </a: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Methods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Came Together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for High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762000"/>
                <a:ext cx="8382000" cy="5257800"/>
              </a:xfrm>
              <a:blipFill>
                <a:blip r:embed="rId3"/>
                <a:stretch>
                  <a:fillRect l="-1891" t="-1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Asymptotics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in Classification</a:t>
            </a:r>
            <a:endParaRPr lang="en-US" sz="36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pic>
        <p:nvPicPr>
          <p:cNvPr id="24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05000"/>
            <a:ext cx="7014418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647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8686800" cy="796925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latin typeface="Arial" charset="0"/>
                <a:cs typeface="Arial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Asymptotics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in Classification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1479550"/>
            <a:ext cx="8305800" cy="492125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Explanation of Observed (Simulation) Behavior:</a:t>
            </a:r>
          </a:p>
          <a:p>
            <a:pPr marL="0" indent="0" algn="ctr" eaLnBrk="1" hangingPunct="1">
              <a:lnSpc>
                <a:spcPct val="13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“everything similar for very high  </a:t>
            </a:r>
            <a:r>
              <a:rPr lang="en-US" sz="2800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d 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” </a:t>
            </a:r>
          </a:p>
          <a:p>
            <a:pPr marL="0" indent="0" eaLnBrk="1" hangingPunct="1">
              <a:lnSpc>
                <a:spcPct val="13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2 </a:t>
            </a:r>
            <a:r>
              <a:rPr lang="en-US" sz="28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popn’s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are 2 </a:t>
            </a:r>
            <a:r>
              <a:rPr lang="en-US" sz="28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simplices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(i.e. regular </a:t>
            </a:r>
            <a:r>
              <a:rPr lang="en-US" sz="2800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n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-</a:t>
            </a:r>
            <a:r>
              <a:rPr lang="en-US" sz="28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hedrons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)</a:t>
            </a:r>
          </a:p>
          <a:p>
            <a:pPr marL="0" indent="0" eaLnBrk="1" hangingPunct="1">
              <a:lnSpc>
                <a:spcPct val="11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All are same distance from the other class</a:t>
            </a:r>
          </a:p>
          <a:p>
            <a:pPr marL="0" indent="0" eaLnBrk="1" hangingPunct="1">
              <a:lnSpc>
                <a:spcPct val="11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i.e. everything is a support vector</a:t>
            </a:r>
          </a:p>
          <a:p>
            <a:pPr marL="0" indent="0" eaLnBrk="1" hangingPunct="1">
              <a:lnSpc>
                <a:spcPct val="11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i.e. all sensible directions show “data piling”</a:t>
            </a:r>
          </a:p>
          <a:p>
            <a:pPr marL="0" indent="0" eaLnBrk="1" hangingPunct="1">
              <a:lnSpc>
                <a:spcPct val="11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so “sensible methods are all nearly the same” </a:t>
            </a:r>
          </a:p>
        </p:txBody>
      </p:sp>
    </p:spTree>
    <p:extLst>
      <p:ext uri="{BB962C8B-B14F-4D97-AF65-F5344CB8AC3E}">
        <p14:creationId xmlns:p14="http://schemas.microsoft.com/office/powerpoint/2010/main" val="2053883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"/>
            <a:ext cx="8686800" cy="6858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latin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Arial" charset="0"/>
                <a:cs typeface="Arial" charset="0"/>
              </a:rPr>
              <a:t>Asymptotics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 in Classification</a:t>
            </a:r>
            <a:endParaRPr lang="en-US" sz="36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762000"/>
            <a:ext cx="8305800" cy="563880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Further Consequences of Geometric </a:t>
            </a:r>
            <a:r>
              <a:rPr lang="en-US" sz="28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Represen’tion</a:t>
            </a:r>
            <a:endParaRPr lang="en-US" sz="28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US" sz="28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1. </a:t>
            </a:r>
            <a:r>
              <a:rPr lang="en-US" sz="2800" dirty="0">
                <a:solidFill>
                  <a:schemeClr val="bg2"/>
                </a:solidFill>
                <a:latin typeface="Arial" charset="0"/>
                <a:cs typeface="Arial" charset="0"/>
              </a:rPr>
              <a:t>DWD more </a:t>
            </a:r>
            <a:r>
              <a:rPr lang="en-US" sz="2800" i="1" dirty="0">
                <a:solidFill>
                  <a:schemeClr val="bg2"/>
                </a:solidFill>
                <a:latin typeface="Arial" charset="0"/>
                <a:cs typeface="Arial" charset="0"/>
              </a:rPr>
              <a:t>stable</a:t>
            </a:r>
            <a:r>
              <a:rPr lang="en-US" sz="2800" dirty="0">
                <a:solidFill>
                  <a:schemeClr val="bg2"/>
                </a:solidFill>
                <a:latin typeface="Arial" charset="0"/>
                <a:cs typeface="Arial" charset="0"/>
              </a:rPr>
              <a:t> than SVM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US" sz="2800" dirty="0">
                <a:solidFill>
                  <a:schemeClr val="bg2"/>
                </a:solidFill>
                <a:latin typeface="Arial" charset="0"/>
                <a:cs typeface="Arial" charset="0"/>
              </a:rPr>
              <a:t>(based on </a:t>
            </a:r>
            <a:r>
              <a:rPr lang="en-US" sz="2800" i="1" dirty="0">
                <a:solidFill>
                  <a:schemeClr val="bg2"/>
                </a:solidFill>
                <a:latin typeface="Arial" charset="0"/>
                <a:cs typeface="Arial" charset="0"/>
              </a:rPr>
              <a:t>deeper limiting distributions</a:t>
            </a:r>
            <a:r>
              <a:rPr lang="en-US" sz="2800" dirty="0">
                <a:solidFill>
                  <a:schemeClr val="bg2"/>
                </a:solidFill>
                <a:latin typeface="Arial" charset="0"/>
                <a:cs typeface="Arial" charset="0"/>
              </a:rPr>
              <a:t>)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US" sz="2800" dirty="0">
                <a:solidFill>
                  <a:schemeClr val="bg2"/>
                </a:solidFill>
                <a:latin typeface="Arial" charset="0"/>
                <a:cs typeface="Arial" charset="0"/>
              </a:rPr>
              <a:t>(reflects intuitive idea </a:t>
            </a:r>
            <a:r>
              <a:rPr lang="en-US" sz="2800" i="1" dirty="0">
                <a:solidFill>
                  <a:schemeClr val="bg2"/>
                </a:solidFill>
                <a:latin typeface="Arial" charset="0"/>
                <a:cs typeface="Arial" charset="0"/>
              </a:rPr>
              <a:t>feeling sampling variation</a:t>
            </a:r>
            <a:r>
              <a:rPr lang="en-US" sz="2800" dirty="0">
                <a:solidFill>
                  <a:schemeClr val="bg2"/>
                </a:solidFill>
                <a:latin typeface="Arial" charset="0"/>
                <a:cs typeface="Arial" charset="0"/>
              </a:rPr>
              <a:t>)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US" sz="2800" dirty="0">
                <a:solidFill>
                  <a:schemeClr val="bg2"/>
                </a:solidFill>
                <a:latin typeface="Arial" charset="0"/>
                <a:cs typeface="Arial" charset="0"/>
              </a:rPr>
              <a:t>(something like </a:t>
            </a:r>
            <a:r>
              <a:rPr lang="en-US" sz="2800" i="1" dirty="0">
                <a:solidFill>
                  <a:schemeClr val="bg2"/>
                </a:solidFill>
                <a:latin typeface="Arial" charset="0"/>
                <a:cs typeface="Arial" charset="0"/>
              </a:rPr>
              <a:t>mean vs. median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)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Hall, </a:t>
            </a:r>
            <a:r>
              <a:rPr lang="en-US" sz="28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Marron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, </a:t>
            </a:r>
            <a:r>
              <a:rPr lang="en-US" sz="28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Neeman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(2005)</a:t>
            </a:r>
            <a:endParaRPr lang="en-US" sz="2800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US" sz="28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2. </a:t>
            </a:r>
            <a:r>
              <a:rPr lang="en-US" sz="2800" dirty="0">
                <a:solidFill>
                  <a:schemeClr val="bg2"/>
                </a:solidFill>
                <a:latin typeface="Arial" charset="0"/>
                <a:cs typeface="Arial" charset="0"/>
              </a:rPr>
              <a:t>1-NN rule inefficiency is quantified. </a:t>
            </a:r>
            <a:endParaRPr lang="en-US" sz="28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buNone/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Hall, </a:t>
            </a:r>
            <a:r>
              <a:rPr lang="en-US" sz="28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Marron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, </a:t>
            </a:r>
            <a:r>
              <a:rPr lang="en-US" sz="28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Neeman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(2005)</a:t>
            </a:r>
            <a:endParaRPr lang="en-US" sz="2800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US" sz="28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3. </a:t>
            </a:r>
            <a:r>
              <a:rPr lang="en-US" sz="2800" dirty="0">
                <a:solidFill>
                  <a:schemeClr val="bg2"/>
                </a:solidFill>
                <a:latin typeface="Arial" charset="0"/>
                <a:cs typeface="Arial" charset="0"/>
              </a:rPr>
              <a:t>Inefficiency of DWD for uneven sample size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US" sz="2800" dirty="0">
                <a:solidFill>
                  <a:schemeClr val="bg2"/>
                </a:solidFill>
                <a:latin typeface="Arial" charset="0"/>
                <a:cs typeface="Arial" charset="0"/>
              </a:rPr>
              <a:t>(motivates </a:t>
            </a:r>
            <a:r>
              <a:rPr lang="en-US" sz="2800" i="1" dirty="0">
                <a:solidFill>
                  <a:schemeClr val="bg2"/>
                </a:solidFill>
                <a:latin typeface="Arial" charset="0"/>
                <a:cs typeface="Arial" charset="0"/>
              </a:rPr>
              <a:t>weighted </a:t>
            </a:r>
            <a:r>
              <a:rPr lang="en-US" sz="2800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version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)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US" sz="28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Qiao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, et al (2010)</a:t>
            </a:r>
          </a:p>
        </p:txBody>
      </p:sp>
    </p:spTree>
    <p:extLst>
      <p:ext uri="{BB962C8B-B14F-4D97-AF65-F5344CB8AC3E}">
        <p14:creationId xmlns:p14="http://schemas.microsoft.com/office/powerpoint/2010/main" val="3113325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 smtClean="0"/>
              <a:t>Participant Presentation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5257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r>
              <a:rPr lang="en-US" dirty="0"/>
              <a:t>Yue </a:t>
            </a:r>
            <a:r>
              <a:rPr lang="en-US" dirty="0" smtClean="0"/>
              <a:t>Pan</a:t>
            </a:r>
          </a:p>
          <a:p>
            <a:pPr algn="ctr" eaLnBrk="1" hangingPunct="1">
              <a:buFontTx/>
              <a:buNone/>
            </a:pPr>
            <a:r>
              <a:rPr lang="en-US" dirty="0" smtClean="0"/>
              <a:t>Data </a:t>
            </a:r>
            <a:r>
              <a:rPr lang="en-US" dirty="0"/>
              <a:t>Visualization for </a:t>
            </a:r>
            <a:endParaRPr lang="en-US" dirty="0" smtClean="0"/>
          </a:p>
          <a:p>
            <a:pPr algn="ctr" eaLnBrk="1" hangingPunct="1">
              <a:buFontTx/>
              <a:buNone/>
            </a:pPr>
            <a:r>
              <a:rPr lang="en-US" dirty="0" smtClean="0"/>
              <a:t>single </a:t>
            </a:r>
            <a:r>
              <a:rPr lang="en-US" dirty="0"/>
              <a:t>cell RNA-</a:t>
            </a:r>
            <a:r>
              <a:rPr lang="en-US" dirty="0" err="1"/>
              <a:t>seq</a:t>
            </a:r>
            <a:r>
              <a:rPr lang="en-US" dirty="0"/>
              <a:t> data, </a:t>
            </a:r>
            <a:endParaRPr lang="en-US" dirty="0" smtClean="0"/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r>
              <a:rPr lang="en-US" dirty="0" smtClean="0"/>
              <a:t>Andrew Hamilton </a:t>
            </a:r>
          </a:p>
          <a:p>
            <a:pPr algn="ctr" eaLnBrk="1" hangingPunct="1">
              <a:buFontTx/>
              <a:buNone/>
            </a:pPr>
            <a:r>
              <a:rPr lang="en-US" dirty="0" smtClean="0"/>
              <a:t>Time </a:t>
            </a:r>
            <a:r>
              <a:rPr lang="en-US" dirty="0"/>
              <a:t>Series Prediction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946793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228600"/>
            <a:ext cx="8686800" cy="720725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latin typeface="Arial" charset="0"/>
                <a:cs typeface="Arial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Asy’s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: Geometrical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Represen’tion</a:t>
            </a:r>
            <a:endParaRPr lang="en-US" sz="36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69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631825" y="1479550"/>
                <a:ext cx="7902575" cy="492125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sz="28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Straightforward Generalizations:</a:t>
                </a:r>
              </a:p>
              <a:p>
                <a:pPr marL="0" indent="0" eaLnBrk="1" hangingPunct="1">
                  <a:lnSpc>
                    <a:spcPct val="80000"/>
                  </a:lnSpc>
                  <a:buFontTx/>
                  <a:buNone/>
                </a:pPr>
                <a:endParaRPr lang="en-US" sz="2800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sz="28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non-Gaussian data:    only need moments?</a:t>
                </a:r>
              </a:p>
              <a:p>
                <a:pPr marL="0" indent="0" eaLnBrk="1" hangingPunct="1">
                  <a:lnSpc>
                    <a:spcPct val="140000"/>
                  </a:lnSpc>
                  <a:buFontTx/>
                  <a:buNone/>
                </a:pPr>
                <a:r>
                  <a:rPr lang="en-US" sz="28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non-independent:    use “mixing conditions”</a:t>
                </a:r>
              </a:p>
              <a:p>
                <a:pPr marL="0" indent="0" eaLnBrk="1" hangingPunct="1">
                  <a:lnSpc>
                    <a:spcPct val="140000"/>
                  </a:lnSpc>
                  <a:buFontTx/>
                  <a:buNone/>
                </a:pPr>
                <a:r>
                  <a:rPr lang="en-US" sz="28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Mild Eigenvalue condition on Theoretical </a:t>
                </a:r>
                <a:r>
                  <a:rPr lang="en-US" sz="2800" dirty="0" err="1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Cov</a:t>
                </a:r>
                <a:r>
                  <a:rPr lang="en-US" sz="28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.</a:t>
                </a:r>
              </a:p>
              <a:p>
                <a:pPr marL="0" indent="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sz="28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                                        (</a:t>
                </a:r>
                <a:r>
                  <a:rPr lang="en-US" sz="2000" dirty="0" err="1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Ahn</a:t>
                </a: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Marron, Muller &amp; Chi, 2007)</a:t>
                </a:r>
              </a:p>
              <a:p>
                <a:pPr marL="0" indent="0" eaLnBrk="1" hangingPunct="1">
                  <a:lnSpc>
                    <a:spcPct val="80000"/>
                  </a:lnSpc>
                  <a:buFontTx/>
                  <a:buNone/>
                </a:pPr>
                <a:endParaRPr lang="en-US" sz="2000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sz="28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    </a:t>
                </a:r>
                <a14:m>
                  <m:oMath xmlns:m="http://schemas.openxmlformats.org/officeDocument/2006/math">
                    <m:r>
                      <a:rPr lang="en-US" sz="480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⋮</m:t>
                    </m:r>
                  </m:oMath>
                </a14:m>
                <a:endParaRPr lang="en-US" sz="4800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lnSpc>
                    <a:spcPct val="80000"/>
                  </a:lnSpc>
                  <a:buFontTx/>
                  <a:buNone/>
                </a:pPr>
                <a:endParaRPr lang="en-US" sz="2800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sz="28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All based on simple “Laws of Large Numbers”</a:t>
                </a:r>
                <a:r>
                  <a:rPr lang="en-US" sz="18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26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631825" y="1479550"/>
                <a:ext cx="7902575" cy="4921250"/>
              </a:xfrm>
              <a:blipFill rotWithShape="1">
                <a:blip r:embed="rId3"/>
                <a:stretch>
                  <a:fillRect l="-1620" t="-2974" b="-4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535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12892</TotalTime>
  <Words>2410</Words>
  <Application>Microsoft Office PowerPoint</Application>
  <PresentationFormat>On-screen Show (4:3)</PresentationFormat>
  <Paragraphs>801</Paragraphs>
  <Slides>87</Slides>
  <Notes>83</Notes>
  <HiddenSlides>0</HiddenSlides>
  <MMClips>1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87</vt:i4>
      </vt:variant>
    </vt:vector>
  </HeadingPairs>
  <TitlesOfParts>
    <vt:vector size="106" baseType="lpstr">
      <vt:lpstr>Arial Unicode MS</vt:lpstr>
      <vt:lpstr>Gulim</vt:lpstr>
      <vt:lpstr>Gulim</vt:lpstr>
      <vt:lpstr>맑은 고딕</vt:lpstr>
      <vt:lpstr>宋体</vt:lpstr>
      <vt:lpstr>Arial</vt:lpstr>
      <vt:lpstr>Cambria Math</vt:lpstr>
      <vt:lpstr>Courier New</vt:lpstr>
      <vt:lpstr>Symbol</vt:lpstr>
      <vt:lpstr>Tahoma</vt:lpstr>
      <vt:lpstr>Times</vt:lpstr>
      <vt:lpstr>Times New Roman</vt:lpstr>
      <vt:lpstr>Wingdings</vt:lpstr>
      <vt:lpstr>12_Default Design</vt:lpstr>
      <vt:lpstr>2_Default Design</vt:lpstr>
      <vt:lpstr>Default Design</vt:lpstr>
      <vt:lpstr>默认设计模板</vt:lpstr>
      <vt:lpstr>1_默认设计模板</vt:lpstr>
      <vt:lpstr>Equation</vt:lpstr>
      <vt:lpstr>Participant Presentations</vt:lpstr>
      <vt:lpstr>HDLSS Asymptotics: Simple Paradoxes</vt:lpstr>
      <vt:lpstr>HDLSS Asymptotics: Simple Paradoxes</vt:lpstr>
      <vt:lpstr>HDLSS Asymptotics: Simple Paradoxes</vt:lpstr>
      <vt:lpstr>HDLSS Asymptotics: Simple Paradoxes</vt:lpstr>
      <vt:lpstr>HDLSS Asy’s: Geometrical Represent’n</vt:lpstr>
      <vt:lpstr>HDLSS Asy’s: Geometrical Represent’n</vt:lpstr>
      <vt:lpstr>An Interesting HDLSS Explanation</vt:lpstr>
      <vt:lpstr>HDLSS Asy’s: Geometrical Represen’tion</vt:lpstr>
      <vt:lpstr>0 Covariance is not independence</vt:lpstr>
      <vt:lpstr>0 Covariance is not independence</vt:lpstr>
      <vt:lpstr>0 Covariance is not independence</vt:lpstr>
      <vt:lpstr>0 Covariance is not independence</vt:lpstr>
      <vt:lpstr>HDLSS Math. Stat. of PCA</vt:lpstr>
      <vt:lpstr>Mixing Conditions</vt:lpstr>
      <vt:lpstr>Mixing Conditions</vt:lpstr>
      <vt:lpstr>Mixing Conditions</vt:lpstr>
      <vt:lpstr>Mixing Conditions</vt:lpstr>
      <vt:lpstr>Mixing Conditions</vt:lpstr>
      <vt:lpstr>Mixing Conditions</vt:lpstr>
      <vt:lpstr>Mixing Conditions</vt:lpstr>
      <vt:lpstr>Mixing Conditions</vt:lpstr>
      <vt:lpstr>Mixing Conditions</vt:lpstr>
      <vt:lpstr>Mixing Conditions</vt:lpstr>
      <vt:lpstr>Mixing Conditions</vt:lpstr>
      <vt:lpstr>HDLSS Geometric Representation</vt:lpstr>
      <vt:lpstr>HDLSS Geometric Representation</vt:lpstr>
      <vt:lpstr>HDLSS Geometric Representation</vt:lpstr>
      <vt:lpstr>Recall GWAS Data Analysis</vt:lpstr>
      <vt:lpstr>HDLSS Geometric Representation</vt:lpstr>
      <vt:lpstr>HDLSS Geometric Representation</vt:lpstr>
      <vt:lpstr>HDLSS Geometric Representation</vt:lpstr>
      <vt:lpstr>HDLSS Geometric Representation</vt:lpstr>
      <vt:lpstr>HDLSS Geometric Representation</vt:lpstr>
      <vt:lpstr>HDLSS Math. Stat. of PCA</vt:lpstr>
      <vt:lpstr>HDLSS Math. Stat. of PCA</vt:lpstr>
      <vt:lpstr>HDLSS Math. Stat. of PCA</vt:lpstr>
      <vt:lpstr>HDLSS Math. Stat. of PCA</vt:lpstr>
      <vt:lpstr>HDLSS Math. Stat. of PCA</vt:lpstr>
      <vt:lpstr>HDLSS Math. Stat. of PCA</vt:lpstr>
      <vt:lpstr>HDLSS Math. Stat. of PCA</vt:lpstr>
      <vt:lpstr>HDLSS Math. Stat. of PCA</vt:lpstr>
      <vt:lpstr>HDLSS Math. Stat. of PCA</vt:lpstr>
      <vt:lpstr>HDLSS Math. Stat. of PCA</vt:lpstr>
      <vt:lpstr>HDLSS Math. Stat. of PCA</vt:lpstr>
      <vt:lpstr>HDLSS Math. Stat. of PCA</vt:lpstr>
      <vt:lpstr>HDLSS Math. Stat. of PCA</vt:lpstr>
      <vt:lpstr>Functional Data Analysis</vt:lpstr>
      <vt:lpstr>HDLSS Math. Stat. of PCA</vt:lpstr>
      <vt:lpstr>HDLSS Math. Stat. of PCA</vt:lpstr>
      <vt:lpstr>HDLSS Math. Stat. of PCA</vt:lpstr>
      <vt:lpstr>HDLSS Math. Stat. of PCA</vt:lpstr>
      <vt:lpstr>HDLSS Math. Stat. of PCA</vt:lpstr>
      <vt:lpstr>HDLSS Math. Stat. of PCA</vt:lpstr>
      <vt:lpstr>HDLSS Math. Stat. of PCA</vt:lpstr>
      <vt:lpstr>HDLSS Math. Stat. of PCA</vt:lpstr>
      <vt:lpstr>HDLSS Math. Stat. of PCA</vt:lpstr>
      <vt:lpstr>HDLSS Math. Stat. of PCA</vt:lpstr>
      <vt:lpstr>HDLSS Deep Open Problem</vt:lpstr>
      <vt:lpstr>HDLSS Deep Open Problem</vt:lpstr>
      <vt:lpstr>HDLSS &amp; Sparsity</vt:lpstr>
      <vt:lpstr>HDLSS &amp; Sparsity</vt:lpstr>
      <vt:lpstr>PowerPoint Presentation</vt:lpstr>
      <vt:lpstr>PowerPoint Presentation</vt:lpstr>
      <vt:lpstr>HDLSS &amp; Sparsity</vt:lpstr>
      <vt:lpstr>HDLSS &amp; Other Asymptotics</vt:lpstr>
      <vt:lpstr>PowerPoint Presentation</vt:lpstr>
      <vt:lpstr>PowerPoint Presentation</vt:lpstr>
      <vt:lpstr>More HDLSS Asymptotics</vt:lpstr>
      <vt:lpstr>HDLSS Analysis of DiProPerm</vt:lpstr>
      <vt:lpstr>HDLSS Analysis of DiProPerm</vt:lpstr>
      <vt:lpstr>HDLSS Analysis of DiProPerm</vt:lpstr>
      <vt:lpstr>HDLSS Analysis of DiProPerm</vt:lpstr>
      <vt:lpstr>HDLSS Analysis of DiProPerm</vt:lpstr>
      <vt:lpstr>HDLSS Analysis of DiProPerm</vt:lpstr>
      <vt:lpstr>HDLSS Analysis of DiProPerm</vt:lpstr>
      <vt:lpstr>HDLSS Analysis of DiProPerm</vt:lpstr>
      <vt:lpstr>HDLSS Robust PCA</vt:lpstr>
      <vt:lpstr>HDLSS Robust PCA</vt:lpstr>
      <vt:lpstr>HDLSS GWAS Data Analysis</vt:lpstr>
      <vt:lpstr>GWAS Data Analysis</vt:lpstr>
      <vt:lpstr>GWAS Data Analysis</vt:lpstr>
      <vt:lpstr>Failure of Sph’l PCA for GWAS Outliers</vt:lpstr>
      <vt:lpstr>HDLSS Asymptotics in Classification</vt:lpstr>
      <vt:lpstr>HDLSS Asymptotics in Classification</vt:lpstr>
      <vt:lpstr>HDLSS Asymptotics in Classification</vt:lpstr>
      <vt:lpstr>Participant Presentation</vt:lpstr>
    </vt:vector>
  </TitlesOfParts>
  <Company>Dell Computer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Preferred Customer</dc:creator>
  <cp:lastModifiedBy>Marron, James Stephen</cp:lastModifiedBy>
  <cp:revision>373</cp:revision>
  <dcterms:created xsi:type="dcterms:W3CDTF">2001-06-08T01:38:43Z</dcterms:created>
  <dcterms:modified xsi:type="dcterms:W3CDTF">2019-11-05T18:58:23Z</dcterms:modified>
</cp:coreProperties>
</file>