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  <p:sldMasterId id="2147483890" r:id="rId2"/>
    <p:sldMasterId id="2147483930" r:id="rId3"/>
    <p:sldMasterId id="2147483955" r:id="rId4"/>
    <p:sldMasterId id="2147483984" r:id="rId5"/>
    <p:sldMasterId id="2147484008" r:id="rId6"/>
    <p:sldMasterId id="2147484020" r:id="rId7"/>
  </p:sldMasterIdLst>
  <p:notesMasterIdLst>
    <p:notesMasterId r:id="rId85"/>
  </p:notesMasterIdLst>
  <p:sldIdLst>
    <p:sldId id="3887" r:id="rId8"/>
    <p:sldId id="3898" r:id="rId9"/>
    <p:sldId id="3899" r:id="rId10"/>
    <p:sldId id="3914" r:id="rId11"/>
    <p:sldId id="3926" r:id="rId12"/>
    <p:sldId id="3930" r:id="rId13"/>
    <p:sldId id="3931" r:id="rId14"/>
    <p:sldId id="3933" r:id="rId15"/>
    <p:sldId id="3937" r:id="rId16"/>
    <p:sldId id="3944" r:id="rId17"/>
    <p:sldId id="3946" r:id="rId18"/>
    <p:sldId id="3950" r:id="rId19"/>
    <p:sldId id="3952" r:id="rId20"/>
    <p:sldId id="3958" r:id="rId21"/>
    <p:sldId id="3960" r:id="rId22"/>
    <p:sldId id="3961" r:id="rId23"/>
    <p:sldId id="3962" r:id="rId24"/>
    <p:sldId id="3963" r:id="rId25"/>
    <p:sldId id="3964" r:id="rId26"/>
    <p:sldId id="3965" r:id="rId27"/>
    <p:sldId id="3966" r:id="rId28"/>
    <p:sldId id="3967" r:id="rId29"/>
    <p:sldId id="3968" r:id="rId30"/>
    <p:sldId id="3969" r:id="rId31"/>
    <p:sldId id="3970" r:id="rId32"/>
    <p:sldId id="3971" r:id="rId33"/>
    <p:sldId id="3972" r:id="rId34"/>
    <p:sldId id="3973" r:id="rId35"/>
    <p:sldId id="3974" r:id="rId36"/>
    <p:sldId id="3975" r:id="rId37"/>
    <p:sldId id="3639" r:id="rId38"/>
    <p:sldId id="3640" r:id="rId39"/>
    <p:sldId id="3641" r:id="rId40"/>
    <p:sldId id="3642" r:id="rId41"/>
    <p:sldId id="3643" r:id="rId42"/>
    <p:sldId id="3644" r:id="rId43"/>
    <p:sldId id="3645" r:id="rId44"/>
    <p:sldId id="3646" r:id="rId45"/>
    <p:sldId id="3647" r:id="rId46"/>
    <p:sldId id="3648" r:id="rId47"/>
    <p:sldId id="3649" r:id="rId48"/>
    <p:sldId id="3650" r:id="rId49"/>
    <p:sldId id="3651" r:id="rId50"/>
    <p:sldId id="3652" r:id="rId51"/>
    <p:sldId id="3653" r:id="rId52"/>
    <p:sldId id="3654" r:id="rId53"/>
    <p:sldId id="3655" r:id="rId54"/>
    <p:sldId id="3656" r:id="rId55"/>
    <p:sldId id="3657" r:id="rId56"/>
    <p:sldId id="3658" r:id="rId57"/>
    <p:sldId id="3659" r:id="rId58"/>
    <p:sldId id="3660" r:id="rId59"/>
    <p:sldId id="3661" r:id="rId60"/>
    <p:sldId id="3662" r:id="rId61"/>
    <p:sldId id="3393" r:id="rId62"/>
    <p:sldId id="3394" r:id="rId63"/>
    <p:sldId id="3395" r:id="rId64"/>
    <p:sldId id="3396" r:id="rId65"/>
    <p:sldId id="3397" r:id="rId66"/>
    <p:sldId id="3398" r:id="rId67"/>
    <p:sldId id="3399" r:id="rId68"/>
    <p:sldId id="3400" r:id="rId69"/>
    <p:sldId id="3401" r:id="rId70"/>
    <p:sldId id="3402" r:id="rId71"/>
    <p:sldId id="3403" r:id="rId72"/>
    <p:sldId id="3404" r:id="rId73"/>
    <p:sldId id="3405" r:id="rId74"/>
    <p:sldId id="3406" r:id="rId75"/>
    <p:sldId id="3407" r:id="rId76"/>
    <p:sldId id="3408" r:id="rId77"/>
    <p:sldId id="3409" r:id="rId78"/>
    <p:sldId id="3410" r:id="rId79"/>
    <p:sldId id="3411" r:id="rId80"/>
    <p:sldId id="3412" r:id="rId81"/>
    <p:sldId id="3413" r:id="rId82"/>
    <p:sldId id="3414" r:id="rId83"/>
    <p:sldId id="3976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E7E7"/>
    <a:srgbClr val="DA71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928" autoAdjust="0"/>
  </p:normalViewPr>
  <p:slideViewPr>
    <p:cSldViewPr>
      <p:cViewPr varScale="1">
        <p:scale>
          <a:sx n="99" d="100"/>
          <a:sy n="99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2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46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3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7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1D790-6F93-43CC-A776-C108104175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5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47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8853C-3257-402A-9199-66ACF0E12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457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CFC08-206D-4E6B-A04F-D99B39947CE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16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15EE2-ADF1-4E06-8555-0EE1A74262C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75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AC3A7-9ACD-4F15-9288-5B1F6E7C63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93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0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31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C6213-8D0D-400A-B145-E9DF625997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21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384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00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50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794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53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926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72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35C6-141A-4EE8-8C3C-563A22744C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18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C9BD2-B715-4636-9E8B-CA05735883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5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74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84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82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96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93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36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73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27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78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820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4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811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25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12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65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099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6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5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086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71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743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1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63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786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139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9638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70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03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09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057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62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5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5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5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6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9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4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9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1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71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0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20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6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5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58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5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20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6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08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7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62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44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11/7/2019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23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4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4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63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62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7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38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5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31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75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6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06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63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59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8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5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6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40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60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01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20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41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07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5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1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4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4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4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4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38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25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5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98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95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94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3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8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773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8721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0030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435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31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1088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9083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3850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9963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714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09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250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77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6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oleObject" Target="../embeddings/oleObject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1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893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11/7/2019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26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78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8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3246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7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sz="24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Geo. </a:t>
                </a:r>
                <a:r>
                  <a:rPr lang="en-US" sz="24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need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endParaRPr lang="en-US" sz="2400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8123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Choice 1:  Direction on which to Project?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Distance Weighted Discrimination (DWD)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Mean Difference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Choice 2: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Jack Prothero Simulations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MD-Stat Better than t-Stat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Opposite for 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MD-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DWD-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MD-Stat Overall Best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Every Dog Has His Day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Zhou and Marron (2015) showed: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 No Outliers:   Similar Performance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Outliers:    Spherical PCA is Better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</p:spTree>
    <p:extLst>
      <p:ext uri="{BB962C8B-B14F-4D97-AF65-F5344CB8AC3E}">
        <p14:creationId xmlns:p14="http://schemas.microsoft.com/office/powerpoint/2010/main" val="29567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41961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 smtClean="0"/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Are there mathematics behind this?</a:t>
            </a:r>
          </a:p>
        </p:txBody>
      </p:sp>
    </p:spTree>
    <p:extLst>
      <p:ext uri="{BB962C8B-B14F-4D97-AF65-F5344CB8AC3E}">
        <p14:creationId xmlns:p14="http://schemas.microsoft.com/office/powerpoint/2010/main" val="22527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Liu (2007) Dissertation Results: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Unbalanced Cluster Model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Growing at rate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Answers depend on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Visualization of setting….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5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975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75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7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99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8288"/>
            <a:ext cx="7620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57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1758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denote ratio between subgroup sizes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quantify class difference:</a:t>
                </a:r>
              </a:p>
              <a:p>
                <a:pPr marL="533400" indent="-533400" algn="ctr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𝑌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6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10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PAM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PAM,Truth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PAM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PAM,Truth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63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96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DWD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DWD,Truth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  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DWD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DWD,Truth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  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6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4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Value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for sample size ratio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only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Otherwise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both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 b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590800"/>
                <a:ext cx="3869008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+2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3869008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5800" y="2527829"/>
                <a:ext cx="4226991" cy="1205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</m:sup>
                      </m:sSub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𝑟</m:t>
                                      </m:r>
                                    </m:e>
                                  </m:rad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2/3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+2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27829"/>
                <a:ext cx="4226991" cy="12059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73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Comparison between  PAM  and  DWD?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6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0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Comparison between  PAM  and  DWD?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Strong Difference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Explains Above Empirical Observation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40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Survey &amp; Introductory Paper: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Aoshima, Shen, Shen, Yata, Zhou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Marron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&amp; New Zealand </a:t>
            </a:r>
            <a:r>
              <a:rPr lang="en-US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Statistics,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4-19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116" y="4133850"/>
            <a:ext cx="8442884" cy="2724150"/>
            <a:chOff x="701116" y="4133850"/>
            <a:chExt cx="8442884" cy="27241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6629400" y="4133850"/>
              <a:ext cx="2514600" cy="2724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01116" y="5257800"/>
              <a:ext cx="4785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Memorial to Peter G.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Hall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</p:txBody>
      </p:sp>
    </p:spTree>
    <p:extLst>
      <p:ext uri="{BB962C8B-B14F-4D97-AF65-F5344CB8AC3E}">
        <p14:creationId xmlns:p14="http://schemas.microsoft.com/office/powerpoint/2010/main" val="22590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4746624"/>
            <a:ext cx="6370030" cy="2111376"/>
            <a:chOff x="0" y="4746624"/>
            <a:chExt cx="6370030" cy="2111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7777" r="23397" b="16667"/>
            <a:stretch/>
          </p:blipFill>
          <p:spPr>
            <a:xfrm>
              <a:off x="4724400" y="4746624"/>
              <a:ext cx="1645630" cy="21113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0" y="4876800"/>
              <a:ext cx="1828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6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defiant.corban.edu/gtipton/net-fun/iceberg.html)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640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Linear Classifiers Good When Each Class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8047"/>
            <a:ext cx="4953000" cy="34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Linear Classifiers Good When Each Class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9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Cases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Randomly Degraded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Xiong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Dittmer &amp; Marron  (2016)</a:t>
            </a:r>
            <a:endParaRPr lang="en-US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19490" name="Picture 2" descr="https://media.licdn.com/mpr/mpr/shrinknp_200_200/AAEAAQAAAAAAAAQ8AAAAJGVhMmU5NDlhLThkNGItNDM3Yy05ZTM1LTViZTdkNzgyZWUwZ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r="16661" b="46740"/>
          <a:stretch/>
        </p:blipFill>
        <p:spPr bwMode="auto">
          <a:xfrm>
            <a:off x="0" y="4724400"/>
            <a:ext cx="20137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https://unclineberger.org/images/carousel-images/dirk-dittmer-phd-global-oncology-vir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7" r="19878"/>
          <a:stretch/>
        </p:blipFill>
        <p:spPr bwMode="auto">
          <a:xfrm>
            <a:off x="7239000" y="4713519"/>
            <a:ext cx="1905000" cy="2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Motivating Example:    Virus Hunting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Based on DNA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DNA in Sample is Amplified &amp; Cut Up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Matched to Known Virus Genome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Objects:     Counts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“Reads” Matched to </a:t>
                </a: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irus Genome &amp; </a:t>
                </a:r>
                <a:r>
                  <a:rPr lang="en-US" sz="2400" u="sng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Counted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give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Content Placeholder 7" descr="Screen Shot 2012-11-03 at 9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>
            <a:fillRect/>
          </a:stretch>
        </p:blipFill>
        <p:spPr>
          <a:xfrm>
            <a:off x="216213" y="1704190"/>
            <a:ext cx="8713890" cy="500141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38200" y="1447800"/>
            <a:ext cx="2286000" cy="3048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52800" y="1447800"/>
            <a:ext cx="609600" cy="9144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1: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Highly Variable DNA Amplification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 by Dividing by Total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1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 by Dividing by Total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 lie on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Simplex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≥0,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0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 rotWithShape="1">
                <a:blip r:embed="rId3"/>
                <a:stretch>
                  <a:fillRect l="-1926" r="-1407" b="-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62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581602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ear Simplex Corners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Mostly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Non-0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ear Simplex Center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Almost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All 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0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-5 &lt;&lt; -3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situation: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~10,000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usual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9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Dist’s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914400"/>
            <a:ext cx="7200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Class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Center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Class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Really in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Multiple Corners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25397" r="13876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Classify Using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7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 Data Result: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+  (+)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–  (o)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+  (*)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 (*)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-  (x)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4" t="32153" r="4493" b="10698"/>
          <a:stretch/>
        </p:blipFill>
        <p:spPr bwMode="auto">
          <a:xfrm>
            <a:off x="4775348" y="2286000"/>
            <a:ext cx="43686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9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Above Radial DWD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0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629400" y="4343400"/>
            <a:ext cx="2438400" cy="21454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4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Methods All Poor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1" y="2133600"/>
            <a:ext cx="7086599" cy="2362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4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8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2628" r="9612" b="22769"/>
          <a:stretch/>
        </p:blipFill>
        <p:spPr bwMode="auto">
          <a:xfrm>
            <a:off x="1580050" y="1752600"/>
            <a:ext cx="7589970" cy="48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Verify With Simulation Study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Very Similar Behavior!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9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4400" r="3830" b="16124"/>
          <a:stretch/>
        </p:blipFill>
        <p:spPr bwMode="auto">
          <a:xfrm>
            <a:off x="1023662" y="1828800"/>
            <a:ext cx="8120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With Simulation Study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Stunning Test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Classificat’n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Rates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grows!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4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Ideas: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Asymptotics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Pure Noise Distribution of PCA Eigenvalues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Usefulness: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Interpretation of Scree Plots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Sample Covariance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3080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0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56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(as %s)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(%)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200400"/>
            <a:ext cx="230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Large Values Reflect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Important Structure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648200" y="2438400"/>
            <a:ext cx="1828800" cy="88741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648200" y="3325812"/>
            <a:ext cx="1981200" cy="571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2554288" y="3783012"/>
            <a:ext cx="2246312" cy="22479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2667000" y="3783012"/>
            <a:ext cx="2133600" cy="4637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72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(as %s)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Spectrum (%)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7007" y="4724400"/>
            <a:ext cx="430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Zoom In &amp; Characterize Noise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29400" y="3398837"/>
            <a:ext cx="1219200" cy="2587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4"/>
          </p:cNvCxnSpPr>
          <p:nvPr/>
        </p:nvCxnSpPr>
        <p:spPr>
          <a:xfrm flipH="1">
            <a:off x="5486400" y="3657600"/>
            <a:ext cx="175260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Matrix: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as:    Entries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i.i.d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981200"/>
            <a:ext cx="3733800" cy="2743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86400" y="1824335"/>
            <a:ext cx="3505200" cy="3814465"/>
            <a:chOff x="5486400" y="1824335"/>
            <a:chExt cx="3505200" cy="3814465"/>
          </a:xfrm>
        </p:grpSpPr>
        <p:sp>
          <p:nvSpPr>
            <p:cNvPr id="4" name="Rounded Rectangle 3"/>
            <p:cNvSpPr/>
            <p:nvPr/>
          </p:nvSpPr>
          <p:spPr>
            <a:xfrm>
              <a:off x="5486400" y="1824335"/>
              <a:ext cx="381000" cy="3052465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7601" y="4438471"/>
              <a:ext cx="19639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Thinking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</a:t>
                </a: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9019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Clean Notation Version of Covariance Matrix:</a:t>
                </a:r>
              </a:p>
              <a:p>
                <a:pPr marL="0" indent="0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Simplified by: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Mean Centering  (using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Roughly OK,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Usual Mean Centering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Also Standardize by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Easy &amp; Sensible for No Mean Centering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62400" y="2438400"/>
            <a:ext cx="1981200" cy="762000"/>
            <a:chOff x="3962400" y="2438400"/>
            <a:chExt cx="1981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Size =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22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3962400" y="2438400"/>
              <a:ext cx="341447" cy="300335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Eigenvalues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There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(Chance)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oosts Variation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oosts Variation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ore Uncertainty)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oosts Variation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Can’t Go Negative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Although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Get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=10,000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=100,000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Reduces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7892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Less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Noise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Shape?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Limit Exists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Closed Form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But Can Implicitly Define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(Using Integral Equations)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And Numerically Approximate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Density, for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Convenient Visualization Interface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Hyo Young Choi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4" y="3876675"/>
            <a:ext cx="2437086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David Bang: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err="1" smtClean="0"/>
              <a:t>Catboost</a:t>
            </a:r>
            <a:r>
              <a:rPr lang="en-US" dirty="0"/>
              <a:t>: Handling Large Categorical </a:t>
            </a:r>
            <a:r>
              <a:rPr lang="en-US" dirty="0" smtClean="0"/>
              <a:t>Variables </a:t>
            </a:r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r>
              <a:rPr lang="en-US" dirty="0" smtClean="0"/>
              <a:t>Carson </a:t>
            </a:r>
            <a:r>
              <a:rPr lang="en-US" dirty="0"/>
              <a:t>Mosso: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Manifold Learning </a:t>
            </a:r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r>
              <a:rPr lang="en-US" dirty="0" smtClean="0"/>
              <a:t>Katelyn Heath: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Using </a:t>
            </a:r>
            <a:r>
              <a:rPr lang="en-US" dirty="0" err="1" smtClean="0"/>
              <a:t>ViSR</a:t>
            </a:r>
            <a:r>
              <a:rPr lang="en-US" dirty="0" smtClean="0"/>
              <a:t> Ultrasound breast data to diagnose malignancy in patients</a:t>
            </a:r>
          </a:p>
        </p:txBody>
      </p:sp>
    </p:spTree>
    <p:extLst>
      <p:ext uri="{BB962C8B-B14F-4D97-AF65-F5344CB8AC3E}">
        <p14:creationId xmlns:p14="http://schemas.microsoft.com/office/powerpoint/2010/main" val="301256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4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Sparse PCA:  Inconsistent &amp; New Consistency Region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22021</TotalTime>
  <Words>1604</Words>
  <Application>Microsoft Office PowerPoint</Application>
  <PresentationFormat>On-screen Show (4:3)</PresentationFormat>
  <Paragraphs>581</Paragraphs>
  <Slides>77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96" baseType="lpstr">
      <vt:lpstr>Arial Unicode MS</vt:lpstr>
      <vt:lpstr>Gulim</vt:lpstr>
      <vt:lpstr>宋体</vt:lpstr>
      <vt:lpstr>Arial</vt:lpstr>
      <vt:lpstr>Cambria Math</vt:lpstr>
      <vt:lpstr>Symbol</vt:lpstr>
      <vt:lpstr>Tahoma</vt:lpstr>
      <vt:lpstr>Times</vt:lpstr>
      <vt:lpstr>Times New Roman</vt:lpstr>
      <vt:lpstr>Wingdings</vt:lpstr>
      <vt:lpstr>Default Design</vt:lpstr>
      <vt:lpstr>4_Default Design</vt:lpstr>
      <vt:lpstr>15_Default Design</vt:lpstr>
      <vt:lpstr>12_Default Design</vt:lpstr>
      <vt:lpstr>默认设计模板</vt:lpstr>
      <vt:lpstr>Nature</vt:lpstr>
      <vt:lpstr>2_Default Design</vt:lpstr>
      <vt:lpstr>Image File</vt:lpstr>
      <vt:lpstr>Equation</vt:lpstr>
      <vt:lpstr>HDLSS Math. Stat. of PCA</vt:lpstr>
      <vt:lpstr>Mixing Conditions</vt:lpstr>
      <vt:lpstr>HDLSS Geometric Representation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PowerPoint Presentation</vt:lpstr>
      <vt:lpstr>HDLSS Analysis of DiProPerm</vt:lpstr>
      <vt:lpstr>HDLSS Analysis of DiProPerm</vt:lpstr>
      <vt:lpstr>HDLSS Analysis of DiProPerm</vt:lpstr>
      <vt:lpstr>HDLSS Robust PCA</vt:lpstr>
      <vt:lpstr>HDLSS Asymptotics in Classification</vt:lpstr>
      <vt:lpstr>Twiddle ratios of subtypes</vt:lpstr>
      <vt:lpstr>Why not adjust by means?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Asymptotics</vt:lpstr>
      <vt:lpstr>HDLSS Asymptotics</vt:lpstr>
      <vt:lpstr>The Future of HDLSS Asymptotics</vt:lpstr>
      <vt:lpstr>State of HDLSS Research?</vt:lpstr>
      <vt:lpstr>Radial DWD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Virus Hunting</vt:lpstr>
      <vt:lpstr>Virus Hunting</vt:lpstr>
      <vt:lpstr>Virus Hunting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Radial DWD</vt:lpstr>
      <vt:lpstr>Radial DWD</vt:lpstr>
      <vt:lpstr>Random Matrix Theory</vt:lpstr>
      <vt:lpstr>PCA Redist’n of Energy (Cont.)</vt:lpstr>
      <vt:lpstr>PCA Redist’n of Energy (Cont.)</vt:lpstr>
      <vt:lpstr>PCA Redist’n of Energy (Cont.)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532</cp:revision>
  <dcterms:created xsi:type="dcterms:W3CDTF">2001-06-08T01:38:43Z</dcterms:created>
  <dcterms:modified xsi:type="dcterms:W3CDTF">2019-11-07T19:01:52Z</dcterms:modified>
</cp:coreProperties>
</file>