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2" r:id="rId1"/>
    <p:sldMasterId id="2147483955" r:id="rId2"/>
    <p:sldMasterId id="2147483970" r:id="rId3"/>
    <p:sldMasterId id="2147484008" r:id="rId4"/>
    <p:sldMasterId id="2147484021" r:id="rId5"/>
  </p:sldMasterIdLst>
  <p:notesMasterIdLst>
    <p:notesMasterId r:id="rId109"/>
  </p:notesMasterIdLst>
  <p:sldIdLst>
    <p:sldId id="3896" r:id="rId6"/>
    <p:sldId id="3902" r:id="rId7"/>
    <p:sldId id="3909" r:id="rId8"/>
    <p:sldId id="3910" r:id="rId9"/>
    <p:sldId id="3913" r:id="rId10"/>
    <p:sldId id="3916" r:id="rId11"/>
    <p:sldId id="3917" r:id="rId12"/>
    <p:sldId id="3921" r:id="rId13"/>
    <p:sldId id="3924" r:id="rId14"/>
    <p:sldId id="3929" r:id="rId15"/>
    <p:sldId id="3937" r:id="rId16"/>
    <p:sldId id="3941" r:id="rId17"/>
    <p:sldId id="3942" r:id="rId18"/>
    <p:sldId id="3943" r:id="rId19"/>
    <p:sldId id="3944" r:id="rId20"/>
    <p:sldId id="3945" r:id="rId21"/>
    <p:sldId id="3946" r:id="rId22"/>
    <p:sldId id="3947" r:id="rId23"/>
    <p:sldId id="3948" r:id="rId24"/>
    <p:sldId id="3949" r:id="rId25"/>
    <p:sldId id="3950" r:id="rId26"/>
    <p:sldId id="3951" r:id="rId27"/>
    <p:sldId id="3952" r:id="rId28"/>
    <p:sldId id="3953" r:id="rId29"/>
    <p:sldId id="3954" r:id="rId30"/>
    <p:sldId id="3955" r:id="rId31"/>
    <p:sldId id="3956" r:id="rId32"/>
    <p:sldId id="3957" r:id="rId33"/>
    <p:sldId id="3958" r:id="rId34"/>
    <p:sldId id="3959" r:id="rId35"/>
    <p:sldId id="3960" r:id="rId36"/>
    <p:sldId id="3961" r:id="rId37"/>
    <p:sldId id="3962" r:id="rId38"/>
    <p:sldId id="3963" r:id="rId39"/>
    <p:sldId id="3964" r:id="rId40"/>
    <p:sldId id="3965" r:id="rId41"/>
    <p:sldId id="3966" r:id="rId42"/>
    <p:sldId id="3967" r:id="rId43"/>
    <p:sldId id="3968" r:id="rId44"/>
    <p:sldId id="3969" r:id="rId45"/>
    <p:sldId id="3970" r:id="rId46"/>
    <p:sldId id="3971" r:id="rId47"/>
    <p:sldId id="3972" r:id="rId48"/>
    <p:sldId id="3973" r:id="rId49"/>
    <p:sldId id="3974" r:id="rId50"/>
    <p:sldId id="3975" r:id="rId51"/>
    <p:sldId id="3976" r:id="rId52"/>
    <p:sldId id="3977" r:id="rId53"/>
    <p:sldId id="3978" r:id="rId54"/>
    <p:sldId id="3979" r:id="rId55"/>
    <p:sldId id="3980" r:id="rId56"/>
    <p:sldId id="3981" r:id="rId57"/>
    <p:sldId id="3982" r:id="rId58"/>
    <p:sldId id="3983" r:id="rId59"/>
    <p:sldId id="3984" r:id="rId60"/>
    <p:sldId id="3985" r:id="rId61"/>
    <p:sldId id="3986" r:id="rId62"/>
    <p:sldId id="3987" r:id="rId63"/>
    <p:sldId id="3988" r:id="rId64"/>
    <p:sldId id="3989" r:id="rId65"/>
    <p:sldId id="3990" r:id="rId66"/>
    <p:sldId id="3991" r:id="rId67"/>
    <p:sldId id="3992" r:id="rId68"/>
    <p:sldId id="3993" r:id="rId69"/>
    <p:sldId id="3994" r:id="rId70"/>
    <p:sldId id="3565" r:id="rId71"/>
    <p:sldId id="3566" r:id="rId72"/>
    <p:sldId id="3567" r:id="rId73"/>
    <p:sldId id="3568" r:id="rId74"/>
    <p:sldId id="3569" r:id="rId75"/>
    <p:sldId id="3570" r:id="rId76"/>
    <p:sldId id="3571" r:id="rId77"/>
    <p:sldId id="3572" r:id="rId78"/>
    <p:sldId id="3573" r:id="rId79"/>
    <p:sldId id="3574" r:id="rId80"/>
    <p:sldId id="3575" r:id="rId81"/>
    <p:sldId id="3576" r:id="rId82"/>
    <p:sldId id="3577" r:id="rId83"/>
    <p:sldId id="3578" r:id="rId84"/>
    <p:sldId id="3997" r:id="rId85"/>
    <p:sldId id="3590" r:id="rId86"/>
    <p:sldId id="3591" r:id="rId87"/>
    <p:sldId id="3592" r:id="rId88"/>
    <p:sldId id="3593" r:id="rId89"/>
    <p:sldId id="3594" r:id="rId90"/>
    <p:sldId id="3595" r:id="rId91"/>
    <p:sldId id="3596" r:id="rId92"/>
    <p:sldId id="3597" r:id="rId93"/>
    <p:sldId id="3598" r:id="rId94"/>
    <p:sldId id="3599" r:id="rId95"/>
    <p:sldId id="3600" r:id="rId96"/>
    <p:sldId id="3601" r:id="rId97"/>
    <p:sldId id="3602" r:id="rId98"/>
    <p:sldId id="3603" r:id="rId99"/>
    <p:sldId id="3605" r:id="rId100"/>
    <p:sldId id="3606" r:id="rId101"/>
    <p:sldId id="3607" r:id="rId102"/>
    <p:sldId id="3608" r:id="rId103"/>
    <p:sldId id="3609" r:id="rId104"/>
    <p:sldId id="3610" r:id="rId105"/>
    <p:sldId id="3611" r:id="rId106"/>
    <p:sldId id="3996" r:id="rId107"/>
    <p:sldId id="3995" r:id="rId10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E7E7"/>
    <a:srgbClr val="DA71FF"/>
    <a:srgbClr val="000000"/>
    <a:srgbClr val="EBE600"/>
    <a:srgbClr val="D357FF"/>
    <a:srgbClr val="FFDCDC"/>
    <a:srgbClr val="99FF99"/>
    <a:srgbClr val="FFB279"/>
    <a:srgbClr val="D1FF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48" autoAdjust="0"/>
    <p:restoredTop sz="94928" autoAdjust="0"/>
  </p:normalViewPr>
  <p:slideViewPr>
    <p:cSldViewPr>
      <p:cViewPr varScale="1">
        <p:scale>
          <a:sx n="99" d="100"/>
          <a:sy n="99" d="100"/>
        </p:scale>
        <p:origin x="157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84" Type="http://schemas.openxmlformats.org/officeDocument/2006/relationships/slide" Target="slides/slide79.xml"/><Relationship Id="rId89" Type="http://schemas.openxmlformats.org/officeDocument/2006/relationships/slide" Target="slides/slide84.xml"/><Relationship Id="rId1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07" Type="http://schemas.openxmlformats.org/officeDocument/2006/relationships/slide" Target="slides/slide102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87" Type="http://schemas.openxmlformats.org/officeDocument/2006/relationships/slide" Target="slides/slide82.xml"/><Relationship Id="rId102" Type="http://schemas.openxmlformats.org/officeDocument/2006/relationships/slide" Target="slides/slide97.xml"/><Relationship Id="rId11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90" Type="http://schemas.openxmlformats.org/officeDocument/2006/relationships/slide" Target="slides/slide85.xml"/><Relationship Id="rId95" Type="http://schemas.openxmlformats.org/officeDocument/2006/relationships/slide" Target="slides/slide90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slide" Target="slides/slide72.xml"/><Relationship Id="rId100" Type="http://schemas.openxmlformats.org/officeDocument/2006/relationships/slide" Target="slides/slide95.xml"/><Relationship Id="rId105" Type="http://schemas.openxmlformats.org/officeDocument/2006/relationships/slide" Target="slides/slide100.xml"/><Relationship Id="rId113" Type="http://schemas.openxmlformats.org/officeDocument/2006/relationships/tableStyles" Target="tableStyle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slide" Target="slides/slide75.xml"/><Relationship Id="rId85" Type="http://schemas.openxmlformats.org/officeDocument/2006/relationships/slide" Target="slides/slide80.xml"/><Relationship Id="rId93" Type="http://schemas.openxmlformats.org/officeDocument/2006/relationships/slide" Target="slides/slide88.xml"/><Relationship Id="rId98" Type="http://schemas.openxmlformats.org/officeDocument/2006/relationships/slide" Target="slides/slide9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103" Type="http://schemas.openxmlformats.org/officeDocument/2006/relationships/slide" Target="slides/slide98.xml"/><Relationship Id="rId108" Type="http://schemas.openxmlformats.org/officeDocument/2006/relationships/slide" Target="slides/slide103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slide" Target="slides/slide78.xml"/><Relationship Id="rId88" Type="http://schemas.openxmlformats.org/officeDocument/2006/relationships/slide" Target="slides/slide83.xml"/><Relationship Id="rId91" Type="http://schemas.openxmlformats.org/officeDocument/2006/relationships/slide" Target="slides/slide86.xml"/><Relationship Id="rId96" Type="http://schemas.openxmlformats.org/officeDocument/2006/relationships/slide" Target="slides/slide91.xml"/><Relationship Id="rId11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6" Type="http://schemas.openxmlformats.org/officeDocument/2006/relationships/slide" Target="slides/slide101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slide" Target="slides/slide76.xml"/><Relationship Id="rId86" Type="http://schemas.openxmlformats.org/officeDocument/2006/relationships/slide" Target="slides/slide81.xml"/><Relationship Id="rId94" Type="http://schemas.openxmlformats.org/officeDocument/2006/relationships/slide" Target="slides/slide89.xml"/><Relationship Id="rId99" Type="http://schemas.openxmlformats.org/officeDocument/2006/relationships/slide" Target="slides/slide94.xml"/><Relationship Id="rId101" Type="http://schemas.openxmlformats.org/officeDocument/2006/relationships/slide" Target="slides/slide9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109" Type="http://schemas.openxmlformats.org/officeDocument/2006/relationships/notesMaster" Target="notesMasters/notesMaster1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97" Type="http://schemas.openxmlformats.org/officeDocument/2006/relationships/slide" Target="slides/slide92.xml"/><Relationship Id="rId104" Type="http://schemas.openxmlformats.org/officeDocument/2006/relationships/slide" Target="slides/slide99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92" Type="http://schemas.openxmlformats.org/officeDocument/2006/relationships/slide" Target="slides/slide8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4C0FB1F-073C-49F3-B714-73CBCAB95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98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>
                <a:defRPr/>
              </a:pPr>
              <a:t>1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2104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>
                <a:defRPr/>
              </a:pPr>
              <a:t>62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195818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>
                <a:defRPr/>
              </a:pPr>
              <a:t>63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942355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>
                <a:defRPr/>
              </a:pPr>
              <a:t>64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179758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>
                <a:defRPr/>
              </a:pPr>
              <a:t>65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617118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912613F-7A45-434C-8135-CA67F5E3A9B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61470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31C453-4769-4B05-AE18-EEAAA163DCD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9295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F4BAC0-BC75-423B-8B06-B527CC4476E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29201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6AB3AE-FDE8-4298-98DA-9336680167C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79533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ACEBAF9-C216-432E-807B-F44CCE260F9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54887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ACEBAF9-C216-432E-807B-F44CCE260F9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511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62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B6FB95C4-B4C0-4D19-A94C-1DE87A7B6087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>
                <a:defRPr/>
              </a:pPr>
              <a:t>2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1128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ACEBAF9-C216-432E-807B-F44CCE260F9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09406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18A1AE2-E188-4712-85ED-A30AB70AF34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84680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5E5F0F-F07B-4050-8EAB-BA1BBF7D9A3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56846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F180C0-36F1-41C8-B57F-41D19B166B4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17152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19DAB5-0E3C-49B1-8017-0AB2C4F7FF6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79889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EDC0462-BE6A-4748-9EE5-78163E070FB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1631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184AF1-8CF0-4B74-87DC-0BFD004B3A5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32538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D45A46-42AE-4BF4-BA2E-E7B4F3E8936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954024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D45A46-42AE-4BF4-BA2E-E7B4F3E8936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500772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A8F542-7E9F-4472-9FB2-81276354D19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48323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62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B6FB95C4-B4C0-4D19-A94C-1DE87A7B6087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>
                <a:defRPr/>
              </a:pPr>
              <a:t>3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66968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2894AB9-F245-494C-A63B-0972F227813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733574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2894AB9-F245-494C-A63B-0972F227813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113774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8F52EA9-89DA-4846-8698-D6B527338EB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764583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8F52EA9-89DA-4846-8698-D6B527338EB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189901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876363-8D21-4EBB-A154-DF609EA862E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87057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9D5B20-882D-4835-AD25-42F64FE61D9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995870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010C04-BAB5-44DA-BDF3-5ED9CB0D2D6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923991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018F98-0EF9-4A10-B3FB-2B8E3E3688B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219299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197A55-C69B-40B8-A04D-790D8F564D3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4966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64478F-60D4-496E-BB08-9CEB8DE1BA0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8691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62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B6FB95C4-B4C0-4D19-A94C-1DE87A7B6087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>
                <a:defRPr/>
              </a:pPr>
              <a:t>4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27539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975D12-672B-44E1-A7F9-AC9DAE8DB32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887549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F0B9E9-0443-47CC-A9A5-6559C4D4265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388236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89F456-5E94-43C6-BDC5-217C21A6FAF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546988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67879C-6640-4EC3-A403-AAFFFF9BAB3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087359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B5DDA3D-DC60-4EA5-AE65-9C1A3DE0424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756324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66E957-D572-405A-9906-CFB17BAE736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693469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E363AF-DC46-447B-8156-0BB1434198E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268678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0B8BA7-5CDE-49A1-94BB-C59A9A09317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494174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9D0D0A-19A5-4371-8688-288D5A4BB38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849042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9D0D0A-19A5-4371-8688-288D5A4BB38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42933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62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B6FB95C4-B4C0-4D19-A94C-1DE87A7B6087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>
                <a:defRPr/>
              </a:pPr>
              <a:t>5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70088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9D0D0A-19A5-4371-8688-288D5A4BB38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726351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DB8D27CA-2D5D-489C-9D1E-0057729DA34A}" type="slidenum">
              <a:rPr lang="en-US" smtClean="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103</a:t>
            </a:fld>
            <a:endParaRPr lang="en-US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5496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62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B6FB95C4-B4C0-4D19-A94C-1DE87A7B6087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>
                <a:defRPr/>
              </a:pPr>
              <a:t>6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1659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62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B6FB95C4-B4C0-4D19-A94C-1DE87A7B6087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>
                <a:defRPr/>
              </a:pPr>
              <a:t>7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4755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62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B6FB95C4-B4C0-4D19-A94C-1DE87A7B6087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>
                <a:defRPr/>
              </a:pPr>
              <a:t>8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7135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>
                <a:defRPr/>
              </a:pPr>
              <a:t>61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80911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186F7-960F-4135-90B5-3F97C2F3433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375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18456-74D4-4D36-B995-1D08E5D0B31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842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3C58D-F81C-4D04-924D-69930519BEF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0583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42C35-16AD-4D78-86E9-913C292B48C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6580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2E4E8-4C69-404E-8CF9-D632E365F16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0228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8763F8-1AF8-4A50-94AB-C6DB3565596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9446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7FD7DF-3C4B-4AB9-BD86-3CEB0F83254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0244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C6B893-EDFC-48B3-AAC7-D85D94CFFE4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6633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91235A-FA81-44C3-B16A-C18731E2A40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3626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80E01D-495C-441E-9DBE-99433E53377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9887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1B80FE-7FC6-4986-8F8B-52FBBB045E5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467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D2E03-395D-43B7-B781-CF5F8DE1CF4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0975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6BF5F9-363E-4B49-AA84-EBBFCD0CE29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6389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750FB0-9C15-48DA-BBC2-E55DF1DA6F5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0953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984297-08A1-4B3D-92C1-A437EE787A8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2317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40FEB8-BFDB-456E-AD97-7FF23E54E49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6756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6E7FA3-1C3A-42CC-95E3-8B1E64E95C0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6165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8033AF-A7F3-40D2-A18A-FBAB61AEF58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3066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F5857A-263B-479B-BF83-230F437A480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5637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C204E-063C-4EE9-8940-A7589E04F2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749936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0BAD0-2FA2-4CD5-B3B7-96138F8457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825113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DFD86-2316-4429-979D-65D2B0A678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03059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51814-6E9D-4ED3-B1A9-87061FD155A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6114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DA27-54EA-406E-8F3B-047F3EFFE6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941481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3B65-3342-4BD7-938C-7072CF849C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047113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82B4-4705-4118-A8E7-BBDC464592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573227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FB4EA-E92A-474E-BDBF-C2E2AFD6F9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926407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D0C67-A3F0-4447-9F7B-7055110FD4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572296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B2B04-B64A-4DBA-8E18-8D181EDE59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122718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8B6C2-0BE7-40B0-8C6E-D878A5C0BD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721289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7A010-AE76-4916-A07B-A7AF71F5F7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708223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533EB-74C5-4C7C-A078-E2FDABED3A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332922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C331E-F313-4595-9770-5193DCA43F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35987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91AE4-F641-4CFA-98AB-BE9EA5E1477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9725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F59749-5358-4A67-AD3B-3AA9090F78F4}" type="datetimeFigureOut">
              <a:rPr lang="en-US">
                <a:solidFill>
                  <a:srgbClr val="FFFFFF"/>
                </a:solidFill>
              </a:rPr>
              <a:pPr/>
              <a:t>11/12/2019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F6337A-D2E8-4C5D-B6C6-9E25900515C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1749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8700CE-E624-413E-83D4-8CBFB59A28FE}" type="datetimeFigureOut">
              <a:rPr lang="en-US">
                <a:solidFill>
                  <a:srgbClr val="FFFFFF"/>
                </a:solidFill>
              </a:rPr>
              <a:pPr/>
              <a:t>11/12/2019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5A3E3C-B8C2-4485-B625-BAD9062657F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0395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5A2F2B-870B-4F8F-9802-B7D9899183EB}" type="datetimeFigureOut">
              <a:rPr lang="en-US">
                <a:solidFill>
                  <a:srgbClr val="FFFFFF"/>
                </a:solidFill>
              </a:rPr>
              <a:pPr/>
              <a:t>11/12/2019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582BAD-F0BB-40E7-B177-5BC7E26E1DF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4228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CA46A4-9119-4458-B96E-DE52551020E7}" type="datetimeFigureOut">
              <a:rPr lang="en-US">
                <a:solidFill>
                  <a:srgbClr val="FFFFFF"/>
                </a:solidFill>
              </a:rPr>
              <a:pPr/>
              <a:t>11/12/2019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77AD2A-08B2-435A-9C3C-E17D7B5D0A9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9857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6B0A57-A491-4139-A8D9-7E506CE90340}" type="datetimeFigureOut">
              <a:rPr lang="en-US">
                <a:solidFill>
                  <a:srgbClr val="FFFFFF"/>
                </a:solidFill>
              </a:rPr>
              <a:pPr/>
              <a:t>11/12/2019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787454-42AA-4970-8D73-313C57EBAE1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06306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0CBE31-54AA-4CDD-8E26-7494F8B62907}" type="datetimeFigureOut">
              <a:rPr lang="en-US">
                <a:solidFill>
                  <a:srgbClr val="FFFFFF"/>
                </a:solidFill>
              </a:rPr>
              <a:pPr/>
              <a:t>11/12/2019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21A05D-F13F-47E2-B0F2-0B93CA3494C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1806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6C1F06-7A3C-4F69-A5CC-E04F0EBE9DEF}" type="datetimeFigureOut">
              <a:rPr lang="en-US">
                <a:solidFill>
                  <a:srgbClr val="FFFFFF"/>
                </a:solidFill>
              </a:rPr>
              <a:pPr/>
              <a:t>11/12/2019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6192BB-2EBD-412C-BB0B-A343794ACA6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5037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D0C70B-1BDA-4C69-B590-4A1B5316BBB5}" type="datetimeFigureOut">
              <a:rPr lang="en-US">
                <a:solidFill>
                  <a:srgbClr val="FFFFFF"/>
                </a:solidFill>
              </a:rPr>
              <a:pPr/>
              <a:t>11/12/2019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FAF526-7C64-4E5B-B524-A5AD8E16DE3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1717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C0F3D7-19FE-438D-84E7-D8A428E8D58A}" type="datetimeFigureOut">
              <a:rPr lang="en-US">
                <a:solidFill>
                  <a:srgbClr val="FFFFFF"/>
                </a:solidFill>
              </a:rPr>
              <a:pPr/>
              <a:t>11/12/2019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C5995C-DEC7-4C3B-A4FE-A06380F4270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30969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4E7D53-D5A1-456A-ADF8-A423D1A2050D}" type="datetimeFigureOut">
              <a:rPr lang="en-US">
                <a:solidFill>
                  <a:srgbClr val="FFFFFF"/>
                </a:solidFill>
              </a:rPr>
              <a:pPr/>
              <a:t>11/12/2019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A63808-C978-4D57-B37B-A607634E7E8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33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82D6C-E386-42C8-9FF2-875C32CDF1E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2760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27CE0A-C54E-4BA2-8854-4FD739A51494}" type="datetimeFigureOut">
              <a:rPr lang="en-US">
                <a:solidFill>
                  <a:srgbClr val="FFFFFF"/>
                </a:solidFill>
              </a:rPr>
              <a:pPr/>
              <a:t>11/12/2019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3DE102-E961-48D4-9838-A4B910C66D0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56760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9ACFB4-198D-425F-A930-0B8161F9C82F}" type="datetimeFigureOut">
              <a:rPr lang="en-US">
                <a:solidFill>
                  <a:srgbClr val="FFFFFF"/>
                </a:solidFill>
              </a:rPr>
              <a:pPr/>
              <a:t>11/12/2019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57DE44-882D-4B22-9856-79ABEBDD68A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28663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6E6875-8934-4920-BF81-DF558BE7E56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78073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55C55C-84CE-4F83-9FC3-5F882F5B509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27064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765BB3-AA3D-42C4-8C3E-F650C219615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09240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2B0ADA-E6D0-40ED-98C4-A3F3F365C76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79527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98A713-D345-44EE-A526-4F125DD47BB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13145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D3F9D-4D0B-4761-A84E-6563FF2CEE2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99763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1EB4D3-EBCB-4786-8B2B-52408456119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15045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0D57AB-4C24-4721-9ED4-D5D1168300C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353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A4FD3-08B6-4B18-9685-B19F90A7D27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70072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B71605-5A7B-4C93-865A-C994DA3DC23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62606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02221E-DEDF-485D-A7C4-484010E0AFE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07790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26C31D-AB2A-435E-8ACF-A1FC01D8C04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810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A624A-5666-4AF5-AF31-316774A39A9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336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7E860-5585-421F-8ED6-C3DBE48BAC8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154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38342-7A8A-4DB8-8743-E9B75FE0F60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287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4707A0F7-4FFF-4748-A9B7-E82C91A1925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92284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  <p:sldLayoutId id="2147483914" r:id="rId12"/>
    <p:sldLayoutId id="214748391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85D47981-B4EA-4968-94AA-A0E452280ED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97846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56" r:id="rId1"/>
    <p:sldLayoutId id="2147483957" r:id="rId2"/>
    <p:sldLayoutId id="2147483958" r:id="rId3"/>
    <p:sldLayoutId id="2147483959" r:id="rId4"/>
    <p:sldLayoutId id="2147483960" r:id="rId5"/>
    <p:sldLayoutId id="2147483961" r:id="rId6"/>
    <p:sldLayoutId id="2147483962" r:id="rId7"/>
    <p:sldLayoutId id="2147483963" r:id="rId8"/>
    <p:sldLayoutId id="2147483964" r:id="rId9"/>
    <p:sldLayoutId id="2147483965" r:id="rId10"/>
    <p:sldLayoutId id="2147483966" r:id="rId11"/>
    <p:sldLayoutId id="2147483967" r:id="rId12"/>
    <p:sldLayoutId id="214748396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8C8FF"/>
            </a:gs>
            <a:gs pos="50000">
              <a:schemeClr val="bg1"/>
            </a:gs>
            <a:gs pos="100000">
              <a:srgbClr val="C8C8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3DAB159-1BC5-4B00-8396-DFE35EB83A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145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  <p:sldLayoutId id="2147483972" r:id="rId2"/>
    <p:sldLayoutId id="2147483973" r:id="rId3"/>
    <p:sldLayoutId id="2147483974" r:id="rId4"/>
    <p:sldLayoutId id="2147483975" r:id="rId5"/>
    <p:sldLayoutId id="2147483976" r:id="rId6"/>
    <p:sldLayoutId id="2147483977" r:id="rId7"/>
    <p:sldLayoutId id="2147483978" r:id="rId8"/>
    <p:sldLayoutId id="2147483979" r:id="rId9"/>
    <p:sldLayoutId id="2147483980" r:id="rId10"/>
    <p:sldLayoutId id="2147483981" r:id="rId11"/>
    <p:sldLayoutId id="2147483982" r:id="rId12"/>
    <p:sldLayoutId id="2147483983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2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fld id="{E044BD45-3D39-494C-9E01-81277635F9B7}" type="datetimeFigureOut">
              <a:rPr lang="en-US" smtClean="0">
                <a:solidFill>
                  <a:srgbClr val="FFFFFF"/>
                </a:solidFill>
              </a:rPr>
              <a:pPr/>
              <a:t>11/12/2019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262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262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77930282-9EF3-49FA-9F2B-8DD2CBA7285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06393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  <p:sldLayoutId id="214748402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E208B97E-54FA-4032-8654-18D25B4A5C6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25362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24" r:id="rId3"/>
    <p:sldLayoutId id="2147484025" r:id="rId4"/>
    <p:sldLayoutId id="2147484026" r:id="rId5"/>
    <p:sldLayoutId id="2147484027" r:id="rId6"/>
    <p:sldLayoutId id="2147484028" r:id="rId7"/>
    <p:sldLayoutId id="2147484029" r:id="rId8"/>
    <p:sldLayoutId id="2147484030" r:id="rId9"/>
    <p:sldLayoutId id="2147484031" r:id="rId10"/>
    <p:sldLayoutId id="214748403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00.png"/><Relationship Id="rId2" Type="http://schemas.openxmlformats.org/officeDocument/2006/relationships/image" Target="../media/image6100.png"/><Relationship Id="rId1" Type="http://schemas.openxmlformats.org/officeDocument/2006/relationships/slideLayout" Target="../slideLayouts/slideLayout53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0.png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5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2.png"/><Relationship Id="rId1" Type="http://schemas.openxmlformats.org/officeDocument/2006/relationships/slideLayout" Target="../slideLayouts/slideLayout5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5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5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5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5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38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5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5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02.png"/><Relationship Id="rId1" Type="http://schemas.openxmlformats.org/officeDocument/2006/relationships/slideLayout" Target="../slideLayouts/slideLayout5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5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4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5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1.png"/><Relationship Id="rId1" Type="http://schemas.openxmlformats.org/officeDocument/2006/relationships/slideLayout" Target="../slideLayouts/slideLayout5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5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5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5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5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5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1.png"/><Relationship Id="rId1" Type="http://schemas.openxmlformats.org/officeDocument/2006/relationships/slideLayout" Target="../slideLayouts/slideLayout5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1.png"/><Relationship Id="rId1" Type="http://schemas.openxmlformats.org/officeDocument/2006/relationships/slideLayout" Target="../slideLayouts/slideLayout5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5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5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79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5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52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53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54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55.jpg"/><Relationship Id="rId5" Type="http://schemas.openxmlformats.org/officeDocument/2006/relationships/image" Target="../media/image690.png"/><Relationship Id="rId4" Type="http://schemas.openxmlformats.org/officeDocument/2006/relationships/image" Target="../media/image92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6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3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69.png"/><Relationship Id="rId4" Type="http://schemas.openxmlformats.org/officeDocument/2006/relationships/notesSlide" Target="../notesSlides/notesSlide38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70.png"/><Relationship Id="rId4" Type="http://schemas.openxmlformats.org/officeDocument/2006/relationships/notesSlide" Target="../notesSlides/notesSlide39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image" Target="../media/image71.png"/><Relationship Id="rId4" Type="http://schemas.openxmlformats.org/officeDocument/2006/relationships/notesSlide" Target="../notesSlides/notesSlide40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Survey &amp; Introductory Paper: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sz="160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Aoshima, Shen, Shen, Yata, Zhou </a:t>
            </a: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Marron </a:t>
            </a: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(2018</a:t>
            </a:r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i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Australian &amp; New Zealand </a:t>
            </a:r>
            <a:r>
              <a:rPr lang="en-US" i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Journal </a:t>
            </a:r>
            <a:r>
              <a:rPr lang="en-US" i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Statistics,</a:t>
            </a: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60, </a:t>
            </a: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4-19</a:t>
            </a:r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Asymptotics</a:t>
            </a:r>
            <a:endParaRPr lang="en-US" sz="36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01116" y="4133850"/>
            <a:ext cx="8442884" cy="2724150"/>
            <a:chOff x="701116" y="4133850"/>
            <a:chExt cx="8442884" cy="2724150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64" t="5556" r="18182" b="22223"/>
            <a:stretch/>
          </p:blipFill>
          <p:spPr>
            <a:xfrm>
              <a:off x="6629400" y="4133850"/>
              <a:ext cx="2514600" cy="2724150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701116" y="5257800"/>
              <a:ext cx="478528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sz="3200" dirty="0">
                  <a:solidFill>
                    <a:srgbClr val="000000"/>
                  </a:solidFill>
                  <a:cs typeface="Arial" charset="0"/>
                </a:rPr>
                <a:t>Memorial to Peter G. </a:t>
              </a:r>
              <a:r>
                <a:rPr lang="en-US" sz="3200" dirty="0" smtClean="0">
                  <a:solidFill>
                    <a:srgbClr val="000000"/>
                  </a:solidFill>
                  <a:cs typeface="Arial" charset="0"/>
                </a:rPr>
                <a:t>Hall</a:t>
              </a:r>
              <a:endParaRPr lang="en-US" sz="320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589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Clean Notation Version of Covariance Matrix:</a:t>
                </a:r>
              </a:p>
              <a:p>
                <a:pPr marL="0" indent="0">
                  <a:buNone/>
                </a:pPr>
                <a:endParaRPr lang="en-US" sz="1600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l-GR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Σ</m:t>
                          </m:r>
                        </m:e>
                      </m:acc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box>
                        <m:box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den>
                          </m:f>
                        </m:e>
                      </m:box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𝑋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𝑋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Simplified by: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No Mean Centering  (using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(0,1)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Roughly OK, </a:t>
                </a: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 Usual Mean Centering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Also Standardize by 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not 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−1</m:t>
                            </m:r>
                          </m:den>
                        </m:f>
                      </m:e>
                    </m:box>
                  </m:oMath>
                </a14:m>
                <a:endParaRPr lang="en-US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Easy &amp; Sensible for No Mean Centering</a:t>
                </a:r>
              </a:p>
              <a:p>
                <a:pPr marL="0" indent="0">
                  <a:buNone/>
                </a:pPr>
                <a:endParaRPr lang="en-US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3962400" y="2438400"/>
            <a:ext cx="1981200" cy="762000"/>
            <a:chOff x="3962400" y="2438400"/>
            <a:chExt cx="1981200" cy="76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4078153" y="2738735"/>
                  <a:ext cx="186544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defRPr/>
                  </a:pPr>
                  <a:r>
                    <a:rPr lang="en-US" sz="2400" dirty="0" smtClean="0">
                      <a:solidFill>
                        <a:srgbClr val="000000"/>
                      </a:solidFill>
                    </a:rPr>
                    <a:t>Size = </a:t>
                  </a:r>
                  <a14:m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</m:oMath>
                  </a14:m>
                  <a:endParaRPr lang="en-US" sz="2400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78153" y="2738735"/>
                  <a:ext cx="1865447" cy="461665"/>
                </a:xfrm>
                <a:prstGeom prst="rect">
                  <a:avLst/>
                </a:prstGeom>
                <a:blipFill>
                  <a:blip r:embed="rId3"/>
                  <a:stretch>
                    <a:fillRect l="-5229" t="-9211" b="-302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Arrow Connector 3"/>
            <p:cNvCxnSpPr/>
            <p:nvPr/>
          </p:nvCxnSpPr>
          <p:spPr>
            <a:xfrm flipH="1" flipV="1">
              <a:off x="3962400" y="2438400"/>
              <a:ext cx="341447" cy="300335"/>
            </a:xfrm>
            <a:prstGeom prst="straightConnector1">
              <a:avLst/>
            </a:prstGeom>
            <a:ln w="508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4126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Density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5867400"/>
              </a:xfrm>
            </p:spPr>
            <p:txBody>
              <a:bodyPr/>
              <a:lstStyle/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Mathematical Notation:</a:t>
                </a:r>
              </a:p>
              <a:p>
                <a:pPr marL="711200" indent="-711200" eaLnBrk="1" hangingPunct="1"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algn="ctr"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𝑓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h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box>
                        <m:box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𝑛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h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box>
                    </m:oMath>
                  </m:oMathPara>
                </a14:m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Where</a:t>
                </a:r>
              </a:p>
              <a:p>
                <a:pPr marL="711200" indent="-711200" eaLnBrk="1" hangingPunct="1"/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Window shape given by “kernel”,</a:t>
                </a:r>
              </a:p>
              <a:p>
                <a:pPr marL="0" indent="0" eaLnBrk="1" hangingPunct="1">
                  <a:buNone/>
                </a:pPr>
                <a:endParaRPr lang="en-US" sz="16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algn="ctr"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𝐾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h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r>
                            <a:rPr lang="en-US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 Unicode MS" pitchFamily="34" charset="-128"/>
                            </a:rPr>
                            <m:t>∙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box>
                        <m:box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h</m:t>
                              </m:r>
                            </m:den>
                          </m:f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𝐾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dPr>
                            <m:e>
                              <m:box>
                                <m:boxPr>
                                  <m:ctrlP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en-US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ea typeface="Cambria Math"/>
                                          <a:cs typeface="Arial Unicode MS" pitchFamily="34" charset="-128"/>
                                        </a:rPr>
                                        <m:t>∙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h</m:t>
                                      </m:r>
                                    </m:den>
                                  </m:f>
                                </m:e>
                              </m:box>
                            </m:e>
                          </m:d>
                        </m:e>
                      </m:box>
                    </m:oMath>
                  </m:oMathPara>
                </a14:m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endParaRPr lang="en-US" sz="1600" dirty="0" smtClean="0">
                  <a:solidFill>
                    <a:schemeClr val="bg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/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Window width given by “bandwidth”,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h</m:t>
                    </m:r>
                  </m:oMath>
                </a14:m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</a:t>
                </a:r>
              </a:p>
            </p:txBody>
          </p:sp>
        </mc:Choice>
        <mc:Fallback xmlns="">
          <p:sp>
            <p:nvSpPr>
              <p:cNvPr id="10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5867400"/>
              </a:xfrm>
              <a:blipFill rotWithShape="1">
                <a:blip r:embed="rId3"/>
                <a:stretch>
                  <a:fillRect l="-2201" t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7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8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9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40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41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4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43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44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45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46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47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48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49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50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51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52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53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54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55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56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57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58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59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60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724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Density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5867400"/>
              </a:xfrm>
            </p:spPr>
            <p:txBody>
              <a:bodyPr/>
              <a:lstStyle/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Mathematical Notation:</a:t>
                </a:r>
              </a:p>
              <a:p>
                <a:pPr marL="711200" indent="-711200" eaLnBrk="1" hangingPunct="1"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algn="ctr"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𝑓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h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box>
                        <m:boxPr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𝑛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𝑖</m:t>
                              </m:r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h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box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This</a:t>
                </a: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Was </a:t>
                </a: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Used </a:t>
                </a: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In PCA </a:t>
                </a: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Graphics</a:t>
                </a:r>
              </a:p>
              <a:p>
                <a:pPr marL="711200" indent="-711200" eaLnBrk="1" hangingPunct="1"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10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5867400"/>
              </a:xfrm>
              <a:blipFill rotWithShape="1">
                <a:blip r:embed="rId3"/>
                <a:stretch>
                  <a:fillRect l="-1834" t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7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8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9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40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41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4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43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44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45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46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47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48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49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50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51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52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53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54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55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56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57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58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59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60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36" name="Picture 3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4" t="12489" r="7579"/>
          <a:stretch>
            <a:fillRect/>
          </a:stretch>
        </p:blipFill>
        <p:spPr>
          <a:xfrm>
            <a:off x="4038600" y="2667000"/>
            <a:ext cx="5005387" cy="7535862"/>
          </a:xfrm>
          <a:prstGeom prst="rect">
            <a:avLst/>
          </a:prstGeom>
          <a:noFill/>
        </p:spPr>
      </p:pic>
      <p:cxnSp>
        <p:nvCxnSpPr>
          <p:cNvPr id="3" name="Straight Arrow Connector 2"/>
          <p:cNvCxnSpPr/>
          <p:nvPr/>
        </p:nvCxnSpPr>
        <p:spPr>
          <a:xfrm flipV="1">
            <a:off x="2209800" y="4724400"/>
            <a:ext cx="5943600" cy="106680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2209800" y="5791200"/>
            <a:ext cx="6019800" cy="38100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566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Density Estimation</a:t>
            </a:r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Subdensities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For Different Groups</a:t>
            </a:r>
          </a:p>
        </p:txBody>
      </p:sp>
      <p:sp>
        <p:nvSpPr>
          <p:cNvPr id="103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7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8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9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40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41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4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43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44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45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46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47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48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49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50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51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52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53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54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55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56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57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58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59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60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/>
          <a:srcRect l="6864" t="40908" r="24510" b="4547"/>
          <a:stretch/>
        </p:blipFill>
        <p:spPr>
          <a:xfrm>
            <a:off x="3886200" y="1449976"/>
            <a:ext cx="5257800" cy="5408023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304800" y="4495800"/>
            <a:ext cx="30003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2"/>
                </a:solidFill>
              </a:rPr>
              <a:t>Use Same Window</a:t>
            </a:r>
          </a:p>
          <a:p>
            <a:r>
              <a:rPr lang="en-US" sz="2400" dirty="0" smtClean="0">
                <a:solidFill>
                  <a:schemeClr val="bg2"/>
                </a:solidFill>
              </a:rPr>
              <a:t>Width, So They Sum</a:t>
            </a:r>
            <a:endParaRPr lang="en-US" sz="2400" dirty="0">
              <a:solidFill>
                <a:schemeClr val="bg2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74119" y="1524000"/>
            <a:ext cx="4531281" cy="830997"/>
            <a:chOff x="574119" y="1524000"/>
            <a:chExt cx="4531281" cy="830997"/>
          </a:xfrm>
        </p:grpSpPr>
        <p:sp>
          <p:nvSpPr>
            <p:cNvPr id="2" name="TextBox 1"/>
            <p:cNvSpPr txBox="1"/>
            <p:nvPr/>
          </p:nvSpPr>
          <p:spPr>
            <a:xfrm>
              <a:off x="574119" y="1524000"/>
              <a:ext cx="209288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2"/>
                  </a:solidFill>
                </a:rPr>
                <a:t>Black Curves </a:t>
              </a:r>
            </a:p>
            <a:p>
              <a:r>
                <a:rPr lang="en-US" sz="2400" dirty="0" smtClean="0">
                  <a:solidFill>
                    <a:schemeClr val="bg2"/>
                  </a:solidFill>
                </a:rPr>
                <a:t>have Area = 1</a:t>
              </a:r>
              <a:endParaRPr lang="en-US" sz="2400" dirty="0">
                <a:solidFill>
                  <a:schemeClr val="bg2"/>
                </a:solidFill>
              </a:endParaRPr>
            </a:p>
          </p:txBody>
        </p:sp>
        <p:cxnSp>
          <p:nvCxnSpPr>
            <p:cNvPr id="4" name="Straight Arrow Connector 3"/>
            <p:cNvCxnSpPr>
              <a:stCxn id="2" idx="3"/>
            </p:cNvCxnSpPr>
            <p:nvPr/>
          </p:nvCxnSpPr>
          <p:spPr>
            <a:xfrm>
              <a:off x="2667000" y="1939499"/>
              <a:ext cx="2438400" cy="41701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457200" y="2743200"/>
            <a:ext cx="4648200" cy="1108303"/>
            <a:chOff x="457200" y="2743200"/>
            <a:chExt cx="4648200" cy="11083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457200" y="2895600"/>
                  <a:ext cx="2411238" cy="95590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>
                      <a:solidFill>
                        <a:schemeClr val="bg2"/>
                      </a:solidFill>
                    </a:rPr>
                    <a:t>Colored Curves </a:t>
                  </a:r>
                </a:p>
                <a:p>
                  <a:r>
                    <a:rPr lang="en-US" sz="2400" dirty="0" smtClean="0">
                      <a:solidFill>
                        <a:schemeClr val="bg2"/>
                      </a:solidFill>
                    </a:rPr>
                    <a:t>have Area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num>
                        <m:den>
                          <m:r>
                            <a:rPr lang="en-US" sz="2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a14:m>
                  <a:endParaRPr lang="en-US" sz="2400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200" y="2895600"/>
                  <a:ext cx="2411238" cy="955903"/>
                </a:xfrm>
                <a:prstGeom prst="rect">
                  <a:avLst/>
                </a:prstGeom>
                <a:blipFill>
                  <a:blip r:embed="rId4"/>
                  <a:stretch>
                    <a:fillRect l="-3788" t="-4459" r="-2778" b="-509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0" name="Straight Arrow Connector 39"/>
            <p:cNvCxnSpPr>
              <a:stCxn id="36" idx="3"/>
            </p:cNvCxnSpPr>
            <p:nvPr/>
          </p:nvCxnSpPr>
          <p:spPr>
            <a:xfrm flipV="1">
              <a:off x="2868438" y="2743200"/>
              <a:ext cx="2236962" cy="630352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53467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 smtClean="0"/>
              <a:t>Participant Presentation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5257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r>
              <a:rPr lang="en-US" dirty="0" err="1"/>
              <a:t>Dhruv</a:t>
            </a:r>
            <a:r>
              <a:rPr lang="en-US" dirty="0"/>
              <a:t> Patel: </a:t>
            </a:r>
            <a:endParaRPr lang="en-US" dirty="0" smtClean="0"/>
          </a:p>
          <a:p>
            <a:pPr algn="ctr" eaLnBrk="1" hangingPunct="1">
              <a:buFontTx/>
              <a:buNone/>
            </a:pPr>
            <a:r>
              <a:rPr lang="en-US" dirty="0" smtClean="0"/>
              <a:t>Connections </a:t>
            </a:r>
            <a:r>
              <a:rPr lang="en-US" dirty="0"/>
              <a:t>between Persistence Homology and </a:t>
            </a:r>
            <a:r>
              <a:rPr lang="en-US" dirty="0" smtClean="0"/>
              <a:t>Curvature</a:t>
            </a:r>
          </a:p>
          <a:p>
            <a:pPr algn="ctr"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r>
              <a:rPr lang="en-US" dirty="0" smtClean="0"/>
              <a:t>Hang </a:t>
            </a:r>
            <a:r>
              <a:rPr lang="en-US" dirty="0"/>
              <a:t>Su: </a:t>
            </a:r>
            <a:endParaRPr lang="en-US" dirty="0" smtClean="0"/>
          </a:p>
          <a:p>
            <a:pPr algn="ctr" eaLnBrk="1" hangingPunct="1">
              <a:buFontTx/>
              <a:buNone/>
            </a:pPr>
            <a:r>
              <a:rPr lang="en-US" dirty="0" smtClean="0"/>
              <a:t>Characterization </a:t>
            </a:r>
            <a:r>
              <a:rPr lang="en-US" dirty="0"/>
              <a:t>of Collaborative Cross Genomes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407066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Fix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den>
                    </m:f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 and let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grow  (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→∞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Essentially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Same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Shape</a:t>
                </a: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2157" y="2320116"/>
            <a:ext cx="6421843" cy="453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23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Fix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den>
                    </m:f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 and let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grow  </a:t>
                </a: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→∞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What Is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That Shape?</a:t>
                </a: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2157" y="2320116"/>
            <a:ext cx="6421843" cy="453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99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9682" y="1143000"/>
            <a:ext cx="8509518" cy="5410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Shape is Captured by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Empirical Spectral Density</a:t>
            </a: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“Density”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These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Eigenvalues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157" y="2320116"/>
            <a:ext cx="6421843" cy="4537884"/>
          </a:xfrm>
          <a:prstGeom prst="rect">
            <a:avLst/>
          </a:prstGeom>
        </p:spPr>
      </p:pic>
      <p:sp>
        <p:nvSpPr>
          <p:cNvPr id="3" name="Left Brace 2"/>
          <p:cNvSpPr/>
          <p:nvPr/>
        </p:nvSpPr>
        <p:spPr>
          <a:xfrm>
            <a:off x="2743200" y="3124200"/>
            <a:ext cx="762000" cy="3276600"/>
          </a:xfrm>
          <a:prstGeom prst="leftBrace">
            <a:avLst>
              <a:gd name="adj1" fmla="val 58422"/>
              <a:gd name="adj2" fmla="val 50000"/>
            </a:avLst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3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Limiting Spectral Density</a:t>
                </a:r>
              </a:p>
              <a:p>
                <a:pPr marL="0" indent="0" algn="ctr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(in limit as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→∞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 with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marL="0" indent="0">
                  <a:buNone/>
                </a:pPr>
                <a:endParaRPr lang="en-US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References: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 err="1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Marčenko</a:t>
                </a: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Pastur</a:t>
                </a: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(1967</a:t>
                </a: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Yao et al (2015)</a:t>
                </a:r>
              </a:p>
              <a:p>
                <a:pPr marL="0" indent="0">
                  <a:buNone/>
                </a:pPr>
                <a:r>
                  <a:rPr lang="en-US" dirty="0" err="1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Dobriban</a:t>
                </a: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(2015)</a:t>
                </a: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224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Limiting Spectral Density</a:t>
                </a:r>
              </a:p>
              <a:p>
                <a:pPr marL="0" indent="0" algn="ctr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(in limit as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→∞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 with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marL="0" indent="0">
                  <a:buNone/>
                </a:pPr>
                <a:endParaRPr lang="en-US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buFont typeface="Wingdings" panose="05000000000000000000" pitchFamily="2" charset="2"/>
                  <a:buChar char="v"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Limit Exists </a:t>
                </a:r>
              </a:p>
              <a:p>
                <a:pPr>
                  <a:buFont typeface="Wingdings" panose="05000000000000000000" pitchFamily="2" charset="2"/>
                  <a:buChar char="v"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No Closed Form</a:t>
                </a:r>
              </a:p>
              <a:p>
                <a:pPr>
                  <a:buFont typeface="Wingdings" panose="05000000000000000000" pitchFamily="2" charset="2"/>
                  <a:buChar char="v"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But Can Implicitly Define</a:t>
                </a:r>
              </a:p>
              <a:p>
                <a:pPr marL="0" indent="0" algn="ctr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(Using Integral Equations)</a:t>
                </a:r>
              </a:p>
              <a:p>
                <a:pPr>
                  <a:buFont typeface="Wingdings" panose="05000000000000000000" pitchFamily="2" charset="2"/>
                  <a:buChar char="v"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And Numerically Approximate</a:t>
                </a: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382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Limiting Spectral Density, for given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den>
                    </m:f>
                  </m:oMath>
                </a14:m>
                <a:endParaRPr lang="en-US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Convenient Visualization Interface</a:t>
                </a:r>
              </a:p>
              <a:p>
                <a:pPr marL="0" indent="0">
                  <a:buNone/>
                </a:pPr>
                <a:endParaRPr lang="en-US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By Hyo Young Choi</a:t>
                </a: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914" y="3876675"/>
            <a:ext cx="2437086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38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LSD: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Above 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Case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=200,  </m:t>
                    </m:r>
                  </m:oMath>
                </a14:m>
                <a:endParaRPr lang="en-US" b="0" i="1" dirty="0" smtClean="0">
                  <a:solidFill>
                    <a:schemeClr val="bg2"/>
                  </a:solidFill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b="0" dirty="0" smtClean="0">
                    <a:solidFill>
                      <a:schemeClr val="bg2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=100</m:t>
                    </m:r>
                  </m:oMath>
                </a14:m>
                <a:endParaRPr lang="en-US" b="0" dirty="0" smtClean="0">
                  <a:solidFill>
                    <a:schemeClr val="bg2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2157" y="2320116"/>
            <a:ext cx="6421843" cy="4537884"/>
          </a:xfrm>
          <a:prstGeom prst="rect">
            <a:avLst/>
          </a:prstGeom>
        </p:spPr>
      </p:pic>
      <p:sp>
        <p:nvSpPr>
          <p:cNvPr id="6" name="Left Brace 5"/>
          <p:cNvSpPr/>
          <p:nvPr/>
        </p:nvSpPr>
        <p:spPr>
          <a:xfrm>
            <a:off x="2743200" y="3124200"/>
            <a:ext cx="762000" cy="3276600"/>
          </a:xfrm>
          <a:prstGeom prst="leftBrace">
            <a:avLst>
              <a:gd name="adj1" fmla="val 58422"/>
              <a:gd name="adj2" fmla="val 50000"/>
            </a:avLst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71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LSD: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Above 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Case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=200,  </m:t>
                    </m:r>
                  </m:oMath>
                </a14:m>
                <a:endParaRPr lang="en-US" b="0" i="1" dirty="0" smtClean="0">
                  <a:solidFill>
                    <a:schemeClr val="bg2"/>
                  </a:solidFill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b="0" dirty="0" smtClean="0">
                    <a:solidFill>
                      <a:schemeClr val="bg2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=100,</m:t>
                    </m:r>
                  </m:oMath>
                </a14:m>
                <a:endParaRPr lang="en-US" b="0" dirty="0" smtClean="0">
                  <a:solidFill>
                    <a:schemeClr val="bg2"/>
                  </a:solidFill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=0.5</m:t>
                    </m:r>
                  </m:oMath>
                </a14:m>
                <a:endParaRPr lang="en-US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10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</m:func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=−0.301</m:t>
                    </m:r>
                  </m:oMath>
                </a14:m>
                <a:endParaRPr lang="en-US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6574" r="3454"/>
          <a:stretch/>
        </p:blipFill>
        <p:spPr>
          <a:xfrm>
            <a:off x="4086225" y="1142999"/>
            <a:ext cx="5057775" cy="57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99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LSD</a:t>
                </a:r>
              </a:p>
              <a:p>
                <a:pPr marL="0" indent="0">
                  <a:buNone/>
                </a:pPr>
                <a:endParaRPr lang="en-US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Note: These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Have Finite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Support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⊂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(0,∞)</m:t>
                    </m:r>
                  </m:oMath>
                </a14:m>
                <a:endParaRPr lang="en-US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6574" r="3454"/>
          <a:stretch/>
        </p:blipFill>
        <p:spPr>
          <a:xfrm>
            <a:off x="4086225" y="1142999"/>
            <a:ext cx="5057775" cy="5705475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V="1">
            <a:off x="2286000" y="4419600"/>
            <a:ext cx="3429000" cy="1219200"/>
          </a:xfrm>
          <a:prstGeom prst="straightConnector1">
            <a:avLst/>
          </a:prstGeom>
          <a:ln w="381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2286000" y="4419599"/>
            <a:ext cx="6096000" cy="1219201"/>
          </a:xfrm>
          <a:prstGeom prst="straightConnector1">
            <a:avLst/>
          </a:prstGeom>
          <a:ln w="381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929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alpha val="70000"/>
              </a:schemeClr>
            </a:gs>
            <a:gs pos="50000">
              <a:schemeClr val="tx1"/>
            </a:gs>
            <a:gs pos="100000">
              <a:schemeClr val="bg1">
                <a:alpha val="70000"/>
              </a:schemeClr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Radial DWD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Hard When All Members Of One Class Are Outliers in a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Random Direction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Think </a:t>
            </a:r>
            <a:r>
              <a:rPr lang="en-US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Version of 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2" r="13382"/>
          <a:stretch>
            <a:fillRect/>
          </a:stretch>
        </p:blipFill>
        <p:spPr>
          <a:xfrm>
            <a:off x="5021263" y="2332289"/>
            <a:ext cx="4122737" cy="4525711"/>
          </a:xfrm>
          <a:prstGeom prst="rect">
            <a:avLst/>
          </a:prstGeom>
          <a:noFill/>
        </p:spPr>
      </p:pic>
      <p:cxnSp>
        <p:nvCxnSpPr>
          <p:cNvPr id="3" name="Straight Arrow Connector 2"/>
          <p:cNvCxnSpPr/>
          <p:nvPr/>
        </p:nvCxnSpPr>
        <p:spPr>
          <a:xfrm>
            <a:off x="2514600" y="4595144"/>
            <a:ext cx="3962400" cy="129256"/>
          </a:xfrm>
          <a:prstGeom prst="straightConnector1">
            <a:avLst/>
          </a:prstGeom>
          <a:ln w="381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511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9682" y="1143000"/>
            <a:ext cx="8509518" cy="5410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LSD</a:t>
            </a:r>
          </a:p>
          <a:p>
            <a:pPr marL="0" indent="0">
              <a:buNone/>
            </a:pPr>
            <a:endParaRPr lang="en-US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Particular:</a:t>
            </a:r>
          </a:p>
          <a:p>
            <a:pPr marL="0" indent="0">
              <a:buNone/>
            </a:pPr>
            <a:endParaRPr lang="en-US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6574" r="3454"/>
          <a:stretch/>
        </p:blipFill>
        <p:spPr>
          <a:xfrm>
            <a:off x="4086225" y="1142999"/>
            <a:ext cx="5057775" cy="5705475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676400" y="2819400"/>
            <a:ext cx="4114800" cy="1524000"/>
            <a:chOff x="1676400" y="2819400"/>
            <a:chExt cx="4114800" cy="1524000"/>
          </a:xfrm>
        </p:grpSpPr>
        <p:cxnSp>
          <p:nvCxnSpPr>
            <p:cNvPr id="3" name="Straight Arrow Connector 2"/>
            <p:cNvCxnSpPr/>
            <p:nvPr/>
          </p:nvCxnSpPr>
          <p:spPr>
            <a:xfrm>
              <a:off x="3733800" y="3352879"/>
              <a:ext cx="2057400" cy="990521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1676400" y="2819400"/>
                  <a:ext cx="2215799" cy="53347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8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80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rad>
                              </m:e>
                            </m:d>
                          </m:e>
                          <m:sup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sz="2800" dirty="0">
                    <a:solidFill>
                      <a:srgbClr val="FFFFFF"/>
                    </a:solidFill>
                  </a:endParaRPr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76400" y="2819400"/>
                  <a:ext cx="2215799" cy="533479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/>
          <p:cNvGrpSpPr/>
          <p:nvPr/>
        </p:nvGrpSpPr>
        <p:grpSpPr>
          <a:xfrm>
            <a:off x="1668733" y="4343400"/>
            <a:ext cx="6713267" cy="1752600"/>
            <a:chOff x="1668733" y="4343400"/>
            <a:chExt cx="6713267" cy="1752600"/>
          </a:xfrm>
        </p:grpSpPr>
        <p:cxnSp>
          <p:nvCxnSpPr>
            <p:cNvPr id="7" name="Straight Arrow Connector 6"/>
            <p:cNvCxnSpPr>
              <a:stCxn id="8" idx="3"/>
            </p:cNvCxnSpPr>
            <p:nvPr/>
          </p:nvCxnSpPr>
          <p:spPr>
            <a:xfrm flipV="1">
              <a:off x="3884532" y="4343400"/>
              <a:ext cx="4497468" cy="1485861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1668733" y="5562521"/>
                  <a:ext cx="2215799" cy="53347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8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80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rad>
                              </m:e>
                            </m:d>
                          </m:e>
                          <m:sup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sz="2800" dirty="0">
                    <a:solidFill>
                      <a:srgbClr val="FFFFFF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68733" y="5562521"/>
                  <a:ext cx="2215799" cy="533479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782432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LSD: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Now Try Smaller 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(More Negative)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Values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den>
                    </m:f>
                  </m:oMath>
                </a14:m>
                <a:endParaRPr lang="en-US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7688" r="3454"/>
          <a:stretch/>
        </p:blipFill>
        <p:spPr>
          <a:xfrm>
            <a:off x="4086225" y="1219199"/>
            <a:ext cx="5057775" cy="562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34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LSD: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Now Try Smaller 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(More Negative)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Values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den>
                    </m:f>
                  </m:oMath>
                </a14:m>
                <a:endParaRPr lang="en-US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16574" r="3454"/>
          <a:stretch/>
        </p:blipFill>
        <p:spPr>
          <a:xfrm>
            <a:off x="4086225" y="1142999"/>
            <a:ext cx="5057775" cy="57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01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LSD: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Now Try Smaller 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(More Negative)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Values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den>
                    </m:f>
                  </m:oMath>
                </a14:m>
                <a:endParaRPr lang="en-US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Note:  Support 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Points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endParaRPr lang="en-US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6574" r="3454"/>
          <a:stretch/>
        </p:blipFill>
        <p:spPr>
          <a:xfrm>
            <a:off x="4086225" y="1142999"/>
            <a:ext cx="5057775" cy="5705475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2667000" y="4419600"/>
            <a:ext cx="3048000" cy="1371600"/>
          </a:xfrm>
          <a:prstGeom prst="straightConnector1">
            <a:avLst/>
          </a:prstGeom>
          <a:ln w="381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2667000" y="4419600"/>
            <a:ext cx="5715000" cy="1371600"/>
          </a:xfrm>
          <a:prstGeom prst="straightConnector1">
            <a:avLst/>
          </a:prstGeom>
          <a:ln w="381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844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LSD: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Now Try Smaller 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(More Negative)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Values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den>
                    </m:f>
                  </m:oMath>
                </a14:m>
                <a:endParaRPr lang="en-US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6574" r="3454"/>
          <a:stretch/>
        </p:blipFill>
        <p:spPr>
          <a:xfrm>
            <a:off x="4086225" y="1142999"/>
            <a:ext cx="5057775" cy="57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8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LSD: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Now Try Smaller 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(More Negative)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Values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den>
                    </m:f>
                  </m:oMath>
                </a14:m>
                <a:endParaRPr lang="en-US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Note:  Increasing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Symmetry</a:t>
                </a: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 t="-1466" b="-56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6574" r="3454"/>
          <a:stretch/>
        </p:blipFill>
        <p:spPr>
          <a:xfrm>
            <a:off x="4086225" y="1142999"/>
            <a:ext cx="5057775" cy="5705475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096000" y="2768523"/>
            <a:ext cx="2610484" cy="1574877"/>
            <a:chOff x="6096000" y="2768523"/>
            <a:chExt cx="2610484" cy="157487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6172200" y="2768523"/>
                  <a:ext cx="2534284" cy="7366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7030A0"/>
                      </a:solidFill>
                    </a:rPr>
                    <a:t>Endpoints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endParaRPr lang="en-US" dirty="0" smtClean="0">
                    <a:solidFill>
                      <a:srgbClr val="7030A0"/>
                    </a:solidFill>
                  </a:endParaRPr>
                </a:p>
                <a:p>
                  <a:r>
                    <a:rPr lang="en-US" dirty="0" smtClean="0">
                      <a:solidFill>
                        <a:srgbClr val="7030A0"/>
                      </a:solidFill>
                    </a:rPr>
                    <a:t>Are Converging To 1</a:t>
                  </a:r>
                  <a:endParaRPr lang="en-US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72200" y="2768523"/>
                  <a:ext cx="2534284" cy="736677"/>
                </a:xfrm>
                <a:prstGeom prst="rect">
                  <a:avLst/>
                </a:prstGeom>
                <a:blipFill>
                  <a:blip r:embed="rId4"/>
                  <a:stretch>
                    <a:fillRect l="-2169" b="-123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Arrow Connector 3"/>
            <p:cNvCxnSpPr/>
            <p:nvPr/>
          </p:nvCxnSpPr>
          <p:spPr>
            <a:xfrm>
              <a:off x="6096000" y="4343400"/>
              <a:ext cx="685800" cy="0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H="1">
              <a:off x="7315200" y="4343400"/>
              <a:ext cx="685800" cy="0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0328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Larger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=100,000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Reduces Variation</a:t>
                </a:r>
              </a:p>
              <a:p>
                <a:pPr marL="0" indent="0">
                  <a:buNone/>
                </a:pPr>
                <a:endParaRPr lang="en-US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Recall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Previous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Large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endParaRPr lang="en-US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Case,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LSD is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Zooming 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</a:t>
                </a: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On This</a:t>
                </a: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 t="-1466" b="-9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2157" y="2320116"/>
            <a:ext cx="6421843" cy="4537884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2438400" y="5486400"/>
            <a:ext cx="1066800" cy="685800"/>
          </a:xfrm>
          <a:prstGeom prst="straightConnector1">
            <a:avLst/>
          </a:prstGeom>
          <a:ln w="381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3657600" y="4876800"/>
            <a:ext cx="0" cy="45720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8001000" y="5562600"/>
            <a:ext cx="0" cy="45720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977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Limiting Case:   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i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func>
                            <m:funcPr>
                              <m:ctrlPr>
                                <a:rPr lang="en-US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i="0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→∞</m:t>
                                  </m:r>
                                </m:lim>
                              </m:limLow>
                            </m:fName>
                            <m:e/>
                          </m:func>
                        </m:e>
                      </m:func>
                    </m:oMath>
                  </m:oMathPara>
                </a14:m>
                <a:endParaRPr lang="en-US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Called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Medium Dimension High Sample Size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Resulting Density is “</a:t>
                </a: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Semi-Circle”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box>
                        <m:box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𝜋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box>
                      <m:rad>
                        <m:radPr>
                          <m:degHide m:val="on"/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sSub>
                        <m:sSub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e>
                        <m:sub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𝑅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𝑅</m:t>
                              </m:r>
                            </m:e>
                          </m:d>
                        </m:sub>
                      </m:sSub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Called “Wigner Semi-Circle Distribution”</a:t>
                </a: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 t="-1466" b="-3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840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Summary: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Have Studied Data Matrix Shapes</a:t>
                </a:r>
              </a:p>
              <a:p>
                <a:pPr marL="0" indent="0">
                  <a:buNone/>
                </a:pPr>
                <a:endParaRPr lang="en-US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Observed: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Convergence </a:t>
                </a: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 1 </a:t>
                </a:r>
                <a:endParaRPr lang="en-US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Increasing Symmetry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What About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Other</a:t>
                </a: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Direction  (Larger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)?</a:t>
                </a:r>
              </a:p>
              <a:p>
                <a:pPr marL="0" indent="0">
                  <a:buNone/>
                </a:pPr>
                <a:endParaRPr lang="en-US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838200" y="2514600"/>
            <a:ext cx="978159" cy="914400"/>
          </a:xfrm>
          <a:prstGeom prst="rect">
            <a:avLst/>
          </a:prstGeom>
          <a:solidFill>
            <a:srgbClr val="00B0F0"/>
          </a:solidFill>
          <a:ln w="508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38400" y="2514600"/>
            <a:ext cx="1968759" cy="457200"/>
          </a:xfrm>
          <a:prstGeom prst="rect">
            <a:avLst/>
          </a:prstGeom>
          <a:solidFill>
            <a:srgbClr val="00B0F0"/>
          </a:solidFill>
          <a:ln w="508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41641" y="2514600"/>
            <a:ext cx="3568959" cy="152400"/>
          </a:xfrm>
          <a:prstGeom prst="rect">
            <a:avLst/>
          </a:prstGeom>
          <a:solidFill>
            <a:srgbClr val="00B0F0"/>
          </a:solidFill>
          <a:ln w="508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871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Consider Growing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endParaRPr lang="en-US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Challenge: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Only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Columns 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𝑋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(so rank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Yet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Σ</m:t>
                        </m:r>
                      </m:e>
                    </m:acc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box>
                      <m:box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den>
                        </m:f>
                      </m:e>
                    </m:box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𝑋</m:t>
                    </m:r>
                    <m:sSup>
                      <m:s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is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endParaRPr lang="en-US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So Have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Eigenvalues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endParaRPr lang="en-US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7239000" y="914400"/>
            <a:ext cx="978159" cy="914400"/>
          </a:xfrm>
          <a:prstGeom prst="rect">
            <a:avLst/>
          </a:prstGeom>
          <a:solidFill>
            <a:srgbClr val="00B0F0"/>
          </a:solidFill>
          <a:ln w="508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772400" y="2057400"/>
            <a:ext cx="444759" cy="1828800"/>
          </a:xfrm>
          <a:prstGeom prst="rect">
            <a:avLst/>
          </a:prstGeom>
          <a:solidFill>
            <a:srgbClr val="00B0F0"/>
          </a:solidFill>
          <a:ln w="508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001000" y="4191000"/>
            <a:ext cx="216159" cy="2590800"/>
          </a:xfrm>
          <a:prstGeom prst="rect">
            <a:avLst/>
          </a:prstGeom>
          <a:solidFill>
            <a:srgbClr val="00B0F0"/>
          </a:solidFill>
          <a:ln w="508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905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alpha val="70000"/>
              </a:schemeClr>
            </a:gs>
            <a:gs pos="50000">
              <a:schemeClr val="tx1"/>
            </a:gs>
            <a:gs pos="100000">
              <a:schemeClr val="bg1">
                <a:alpha val="70000"/>
              </a:schemeClr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Virus Hunting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Look at 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Data:</a:t>
            </a: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19" name="Picture 18" descr="Screen Shot 2014-08-29 at 3.38.4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903" y="838200"/>
            <a:ext cx="7109097" cy="60198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6200" y="5816025"/>
            <a:ext cx="4216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000000"/>
                </a:solidFill>
              </a:rPr>
              <a:t>N</a:t>
            </a:r>
            <a:r>
              <a:rPr lang="en-US" sz="3200" dirty="0" smtClean="0">
                <a:solidFill>
                  <a:srgbClr val="000000"/>
                </a:solidFill>
              </a:rPr>
              <a:t>ear Simplex Corners</a:t>
            </a:r>
            <a:endParaRPr lang="en-US" sz="3200" dirty="0">
              <a:solidFill>
                <a:srgbClr val="00000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77018" y="2172395"/>
            <a:ext cx="3813982" cy="1077218"/>
            <a:chOff x="377018" y="2172395"/>
            <a:chExt cx="3813982" cy="1077218"/>
          </a:xfrm>
        </p:grpSpPr>
        <p:sp>
          <p:nvSpPr>
            <p:cNvPr id="2" name="TextBox 1"/>
            <p:cNvSpPr txBox="1"/>
            <p:nvPr/>
          </p:nvSpPr>
          <p:spPr>
            <a:xfrm>
              <a:off x="377018" y="2172395"/>
              <a:ext cx="1483098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sz="3200" dirty="0" smtClean="0">
                  <a:solidFill>
                    <a:srgbClr val="000000"/>
                  </a:solidFill>
                </a:rPr>
                <a:t>Mostly </a:t>
              </a:r>
            </a:p>
            <a:p>
              <a:pPr>
                <a:defRPr/>
              </a:pPr>
              <a:r>
                <a:rPr lang="en-US" sz="3200" dirty="0" smtClean="0">
                  <a:solidFill>
                    <a:srgbClr val="000000"/>
                  </a:solidFill>
                </a:rPr>
                <a:t>Non-0</a:t>
              </a:r>
              <a:endParaRPr lang="en-US" sz="3200" dirty="0">
                <a:solidFill>
                  <a:srgbClr val="000000"/>
                </a:solidFill>
              </a:endParaRPr>
            </a:p>
          </p:txBody>
        </p:sp>
        <p:cxnSp>
          <p:nvCxnSpPr>
            <p:cNvPr id="23" name="Straight Arrow Connector 22"/>
            <p:cNvCxnSpPr>
              <a:stCxn id="2" idx="3"/>
            </p:cNvCxnSpPr>
            <p:nvPr/>
          </p:nvCxnSpPr>
          <p:spPr>
            <a:xfrm>
              <a:off x="1860116" y="2711004"/>
              <a:ext cx="2330884" cy="413197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76200" y="3505200"/>
            <a:ext cx="39885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000000"/>
                </a:solidFill>
              </a:rPr>
              <a:t>N</a:t>
            </a:r>
            <a:r>
              <a:rPr lang="en-US" sz="3200" dirty="0" smtClean="0">
                <a:solidFill>
                  <a:srgbClr val="000000"/>
                </a:solidFill>
              </a:rPr>
              <a:t>ear Simplex Center</a:t>
            </a:r>
            <a:endParaRPr lang="en-US" sz="3200" dirty="0">
              <a:solidFill>
                <a:srgbClr val="00000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21902" y="4409182"/>
            <a:ext cx="4759698" cy="1686818"/>
            <a:chOff x="421902" y="4409182"/>
            <a:chExt cx="4759698" cy="1686818"/>
          </a:xfrm>
        </p:grpSpPr>
        <p:sp>
          <p:nvSpPr>
            <p:cNvPr id="21" name="TextBox 20"/>
            <p:cNvSpPr txBox="1"/>
            <p:nvPr/>
          </p:nvSpPr>
          <p:spPr>
            <a:xfrm>
              <a:off x="421902" y="4409182"/>
              <a:ext cx="1438214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sz="3200" dirty="0" smtClean="0">
                  <a:solidFill>
                    <a:srgbClr val="000000"/>
                  </a:solidFill>
                </a:rPr>
                <a:t>Almost</a:t>
              </a:r>
            </a:p>
            <a:p>
              <a:pPr>
                <a:defRPr/>
              </a:pPr>
              <a:r>
                <a:rPr lang="en-US" sz="3200" dirty="0" smtClean="0">
                  <a:solidFill>
                    <a:srgbClr val="000000"/>
                  </a:solidFill>
                </a:rPr>
                <a:t>All 0</a:t>
              </a:r>
              <a:endParaRPr lang="en-US" sz="3200" dirty="0">
                <a:solidFill>
                  <a:srgbClr val="000000"/>
                </a:solidFill>
              </a:endParaRPr>
            </a:p>
          </p:txBody>
        </p:sp>
        <p:cxnSp>
          <p:nvCxnSpPr>
            <p:cNvPr id="30" name="Straight Arrow Connector 29"/>
            <p:cNvCxnSpPr>
              <a:stCxn id="21" idx="3"/>
            </p:cNvCxnSpPr>
            <p:nvPr/>
          </p:nvCxnSpPr>
          <p:spPr>
            <a:xfrm>
              <a:off x="1860116" y="4947791"/>
              <a:ext cx="3321484" cy="1148209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4500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LSD:</a:t>
                </a:r>
              </a:p>
              <a:p>
                <a:pPr marL="0" indent="0">
                  <a:buNone/>
                </a:pPr>
                <a:endParaRPr lang="en-US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Start With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den>
                    </m:f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≈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endParaRPr lang="en-US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Case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6574" r="3454"/>
          <a:stretch/>
        </p:blipFill>
        <p:spPr>
          <a:xfrm>
            <a:off x="4086225" y="1142999"/>
            <a:ext cx="5057775" cy="57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55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LSD: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Now Try Larger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Values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den>
                    </m:f>
                  </m:oMath>
                </a14:m>
                <a:endParaRPr lang="en-US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6574" r="3454"/>
          <a:stretch/>
        </p:blipFill>
        <p:spPr>
          <a:xfrm>
            <a:off x="4086225" y="1143001"/>
            <a:ext cx="5057775" cy="5705474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457200" y="4191000"/>
            <a:ext cx="4343400" cy="1229618"/>
            <a:chOff x="457200" y="4191000"/>
            <a:chExt cx="4343400" cy="1229618"/>
          </a:xfrm>
        </p:grpSpPr>
        <p:sp>
          <p:nvSpPr>
            <p:cNvPr id="3" name="TextBox 2"/>
            <p:cNvSpPr txBox="1"/>
            <p:nvPr/>
          </p:nvSpPr>
          <p:spPr>
            <a:xfrm>
              <a:off x="457200" y="4343400"/>
              <a:ext cx="2759089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sz="3200" dirty="0" smtClean="0">
                  <a:solidFill>
                    <a:srgbClr val="0000FF"/>
                  </a:solidFill>
                </a:rPr>
                <a:t>Proportion of</a:t>
              </a:r>
            </a:p>
            <a:p>
              <a:pPr>
                <a:defRPr/>
              </a:pPr>
              <a:r>
                <a:rPr lang="en-US" sz="3200" dirty="0">
                  <a:solidFill>
                    <a:srgbClr val="0000FF"/>
                  </a:solidFill>
                </a:rPr>
                <a:t>0</a:t>
              </a:r>
              <a:r>
                <a:rPr lang="en-US" sz="3200" dirty="0" smtClean="0">
                  <a:solidFill>
                    <a:srgbClr val="0000FF"/>
                  </a:solidFill>
                </a:rPr>
                <a:t> Eigenvalues</a:t>
              </a:r>
              <a:endParaRPr lang="en-US" sz="3200" dirty="0">
                <a:solidFill>
                  <a:srgbClr val="0000FF"/>
                </a:solidFill>
              </a:endParaRPr>
            </a:p>
          </p:txBody>
        </p:sp>
        <p:cxnSp>
          <p:nvCxnSpPr>
            <p:cNvPr id="5" name="Straight Arrow Connector 4"/>
            <p:cNvCxnSpPr>
              <a:stCxn id="3" idx="3"/>
            </p:cNvCxnSpPr>
            <p:nvPr/>
          </p:nvCxnSpPr>
          <p:spPr>
            <a:xfrm flipV="1">
              <a:off x="3216289" y="4191000"/>
              <a:ext cx="1584311" cy="691009"/>
            </a:xfrm>
            <a:prstGeom prst="straightConnector1">
              <a:avLst/>
            </a:prstGeom>
            <a:ln w="508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10374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LSD: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Now Try Larger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Values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den>
                    </m:f>
                  </m:oMath>
                </a14:m>
                <a:endParaRPr lang="en-US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6574" r="3454"/>
          <a:stretch/>
        </p:blipFill>
        <p:spPr>
          <a:xfrm>
            <a:off x="4086225" y="1142999"/>
            <a:ext cx="5057775" cy="570547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28600" y="3733800"/>
            <a:ext cx="6172200" cy="1981200"/>
            <a:chOff x="457200" y="3439418"/>
            <a:chExt cx="6172200" cy="1981200"/>
          </a:xfrm>
        </p:grpSpPr>
        <p:sp>
          <p:nvSpPr>
            <p:cNvPr id="6" name="TextBox 5"/>
            <p:cNvSpPr txBox="1"/>
            <p:nvPr/>
          </p:nvSpPr>
          <p:spPr>
            <a:xfrm>
              <a:off x="457200" y="4343400"/>
              <a:ext cx="3624710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sz="3200" dirty="0" smtClean="0">
                  <a:solidFill>
                    <a:srgbClr val="0000FF"/>
                  </a:solidFill>
                </a:rPr>
                <a:t>Spectral Density of</a:t>
              </a:r>
            </a:p>
            <a:p>
              <a:pPr>
                <a:defRPr/>
              </a:pPr>
              <a:r>
                <a:rPr lang="en-US" sz="3200" dirty="0" smtClean="0">
                  <a:solidFill>
                    <a:srgbClr val="0000FF"/>
                  </a:solidFill>
                </a:rPr>
                <a:t>Non-0 Eigenvalues</a:t>
              </a:r>
              <a:endParaRPr lang="en-US" sz="3200" dirty="0">
                <a:solidFill>
                  <a:srgbClr val="0000FF"/>
                </a:solidFill>
              </a:endParaRPr>
            </a:p>
          </p:txBody>
        </p:sp>
        <p:cxnSp>
          <p:nvCxnSpPr>
            <p:cNvPr id="7" name="Straight Arrow Connector 6"/>
            <p:cNvCxnSpPr>
              <a:stCxn id="6" idx="3"/>
            </p:cNvCxnSpPr>
            <p:nvPr/>
          </p:nvCxnSpPr>
          <p:spPr>
            <a:xfrm flipV="1">
              <a:off x="4081910" y="3439418"/>
              <a:ext cx="2547490" cy="1442591"/>
            </a:xfrm>
            <a:prstGeom prst="straightConnector1">
              <a:avLst/>
            </a:prstGeom>
            <a:ln w="508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31966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LSD: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Now Try Larger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Values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den>
                    </m:f>
                  </m:oMath>
                </a14:m>
                <a:endParaRPr lang="en-US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7688" r="3454"/>
          <a:stretch/>
        </p:blipFill>
        <p:spPr>
          <a:xfrm>
            <a:off x="4086225" y="1219199"/>
            <a:ext cx="5057775" cy="562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00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LSD: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Now Try Larger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Values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den>
                    </m:f>
                  </m:oMath>
                </a14:m>
                <a:endParaRPr lang="en-US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6574" r="3454"/>
          <a:stretch/>
        </p:blipFill>
        <p:spPr>
          <a:xfrm>
            <a:off x="4086225" y="1142999"/>
            <a:ext cx="5057775" cy="57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86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LSD: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Now Try Larger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Values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den>
                    </m:f>
                  </m:oMath>
                </a14:m>
                <a:endParaRPr lang="en-US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6574" r="3454"/>
          <a:stretch/>
        </p:blipFill>
        <p:spPr>
          <a:xfrm>
            <a:off x="4086225" y="1142999"/>
            <a:ext cx="5057775" cy="5705475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76200" y="3352800"/>
            <a:ext cx="5943600" cy="1752600"/>
            <a:chOff x="76200" y="3352800"/>
            <a:chExt cx="5943600" cy="1752600"/>
          </a:xfrm>
        </p:grpSpPr>
        <p:sp>
          <p:nvSpPr>
            <p:cNvPr id="3" name="TextBox 2"/>
            <p:cNvSpPr txBox="1"/>
            <p:nvPr/>
          </p:nvSpPr>
          <p:spPr>
            <a:xfrm>
              <a:off x="76200" y="4028182"/>
              <a:ext cx="3943131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sz="3200" dirty="0" smtClean="0">
                  <a:solidFill>
                    <a:srgbClr val="000000"/>
                  </a:solidFill>
                </a:rPr>
                <a:t>Again </a:t>
              </a:r>
              <a:r>
                <a:rPr lang="en-US" sz="32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Heads </a:t>
              </a:r>
              <a:endPara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defRPr/>
              </a:pPr>
              <a:r>
                <a:rPr lang="en-US" sz="3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Towards </a:t>
              </a:r>
              <a:r>
                <a:rPr lang="en-US" sz="32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Semi-Circle</a:t>
              </a:r>
              <a:endPara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" name="Straight Arrow Connector 4"/>
            <p:cNvCxnSpPr/>
            <p:nvPr/>
          </p:nvCxnSpPr>
          <p:spPr>
            <a:xfrm flipV="1">
              <a:off x="2743200" y="3352800"/>
              <a:ext cx="3276600" cy="1066800"/>
            </a:xfrm>
            <a:prstGeom prst="straightConnector1">
              <a:avLst/>
            </a:prstGeom>
            <a:ln w="508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1125793" y="4114800"/>
            <a:ext cx="3903407" cy="2362200"/>
            <a:chOff x="1125793" y="4114800"/>
            <a:chExt cx="3903407" cy="2362200"/>
          </a:xfrm>
        </p:grpSpPr>
        <p:sp>
          <p:nvSpPr>
            <p:cNvPr id="6" name="TextBox 5"/>
            <p:cNvSpPr txBox="1"/>
            <p:nvPr/>
          </p:nvSpPr>
          <p:spPr>
            <a:xfrm>
              <a:off x="1125793" y="5399782"/>
              <a:ext cx="2074607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sz="3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But Small </a:t>
              </a:r>
            </a:p>
            <a:p>
              <a:pPr>
                <a:defRPr/>
              </a:pPr>
              <a:r>
                <a:rPr lang="en-US" sz="32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Proportion</a:t>
              </a:r>
              <a:endPara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V="1">
              <a:off x="2971800" y="4114800"/>
              <a:ext cx="2057400" cy="1752600"/>
            </a:xfrm>
            <a:prstGeom prst="straightConnector1">
              <a:avLst/>
            </a:prstGeom>
            <a:ln w="508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60819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LSD: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Now Try Larger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Values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den>
                    </m:f>
                  </m:oMath>
                </a14:m>
                <a:endParaRPr lang="en-US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Note:</a:t>
                </a:r>
              </a:p>
              <a:p>
                <a:pPr marL="0" indent="0" algn="ctr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Shapes Seem Similar to Above</a:t>
                </a: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403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LSD:  Dual Covariance Variation</a:t>
                </a:r>
              </a:p>
              <a:p>
                <a:pPr marL="0" indent="0">
                  <a:buNone/>
                </a:pPr>
                <a:endParaRPr lang="en-US" sz="18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Idea:    Replace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Σ</m:t>
                        </m:r>
                      </m:e>
                    </m:acc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box>
                      <m:box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den>
                        </m:f>
                      </m:e>
                    </m:box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𝑋</m:t>
                    </m:r>
                    <m:sSup>
                      <m:s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by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den>
                    </m:f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𝑋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sup>
                    </m:sSup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𝑋</m:t>
                    </m:r>
                  </m:oMath>
                </a14:m>
                <a:endParaRPr lang="en-US" b="0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Recall: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Rows as Data Objects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Inner Product of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𝑋</m:t>
                    </m:r>
                  </m:oMath>
                </a14:m>
                <a:endParaRPr lang="en-US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Different Normalization  (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not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N(0,1)  Avoids Messy Centering Issues</a:t>
                </a: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5390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6574" r="3454"/>
          <a:stretch/>
        </p:blipFill>
        <p:spPr>
          <a:xfrm>
            <a:off x="4086225" y="1142999"/>
            <a:ext cx="5057775" cy="5705475"/>
          </a:xfrm>
          <a:prstGeom prst="rect">
            <a:avLst/>
          </a:prstGeom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LSD:  Dual Covariance Variation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den>
                    </m:f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=100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Is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Close to Semi-Circle</a:t>
                </a: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3"/>
                <a:stretch>
                  <a:fillRect l="-1791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361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6574" r="3454"/>
          <a:stretch/>
        </p:blipFill>
        <p:spPr>
          <a:xfrm>
            <a:off x="4086225" y="1142999"/>
            <a:ext cx="5057775" cy="5705475"/>
          </a:xfrm>
          <a:prstGeom prst="rect">
            <a:avLst/>
          </a:prstGeom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9682" y="1143000"/>
            <a:ext cx="8509518" cy="5410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LSD:  Dual Covariance Variation</a:t>
            </a: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50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alpha val="70000"/>
              </a:schemeClr>
            </a:gs>
            <a:gs pos="50000">
              <a:schemeClr val="tx1"/>
            </a:gs>
            <a:gs pos="100000">
              <a:schemeClr val="bg1">
                <a:alpha val="70000"/>
              </a:schemeClr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Screen Shot 2014-08-29 at 3.38.4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903" y="838200"/>
            <a:ext cx="7109097" cy="6019800"/>
          </a:xfrm>
          <a:prstGeom prst="rect">
            <a:avLst/>
          </a:prstGeom>
        </p:spPr>
      </p:pic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Virus Hunting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Look at 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Data:</a:t>
            </a:r>
          </a:p>
          <a:p>
            <a:pPr marL="0" indent="0" eaLnBrk="1" hangingPunct="1">
              <a:buNone/>
            </a:pPr>
            <a:endParaRPr lang="en-US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Note: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Heights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Orders of</a:t>
            </a:r>
            <a:endParaRPr lang="en-US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Magnitude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-5 &lt;&lt; -3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Different</a:t>
            </a: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2667000" y="1066800"/>
            <a:ext cx="381000" cy="381000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2667000" y="3810000"/>
            <a:ext cx="381000" cy="381000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5" name="Straight Connector 4"/>
          <p:cNvCxnSpPr>
            <a:stCxn id="3" idx="3"/>
          </p:cNvCxnSpPr>
          <p:nvPr/>
        </p:nvCxnSpPr>
        <p:spPr>
          <a:xfrm flipH="1">
            <a:off x="1066800" y="1392004"/>
            <a:ext cx="1655996" cy="3637196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29" idx="3"/>
          </p:cNvCxnSpPr>
          <p:nvPr/>
        </p:nvCxnSpPr>
        <p:spPr>
          <a:xfrm flipH="1">
            <a:off x="2133600" y="4135204"/>
            <a:ext cx="589196" cy="893996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666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6574" r="3454"/>
          <a:stretch/>
        </p:blipFill>
        <p:spPr>
          <a:xfrm>
            <a:off x="4086225" y="1142999"/>
            <a:ext cx="5057775" cy="5705475"/>
          </a:xfrm>
          <a:prstGeom prst="rect">
            <a:avLst/>
          </a:prstGeom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9682" y="1143000"/>
            <a:ext cx="8509518" cy="5410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LSD:  Dual Covariance Variation</a:t>
            </a: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Seem to Follow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Similar Pattern</a:t>
            </a: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2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6574" r="3454"/>
          <a:stretch/>
        </p:blipFill>
        <p:spPr>
          <a:xfrm>
            <a:off x="4086225" y="1142999"/>
            <a:ext cx="5057775" cy="5705475"/>
          </a:xfrm>
          <a:prstGeom prst="rect">
            <a:avLst/>
          </a:prstGeom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9682" y="1143000"/>
            <a:ext cx="8509518" cy="5410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LSD:  Dual Covariance Variation</a:t>
            </a: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3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6574" r="3454"/>
          <a:stretch/>
        </p:blipFill>
        <p:spPr>
          <a:xfrm>
            <a:off x="4086225" y="1142999"/>
            <a:ext cx="5057775" cy="5705475"/>
          </a:xfrm>
          <a:prstGeom prst="rect">
            <a:avLst/>
          </a:prstGeom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9682" y="1143000"/>
            <a:ext cx="8509518" cy="5410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LSD:  Dual Covariance Variation</a:t>
            </a:r>
          </a:p>
          <a:p>
            <a:pPr marL="0" indent="0">
              <a:buNone/>
            </a:pPr>
            <a:endParaRPr lang="en-US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04800" y="4409182"/>
            <a:ext cx="4800600" cy="1077218"/>
            <a:chOff x="1125793" y="5399782"/>
            <a:chExt cx="4800600" cy="107721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1125793" y="5399782"/>
                  <a:ext cx="3533340" cy="107721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defRPr/>
                  </a:pPr>
                  <a:r>
                    <a:rPr lang="en-US" sz="3200" dirty="0" smtClean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For </a:t>
                  </a:r>
                  <a14:m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𝑑</m:t>
                      </m:r>
                      <m:r>
                        <a:rPr lang="en-US" sz="32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&lt;</m:t>
                      </m:r>
                      <m:r>
                        <a:rPr lang="en-US" sz="32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𝑛</m:t>
                      </m:r>
                    </m:oMath>
                  </a14:m>
                  <a:r>
                    <a:rPr lang="en-US" sz="3200" dirty="0" smtClean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 Now</a:t>
                  </a:r>
                </a:p>
                <a:p>
                  <a:pPr>
                    <a:defRPr/>
                  </a:pPr>
                  <a:r>
                    <a:rPr lang="en-US" sz="3200" dirty="0" smtClean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Get 0 </a:t>
                  </a:r>
                  <a:r>
                    <a:rPr lang="en-US" sz="3200" dirty="0" err="1" smtClean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Eignevalues</a:t>
                  </a:r>
                  <a:endParaRPr lang="en-US" sz="3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5793" y="5399782"/>
                  <a:ext cx="3533340" cy="1077218"/>
                </a:xfrm>
                <a:prstGeom prst="rect">
                  <a:avLst/>
                </a:prstGeom>
                <a:blipFill>
                  <a:blip r:embed="rId3"/>
                  <a:stretch>
                    <a:fillRect l="-4310" t="-7345" r="-3448" b="-175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Straight Arrow Connector 6"/>
            <p:cNvCxnSpPr/>
            <p:nvPr/>
          </p:nvCxnSpPr>
          <p:spPr>
            <a:xfrm flipV="1">
              <a:off x="4038600" y="5486400"/>
              <a:ext cx="1887793" cy="228600"/>
            </a:xfrm>
            <a:prstGeom prst="straightConnector1">
              <a:avLst/>
            </a:prstGeom>
            <a:ln w="508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34664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6574" r="3454"/>
          <a:stretch/>
        </p:blipFill>
        <p:spPr>
          <a:xfrm>
            <a:off x="4086225" y="1142999"/>
            <a:ext cx="5057775" cy="5705475"/>
          </a:xfrm>
          <a:prstGeom prst="rect">
            <a:avLst/>
          </a:prstGeom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9682" y="1143000"/>
            <a:ext cx="8509518" cy="5410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LSD:  Dual Covariance Variation</a:t>
            </a: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15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6574" r="3454"/>
          <a:stretch/>
        </p:blipFill>
        <p:spPr>
          <a:xfrm>
            <a:off x="4086225" y="1142999"/>
            <a:ext cx="5057775" cy="5705475"/>
          </a:xfrm>
          <a:prstGeom prst="rect">
            <a:avLst/>
          </a:prstGeom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9682" y="1143000"/>
            <a:ext cx="8509518" cy="5410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LSD:  Dual Covariance Variation</a:t>
            </a: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1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6574" r="3454"/>
          <a:stretch/>
        </p:blipFill>
        <p:spPr>
          <a:xfrm>
            <a:off x="4086225" y="1152525"/>
            <a:ext cx="5057775" cy="5705475"/>
          </a:xfrm>
          <a:prstGeom prst="rect">
            <a:avLst/>
          </a:prstGeom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9682" y="1143000"/>
            <a:ext cx="8509518" cy="5410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LSD:  Dual Covariance Variation</a:t>
            </a:r>
          </a:p>
          <a:p>
            <a:pPr marL="0" indent="0">
              <a:buNone/>
            </a:pPr>
            <a:endParaRPr lang="en-US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Again Heads To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Semi-Circle</a:t>
            </a: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554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9682" y="1143000"/>
            <a:ext cx="8509518" cy="5410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LSD:  Primal &amp; Dual</a:t>
            </a: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Overlaid For</a:t>
            </a:r>
          </a:p>
          <a:p>
            <a:pPr marL="0" indent="0">
              <a:buNone/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</a:t>
            </a:r>
          </a:p>
          <a:p>
            <a:pPr marL="0" indent="0">
              <a:buNone/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Comparison</a:t>
            </a: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Notes</a:t>
            </a:r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6574" r="3454"/>
          <a:stretch/>
        </p:blipFill>
        <p:spPr>
          <a:xfrm>
            <a:off x="4086225" y="1142999"/>
            <a:ext cx="5057775" cy="570547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04800" y="3886201"/>
            <a:ext cx="5562600" cy="1904999"/>
            <a:chOff x="1125793" y="4079558"/>
            <a:chExt cx="5562600" cy="1904999"/>
          </a:xfrm>
        </p:grpSpPr>
        <p:sp>
          <p:nvSpPr>
            <p:cNvPr id="6" name="TextBox 5"/>
            <p:cNvSpPr txBox="1"/>
            <p:nvPr/>
          </p:nvSpPr>
          <p:spPr>
            <a:xfrm>
              <a:off x="1125793" y="5399782"/>
              <a:ext cx="174599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sz="3200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Area = 1</a:t>
              </a:r>
              <a:endPara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7" name="Straight Arrow Connector 6"/>
            <p:cNvCxnSpPr>
              <a:stCxn id="6" idx="3"/>
            </p:cNvCxnSpPr>
            <p:nvPr/>
          </p:nvCxnSpPr>
          <p:spPr>
            <a:xfrm flipV="1">
              <a:off x="2871784" y="4079558"/>
              <a:ext cx="3816609" cy="1612612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267155" y="4572000"/>
            <a:ext cx="6057445" cy="1828799"/>
            <a:chOff x="1125793" y="4155758"/>
            <a:chExt cx="6057445" cy="1828799"/>
          </a:xfrm>
        </p:grpSpPr>
        <p:sp>
          <p:nvSpPr>
            <p:cNvPr id="11" name="TextBox 10"/>
            <p:cNvSpPr txBox="1"/>
            <p:nvPr/>
          </p:nvSpPr>
          <p:spPr>
            <a:xfrm>
              <a:off x="1125793" y="5399782"/>
              <a:ext cx="274786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sz="3200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Area = 1 - Bar</a:t>
              </a:r>
              <a:endParaRPr lang="en-US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V="1">
              <a:off x="2036433" y="4155758"/>
              <a:ext cx="5146805" cy="1371600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23887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9682" y="1143000"/>
            <a:ext cx="8509518" cy="5410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LSD:  Primal &amp; Dual</a:t>
            </a: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9917" r="3454"/>
          <a:stretch/>
        </p:blipFill>
        <p:spPr>
          <a:xfrm>
            <a:off x="4086225" y="1371599"/>
            <a:ext cx="5057775" cy="547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1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LSD:  Primal &amp; Dual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Very Close 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≈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endParaRPr lang="en-US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6574" r="3454"/>
          <a:stretch/>
        </p:blipFill>
        <p:spPr>
          <a:xfrm>
            <a:off x="4086225" y="1142999"/>
            <a:ext cx="5057775" cy="57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247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LSD:  Primal &amp; Dual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Very Close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≈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6574" r="3454"/>
          <a:stretch/>
        </p:blipFill>
        <p:spPr>
          <a:xfrm>
            <a:off x="4086225" y="1142999"/>
            <a:ext cx="5057775" cy="57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35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alpha val="70000"/>
              </a:schemeClr>
            </a:gs>
            <a:gs pos="50000">
              <a:schemeClr val="tx1"/>
            </a:gs>
            <a:gs pos="100000">
              <a:schemeClr val="bg1">
                <a:alpha val="70000"/>
              </a:schemeClr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Screen Shot 2014-08-29 at 3.43.05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74"/>
          <a:stretch/>
        </p:blipFill>
        <p:spPr>
          <a:xfrm>
            <a:off x="2511400" y="1930400"/>
            <a:ext cx="6632600" cy="4927600"/>
          </a:xfrm>
          <a:prstGeom prst="rect">
            <a:avLst/>
          </a:prstGeom>
        </p:spPr>
      </p:pic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Radial DWD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971" name="Rectangle 3"/>
              <p:cNvSpPr>
                <a:spLocks noGrp="1" noChangeArrowheads="1"/>
              </p:cNvSpPr>
              <p:nvPr>
                <p:ph sz="half" idx="4294967295"/>
              </p:nvPr>
            </p:nvSpPr>
            <p:spPr>
              <a:xfrm>
                <a:off x="457200" y="914400"/>
                <a:ext cx="8458200" cy="548640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dirty="0" smtClean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Thought</a:t>
                </a:r>
              </a:p>
              <a:p>
                <a:pPr marL="0" indent="0" eaLnBrk="1" hangingPunct="1">
                  <a:buNone/>
                </a:pPr>
                <a:r>
                  <a:rPr lang="en-US" dirty="0" smtClean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Model:</a:t>
                </a:r>
              </a:p>
              <a:p>
                <a:pPr marL="0" indent="0" eaLnBrk="1" hangingPunct="1">
                  <a:buNone/>
                </a:pPr>
                <a:endParaRPr lang="en-US" sz="1600" dirty="0">
                  <a:solidFill>
                    <a:srgbClr val="00000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r>
                  <a:rPr lang="en-US" dirty="0" smtClean="0">
                    <a:solidFill>
                      <a:srgbClr val="FF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+ Class</a:t>
                </a:r>
              </a:p>
              <a:p>
                <a:pPr marL="0" indent="0" eaLnBrk="1" hangingPunct="1">
                  <a:buNone/>
                </a:pPr>
                <a:r>
                  <a:rPr lang="en-US" dirty="0" smtClean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Near Center</a:t>
                </a:r>
              </a:p>
              <a:p>
                <a:pPr marL="0" indent="0" eaLnBrk="1" hangingPunct="1">
                  <a:buNone/>
                </a:pPr>
                <a:endParaRPr lang="en-US" sz="1600" dirty="0" smtClean="0">
                  <a:solidFill>
                    <a:srgbClr val="00000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r>
                  <a:rPr lang="en-US" dirty="0" smtClean="0">
                    <a:solidFill>
                      <a:schemeClr val="bg1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- Class </a:t>
                </a:r>
                <a:r>
                  <a:rPr lang="en-US" dirty="0" smtClean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At</a:t>
                </a:r>
              </a:p>
              <a:p>
                <a:pPr marL="0" indent="0" eaLnBrk="1" hangingPunct="1">
                  <a:buNone/>
                </a:pPr>
                <a:r>
                  <a:rPr lang="en-US" i="1" dirty="0" smtClean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Random</a:t>
                </a:r>
              </a:p>
              <a:p>
                <a:pPr marL="0" indent="0" eaLnBrk="1" hangingPunct="1">
                  <a:buNone/>
                </a:pPr>
                <a:r>
                  <a:rPr lang="en-US" dirty="0" smtClean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Corners</a:t>
                </a:r>
              </a:p>
              <a:p>
                <a:pPr marL="0" indent="0" eaLnBrk="1" hangingPunct="1">
                  <a:buNone/>
                </a:pPr>
                <a:endParaRPr lang="en-US" sz="1600" dirty="0" smtClean="0">
                  <a:solidFill>
                    <a:srgbClr val="00000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r>
                  <a:rPr lang="en-US" dirty="0" smtClean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Note: 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∃</m:t>
                    </m:r>
                  </m:oMath>
                </a14:m>
                <a:r>
                  <a:rPr lang="en-US" dirty="0" smtClean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Many (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𝑑</m:t>
                    </m:r>
                  </m:oMath>
                </a14:m>
                <a:r>
                  <a:rPr lang="en-US" dirty="0" smtClean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) Corners</a:t>
                </a:r>
              </a:p>
            </p:txBody>
          </p:sp>
        </mc:Choice>
        <mc:Fallback xmlns="">
          <p:sp>
            <p:nvSpPr>
              <p:cNvPr id="839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4294967295"/>
              </p:nvPr>
            </p:nvSpPr>
            <p:spPr>
              <a:xfrm>
                <a:off x="457200" y="914400"/>
                <a:ext cx="8458200" cy="5486400"/>
              </a:xfrm>
              <a:blipFill rotWithShape="1">
                <a:blip r:embed="rId4"/>
                <a:stretch>
                  <a:fillRect l="-1801" t="-1444" b="-4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85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9682" y="1143000"/>
            <a:ext cx="8509518" cy="5410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LSD:  Primal &amp; Dual</a:t>
            </a: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6574" r="3454"/>
          <a:stretch/>
        </p:blipFill>
        <p:spPr>
          <a:xfrm>
            <a:off x="4086225" y="1142999"/>
            <a:ext cx="5057775" cy="57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46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9682" y="1143000"/>
            <a:ext cx="8509518" cy="5410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LSD:  Primal &amp; Dual</a:t>
            </a: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6574" r="3454"/>
          <a:stretch/>
        </p:blipFill>
        <p:spPr>
          <a:xfrm>
            <a:off x="4086225" y="1142999"/>
            <a:ext cx="5057775" cy="57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91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9682" y="1143000"/>
            <a:ext cx="8509518" cy="5410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LSD:  Primal &amp; Dual</a:t>
            </a: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6574" r="3454"/>
          <a:stretch/>
        </p:blipFill>
        <p:spPr>
          <a:xfrm>
            <a:off x="4086225" y="1142999"/>
            <a:ext cx="5057775" cy="57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01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LSD:  Rescaled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Primal &amp; Dual</a:t>
                </a:r>
              </a:p>
              <a:p>
                <a:pPr marL="0" indent="0">
                  <a:buNone/>
                </a:pPr>
                <a:endParaRPr lang="en-US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</m:rad>
                    <m:r>
                      <a:rPr lang="en-US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𝐿𝑆𝐷</m:t>
                    </m:r>
                  </m:oMath>
                </a14:m>
                <a:endPara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(underneath)</a:t>
                </a:r>
              </a:p>
              <a:p>
                <a:pPr marL="0" indent="0">
                  <a:buNone/>
                </a:pPr>
                <a:endParaRPr lang="en-US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𝑦</m:t>
                                </m:r>
                              </m:e>
                            </m:rad>
                          </m:den>
                        </m:f>
                      </m:e>
                    </m:box>
                    <m:r>
                      <a:rPr lang="en-US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𝐷𝑢𝑎𝑙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𝐿𝑆𝐷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16574" r="3454"/>
          <a:stretch/>
        </p:blipFill>
        <p:spPr>
          <a:xfrm>
            <a:off x="4086225" y="1142999"/>
            <a:ext cx="5057775" cy="57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350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9682" y="1143000"/>
            <a:ext cx="8509518" cy="5410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LSD:  Rescaled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Primal &amp; Dual</a:t>
            </a: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6574" r="3454"/>
          <a:stretch/>
        </p:blipFill>
        <p:spPr>
          <a:xfrm>
            <a:off x="4086225" y="1142999"/>
            <a:ext cx="5057775" cy="57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97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9682" y="1143000"/>
            <a:ext cx="8509518" cy="5410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LSD:  Rescaled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Primal &amp; Dual</a:t>
            </a: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6574" r="3454"/>
          <a:stretch/>
        </p:blipFill>
        <p:spPr>
          <a:xfrm>
            <a:off x="4086225" y="1142999"/>
            <a:ext cx="5057775" cy="57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63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9682" y="1143000"/>
            <a:ext cx="8509518" cy="5410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LSD:  Rescaled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Primal &amp; Dual</a:t>
            </a: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6574" r="3454"/>
          <a:stretch/>
        </p:blipFill>
        <p:spPr>
          <a:xfrm>
            <a:off x="4086225" y="1142999"/>
            <a:ext cx="5057775" cy="57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55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9682" y="1143000"/>
            <a:ext cx="8509518" cy="5410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LSD:  Rescaled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Primal &amp; Dual</a:t>
            </a: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6574" r="3454"/>
          <a:stretch/>
        </p:blipFill>
        <p:spPr>
          <a:xfrm>
            <a:off x="4086225" y="1142999"/>
            <a:ext cx="5057775" cy="57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86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9682" y="1143000"/>
            <a:ext cx="8509518" cy="54102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LSD:  Rescaled</a:t>
            </a:r>
          </a:p>
          <a:p>
            <a:pPr marL="0" indent="0">
              <a:buNone/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Primal &amp; Dual</a:t>
            </a: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5459" r="3454"/>
          <a:stretch/>
        </p:blipFill>
        <p:spPr>
          <a:xfrm>
            <a:off x="4086225" y="1066799"/>
            <a:ext cx="5057775" cy="578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30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9682" y="1143000"/>
            <a:ext cx="8509518" cy="5410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Conclusion:</a:t>
            </a: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Family of </a:t>
            </a:r>
            <a:r>
              <a:rPr lang="en-US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Marcenko</a:t>
            </a:r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Pastur</a:t>
            </a:r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Distributions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 Several Interesting Symmetries</a:t>
            </a: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alpha val="70000"/>
              </a:schemeClr>
            </a:gs>
            <a:gs pos="50000">
              <a:schemeClr val="tx1"/>
            </a:gs>
            <a:gs pos="100000">
              <a:schemeClr val="bg1">
                <a:alpha val="70000"/>
              </a:schemeClr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Radial DWD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Consider Training Data</a:t>
            </a:r>
          </a:p>
          <a:p>
            <a:pPr marL="0" indent="0" eaLnBrk="1" hangingPunct="1">
              <a:buNone/>
            </a:pPr>
            <a:endParaRPr lang="en-US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dirty="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 What About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Test Point </a:t>
            </a: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 A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Different </a:t>
            </a: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Corner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???</a:t>
            </a:r>
          </a:p>
          <a:p>
            <a:pPr marL="0" indent="0" eaLnBrk="1" hangingPunct="1">
              <a:buNone/>
            </a:pPr>
            <a:endParaRPr lang="en-US" dirty="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32256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54" t="25396" r="13877" b="11306"/>
          <a:stretch/>
        </p:blipFill>
        <p:spPr bwMode="auto">
          <a:xfrm>
            <a:off x="5029200" y="2743200"/>
            <a:ext cx="4114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8305800" y="3352800"/>
            <a:ext cx="838200" cy="838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79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9682" y="1143000"/>
            <a:ext cx="8509518" cy="5410200"/>
          </a:xfrm>
        </p:spPr>
        <p:txBody>
          <a:bodyPr/>
          <a:lstStyle/>
          <a:p>
            <a:pPr marL="0" indent="0">
              <a:buNone/>
            </a:pPr>
            <a:endParaRPr lang="en-US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 Parallel Theory: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Distribution of Largest Eigenvalue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(Assuming Matrix of </a:t>
            </a:r>
            <a:r>
              <a:rPr lang="en-US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i.i.d</a:t>
            </a:r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N(0,1)s)</a:t>
            </a: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Tracey &amp; </a:t>
            </a:r>
            <a:r>
              <a:rPr lang="en-US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Widom</a:t>
            </a:r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(1994)</a:t>
            </a:r>
          </a:p>
          <a:p>
            <a:pPr marL="0" indent="0">
              <a:buNone/>
            </a:pPr>
            <a:endParaRPr lang="en-US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 Discussion of Statistical Implications</a:t>
            </a: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Johnstone (2008)  </a:t>
            </a: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51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Recall 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Flexibility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From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Kernel 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Embedding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Idea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304800" y="304800"/>
                <a:ext cx="8458200" cy="492125"/>
              </a:xfrm>
            </p:spPr>
            <p:txBody>
              <a:bodyPr/>
              <a:lstStyle/>
              <a:p>
                <a:pPr eaLnBrk="1" hangingPunct="1"/>
                <a:r>
                  <a:rPr lang="en-US" sz="36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High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𝑑</m:t>
                    </m:r>
                  </m:oMath>
                </a14:m>
                <a:r>
                  <a:rPr lang="en-US" sz="36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sz="3600" dirty="0" err="1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Asymptotics</a:t>
                </a:r>
                <a:r>
                  <a:rPr lang="en-US" sz="36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&amp; Kernel Methods</a:t>
                </a:r>
              </a:p>
            </p:txBody>
          </p:sp>
        </mc:Choice>
        <mc:Fallback xmlns="">
          <p:sp>
            <p:nvSpPr>
              <p:cNvPr id="27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04800" y="304800"/>
                <a:ext cx="8458200" cy="492125"/>
              </a:xfrm>
              <a:blipFill>
                <a:blip r:embed="rId3"/>
                <a:stretch>
                  <a:fillRect t="-34568" b="-617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 cstate="print"/>
          <a:srcRect l="21368" r="12820"/>
          <a:stretch>
            <a:fillRect/>
          </a:stretch>
        </p:blipFill>
        <p:spPr bwMode="auto">
          <a:xfrm>
            <a:off x="3017838" y="1371600"/>
            <a:ext cx="5632450" cy="60436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8328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Recall 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Flexibility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From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Kernel 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Embedding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Idea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304800" y="304800"/>
                <a:ext cx="8458200" cy="492125"/>
              </a:xfrm>
            </p:spPr>
            <p:txBody>
              <a:bodyPr/>
              <a:lstStyle/>
              <a:p>
                <a:pPr eaLnBrk="1" hangingPunct="1"/>
                <a:r>
                  <a:rPr lang="en-US" sz="36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High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𝑑</m:t>
                    </m:r>
                  </m:oMath>
                </a14:m>
                <a:r>
                  <a:rPr lang="en-US" sz="36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sz="3600" dirty="0" err="1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Asymptotics</a:t>
                </a:r>
                <a:r>
                  <a:rPr lang="en-US" sz="36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&amp; Kernel Methods</a:t>
                </a:r>
              </a:p>
            </p:txBody>
          </p:sp>
        </mc:Choice>
        <mc:Fallback xmlns="">
          <p:sp>
            <p:nvSpPr>
              <p:cNvPr id="27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04800" y="304800"/>
                <a:ext cx="8458200" cy="492125"/>
              </a:xfrm>
              <a:blipFill>
                <a:blip r:embed="rId3"/>
                <a:stretch>
                  <a:fillRect t="-34568" b="-617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4" cstate="print"/>
          <a:srcRect l="21368" r="12820"/>
          <a:stretch>
            <a:fillRect/>
          </a:stretch>
        </p:blipFill>
        <p:spPr bwMode="auto">
          <a:xfrm>
            <a:off x="3017838" y="1371600"/>
            <a:ext cx="5632450" cy="60436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7281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Recall 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Flexibility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From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Kernel 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Embedding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Idea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304800" y="304800"/>
                <a:ext cx="8458200" cy="492125"/>
              </a:xfrm>
            </p:spPr>
            <p:txBody>
              <a:bodyPr/>
              <a:lstStyle/>
              <a:p>
                <a:pPr eaLnBrk="1" hangingPunct="1"/>
                <a:r>
                  <a:rPr lang="en-US" sz="36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High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𝑑</m:t>
                    </m:r>
                  </m:oMath>
                </a14:m>
                <a:r>
                  <a:rPr lang="en-US" sz="36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sz="3600" dirty="0" err="1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Asymptotics</a:t>
                </a:r>
                <a:r>
                  <a:rPr lang="en-US" sz="36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&amp; Kernel Methods</a:t>
                </a:r>
              </a:p>
            </p:txBody>
          </p:sp>
        </mc:Choice>
        <mc:Fallback xmlns="">
          <p:sp>
            <p:nvSpPr>
              <p:cNvPr id="27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04800" y="304800"/>
                <a:ext cx="8458200" cy="492125"/>
              </a:xfrm>
              <a:blipFill>
                <a:blip r:embed="rId3"/>
                <a:stretch>
                  <a:fillRect t="-34568" b="-617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 cstate="print"/>
          <a:srcRect l="21368" r="12820"/>
          <a:stretch>
            <a:fillRect/>
          </a:stretch>
        </p:blipFill>
        <p:spPr bwMode="auto">
          <a:xfrm>
            <a:off x="3017838" y="1371600"/>
            <a:ext cx="5632450" cy="60436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1728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Interesting Question: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Behavior in Very High Dimensions?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Answer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:         El </a:t>
                </a:r>
                <a:r>
                  <a:rPr lang="en-US" dirty="0" err="1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Karoui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(2010)</a:t>
                </a:r>
              </a:p>
              <a:p>
                <a:pPr eaLnBrk="1" hangingPunct="1">
                  <a:lnSpc>
                    <a:spcPct val="140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In Random Matrix Limit,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~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→∞</m:t>
                    </m:r>
                  </m:oMath>
                </a14:m>
                <a:endParaRPr lang="en-US" b="0" dirty="0" smtClean="0">
                  <a:solidFill>
                    <a:schemeClr val="bg2"/>
                  </a:solidFill>
                  <a:latin typeface="Arial" charset="0"/>
                  <a:ea typeface="Cambria Math"/>
                  <a:cs typeface="Arial" charset="0"/>
                </a:endParaRPr>
              </a:p>
              <a:p>
                <a:pPr eaLnBrk="1" hangingPunct="1">
                  <a:lnSpc>
                    <a:spcPct val="140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Kernel Embedded Classifiers  ~</a:t>
                </a:r>
              </a:p>
              <a:p>
                <a:pPr marL="0" indent="0" eaLnBrk="1" hangingPunct="1">
                  <a:lnSpc>
                    <a:spcPct val="140000"/>
                  </a:lnSpc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            ~  Linear Classifiers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>
                <a:blip r:embed="rId3"/>
                <a:stretch>
                  <a:fillRect l="-1891" b="-6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304800" y="304800"/>
                <a:ext cx="8458200" cy="492125"/>
              </a:xfrm>
            </p:spPr>
            <p:txBody>
              <a:bodyPr/>
              <a:lstStyle/>
              <a:p>
                <a:pPr eaLnBrk="1" hangingPunct="1"/>
                <a:r>
                  <a:rPr lang="en-US" sz="36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High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𝑑</m:t>
                    </m:r>
                  </m:oMath>
                </a14:m>
                <a:r>
                  <a:rPr lang="en-US" sz="36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sz="3600" dirty="0" err="1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Asymptotics</a:t>
                </a:r>
                <a:r>
                  <a:rPr lang="en-US" sz="36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&amp; Kernel Methods</a:t>
                </a:r>
              </a:p>
            </p:txBody>
          </p:sp>
        </mc:Choice>
        <mc:Fallback xmlns="">
          <p:sp>
            <p:nvSpPr>
              <p:cNvPr id="27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04800" y="304800"/>
                <a:ext cx="8458200" cy="492125"/>
              </a:xfrm>
              <a:blipFill>
                <a:blip r:embed="rId4"/>
                <a:stretch>
                  <a:fillRect t="-34568" b="-617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114800" y="2975212"/>
                <a:ext cx="22237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EB0B8F8C-78E2-4794-9CEC-C1EED641AC3C}" type="mathplaceholder">
                        <a:rPr lang="en-US" i="1" smtClean="0">
                          <a:solidFill>
                            <a:srgbClr val="FFFFFF"/>
                          </a:solidFill>
                          <a:latin typeface="Cambria Math"/>
                        </a:rPr>
                        <a:t>Type equation here.</a:t>
                      </a:fld>
                    </m:oMath>
                  </m:oMathPara>
                </a14:m>
                <a:endParaRPr lang="en-US" dirty="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2975212"/>
                <a:ext cx="2223750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00" t="8000" r="26000" b="32000"/>
          <a:stretch/>
        </p:blipFill>
        <p:spPr>
          <a:xfrm>
            <a:off x="7086600" y="4174435"/>
            <a:ext cx="2057400" cy="26835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67400" y="2706469"/>
            <a:ext cx="25955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Discussed on 10/15/19,</a:t>
            </a:r>
          </a:p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But Now Know Limit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221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Interesting Question:</a:t>
            </a:r>
          </a:p>
          <a:p>
            <a:pPr marL="533400" indent="-533400" algn="ctr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Behavior in Very High Dimensions?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Implications for DWD:</a:t>
            </a:r>
          </a:p>
          <a:p>
            <a:pPr eaLnBrk="1" hangingPunct="1">
              <a:lnSpc>
                <a:spcPct val="140000"/>
              </a:lnSpc>
              <a:buFont typeface="Wingdings" pitchFamily="2" charset="2"/>
              <a:buChar char="Ø"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Recall Main Advantage is for High </a:t>
            </a:r>
            <a:r>
              <a:rPr lang="en-US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d</a:t>
            </a:r>
          </a:p>
          <a:p>
            <a:pPr eaLnBrk="1" hangingPunct="1">
              <a:lnSpc>
                <a:spcPct val="140000"/>
              </a:lnSpc>
              <a:buFont typeface="Wingdings" pitchFamily="2" charset="2"/>
              <a:buChar char="Ø"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So Not Clear Embedding Helps</a:t>
            </a:r>
          </a:p>
          <a:p>
            <a:pPr eaLnBrk="1" hangingPunct="1">
              <a:lnSpc>
                <a:spcPct val="140000"/>
              </a:lnSpc>
              <a:buFont typeface="Wingdings" pitchFamily="2" charset="2"/>
              <a:buChar char="Ø"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Thus Not 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Y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et Implemented in DWD</a:t>
            </a: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304800" y="304800"/>
                <a:ext cx="8458200" cy="492125"/>
              </a:xfrm>
            </p:spPr>
            <p:txBody>
              <a:bodyPr/>
              <a:lstStyle/>
              <a:p>
                <a:pPr eaLnBrk="1" hangingPunct="1"/>
                <a:r>
                  <a:rPr lang="en-US" sz="36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High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𝑑</m:t>
                    </m:r>
                  </m:oMath>
                </a14:m>
                <a:r>
                  <a:rPr lang="en-US" sz="36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sz="3600" dirty="0" err="1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Asymptotics</a:t>
                </a:r>
                <a:r>
                  <a:rPr lang="en-US" sz="36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&amp; Kernel Methods</a:t>
                </a:r>
              </a:p>
            </p:txBody>
          </p:sp>
        </mc:Choice>
        <mc:Fallback xmlns="">
          <p:sp>
            <p:nvSpPr>
              <p:cNvPr id="27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04800" y="304800"/>
                <a:ext cx="8458200" cy="492125"/>
              </a:xfrm>
              <a:blipFill>
                <a:blip r:embed="rId3"/>
                <a:stretch>
                  <a:fillRect t="-34568" b="-617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3339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>
                <a:lumMod val="75000"/>
                <a:lumOff val="25000"/>
              </a:schemeClr>
            </a:gs>
            <a:gs pos="50000">
              <a:schemeClr val="tx1"/>
            </a:gs>
            <a:gs pos="100000">
              <a:schemeClr val="bg2">
                <a:lumMod val="75000"/>
                <a:lumOff val="2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Clusters in data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Common Statistical Task:</a:t>
            </a:r>
          </a:p>
          <a:p>
            <a:pPr marL="711200" indent="-711200" algn="ctr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Find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Clusters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in Data</a:t>
            </a:r>
          </a:p>
          <a:p>
            <a:pPr marL="711200" indent="-711200"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Interesting sub-populations?</a:t>
            </a:r>
          </a:p>
          <a:p>
            <a:pPr marL="711200" indent="-711200"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Important structure in data?</a:t>
            </a:r>
          </a:p>
          <a:p>
            <a:pPr marL="711200" indent="-711200"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How to do this?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i="1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&amp; visualization is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very simple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approach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There is a large literature of other methods</a:t>
            </a:r>
          </a:p>
          <a:p>
            <a:pPr marL="711200" indent="-711200" algn="ctr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(will study more later)</a:t>
            </a: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3017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3018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3019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3020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3021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302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3023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3024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3025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3026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3027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3028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3029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3030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3031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3032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3033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3034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3035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3036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3037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3038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3039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3040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8750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>
                <a:lumMod val="75000"/>
                <a:lumOff val="25000"/>
              </a:schemeClr>
            </a:gs>
            <a:gs pos="50000">
              <a:schemeClr val="tx1"/>
            </a:gs>
            <a:gs pos="100000">
              <a:schemeClr val="bg2">
                <a:lumMod val="75000"/>
                <a:lumOff val="2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to find clusters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90600"/>
            <a:ext cx="8382000" cy="51816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 (2 clusters)                  (from 8/22/19)</a:t>
            </a: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4041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404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4043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4044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4045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404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4047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4048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4049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4050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4051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4052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4053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4054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4055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4056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4057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4058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4059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4060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4061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4062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4063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4064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44065" name="Picture 3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4" t="12489" r="7579"/>
          <a:stretch>
            <a:fillRect/>
          </a:stretch>
        </p:blipFill>
        <p:spPr>
          <a:xfrm>
            <a:off x="2443163" y="1531938"/>
            <a:ext cx="5005387" cy="7535862"/>
          </a:xfrm>
          <a:noFill/>
        </p:spPr>
      </p:pic>
      <p:sp>
        <p:nvSpPr>
          <p:cNvPr id="2" name="Rounded Rectangle 1"/>
          <p:cNvSpPr/>
          <p:nvPr/>
        </p:nvSpPr>
        <p:spPr>
          <a:xfrm>
            <a:off x="6096000" y="2743200"/>
            <a:ext cx="1447800" cy="1524000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5443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>
                <a:lumMod val="75000"/>
                <a:lumOff val="25000"/>
              </a:schemeClr>
            </a:gs>
            <a:gs pos="50000">
              <a:schemeClr val="tx1"/>
            </a:gs>
            <a:gs pos="100000">
              <a:schemeClr val="bg2">
                <a:lumMod val="75000"/>
                <a:lumOff val="2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to find clusters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 (2 clusters)</a:t>
            </a:r>
          </a:p>
          <a:p>
            <a:pPr marL="711200" indent="-711200"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Dominant direction finds very distinct clusters</a:t>
            </a:r>
          </a:p>
          <a:p>
            <a:pPr marL="711200" indent="-711200" eaLnBrk="1" hangingPunct="1">
              <a:lnSpc>
                <a:spcPct val="120000"/>
              </a:lnSpc>
            </a:pP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Skewer through meatballs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(in point cloud space)</a:t>
            </a:r>
          </a:p>
          <a:p>
            <a:pPr marL="711200" indent="-711200"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Shows up clearly in scores plot</a:t>
            </a:r>
          </a:p>
          <a:p>
            <a:pPr marL="711200" indent="-711200"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 important use of scores plot is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finding such structure</a:t>
            </a: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65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66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67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68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69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7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71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72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73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74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75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76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77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78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79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80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81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82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83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84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85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86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87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88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4743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>
                <a:lumMod val="75000"/>
                <a:lumOff val="25000"/>
              </a:schemeClr>
            </a:gs>
            <a:gs pos="50000">
              <a:schemeClr val="tx1"/>
            </a:gs>
            <a:gs pos="100000">
              <a:schemeClr val="bg2">
                <a:lumMod val="75000"/>
                <a:lumOff val="2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to find clusters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90600"/>
            <a:ext cx="8382000" cy="51816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 Toy Example with more clusters: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sz="28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sz="28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(From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8/27/19)</a:t>
            </a: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6089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6090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6091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6092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6093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609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6095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6096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6097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6098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6099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6100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6101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6102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6103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6104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6105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6106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6107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6108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6109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6110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6111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6112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46113" name="Picture 3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4" t="12489" r="7579"/>
          <a:stretch>
            <a:fillRect/>
          </a:stretch>
        </p:blipFill>
        <p:spPr>
          <a:xfrm>
            <a:off x="2443163" y="1531938"/>
            <a:ext cx="5005387" cy="7535862"/>
          </a:xfrm>
          <a:noFill/>
        </p:spPr>
      </p:pic>
    </p:spTree>
    <p:extLst>
      <p:ext uri="{BB962C8B-B14F-4D97-AF65-F5344CB8AC3E}">
        <p14:creationId xmlns:p14="http://schemas.microsoft.com/office/powerpoint/2010/main" val="77165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alpha val="70000"/>
              </a:schemeClr>
            </a:gs>
            <a:gs pos="50000">
              <a:schemeClr val="tx1"/>
            </a:gs>
            <a:gs pos="100000">
              <a:schemeClr val="bg1">
                <a:alpha val="70000"/>
              </a:schemeClr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Radial DWD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Approach: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Replace </a:t>
            </a:r>
            <a:r>
              <a:rPr lang="en-US" i="1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Separating Plane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With </a:t>
            </a:r>
            <a:r>
              <a:rPr lang="en-US" i="1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Separating Sphere</a:t>
            </a:r>
          </a:p>
          <a:p>
            <a:pPr marL="0" indent="0" eaLnBrk="1" hangingPunct="1">
              <a:buNone/>
            </a:pPr>
            <a:endParaRPr lang="en-US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Find Parameters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Via DWD-like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Optimization</a:t>
            </a:r>
          </a:p>
          <a:p>
            <a:pPr marL="0" indent="0" eaLnBrk="1" hangingPunct="1">
              <a:buNone/>
            </a:pPr>
            <a:endParaRPr lang="en-US" sz="1600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Enables Finding Corners</a:t>
            </a:r>
          </a:p>
          <a:p>
            <a:pPr marL="0" indent="0" eaLnBrk="1" hangingPunct="1">
              <a:buNone/>
            </a:pPr>
            <a:r>
              <a:rPr lang="en-US" u="sng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With No Training Data</a:t>
            </a:r>
          </a:p>
          <a:p>
            <a:pPr marL="0" indent="0" eaLnBrk="1" hangingPunct="1">
              <a:buNone/>
            </a:pPr>
            <a:endParaRPr lang="en-US" dirty="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32358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54" t="25396" r="13877" b="11306"/>
          <a:stretch/>
        </p:blipFill>
        <p:spPr bwMode="auto">
          <a:xfrm>
            <a:off x="5029200" y="2743200"/>
            <a:ext cx="4114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6477000" y="2743200"/>
            <a:ext cx="2667000" cy="3238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70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>
                <a:lumMod val="75000"/>
                <a:lumOff val="25000"/>
              </a:schemeClr>
            </a:gs>
            <a:gs pos="50000">
              <a:schemeClr val="tx1"/>
            </a:gs>
            <a:gs pos="100000">
              <a:schemeClr val="bg2">
                <a:lumMod val="75000"/>
                <a:lumOff val="2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to find clusters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90600"/>
            <a:ext cx="8382000" cy="51816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Best revealed by 2d scatterplots (4 clusters):</a:t>
            </a: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1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1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1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1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1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1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1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2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2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2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2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2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2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2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2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2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2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3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3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3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3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3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3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3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47137" name="Picture 3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2" t="6316" r="13382"/>
          <a:stretch>
            <a:fillRect/>
          </a:stretch>
        </p:blipFill>
        <p:spPr>
          <a:xfrm>
            <a:off x="1066800" y="1447800"/>
            <a:ext cx="7104063" cy="5856288"/>
          </a:xfrm>
          <a:noFill/>
        </p:spPr>
      </p:pic>
    </p:spTree>
    <p:extLst>
      <p:ext uri="{BB962C8B-B14F-4D97-AF65-F5344CB8AC3E}">
        <p14:creationId xmlns:p14="http://schemas.microsoft.com/office/powerpoint/2010/main" val="350904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>
                <a:lumMod val="75000"/>
                <a:lumOff val="25000"/>
              </a:schemeClr>
            </a:gs>
            <a:gs pos="50000">
              <a:schemeClr val="tx1"/>
            </a:gs>
            <a:gs pos="100000">
              <a:schemeClr val="bg2">
                <a:lumMod val="75000"/>
                <a:lumOff val="2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to find clusters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90600"/>
            <a:ext cx="8382000" cy="51816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 Data Discovery in </a:t>
            </a:r>
            <a:r>
              <a:rPr lang="en-US" sz="28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RNAseq</a:t>
            </a: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Data (8/27/19)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sz="28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1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1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1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1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1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1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1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2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2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2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2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2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2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2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2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2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2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3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3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3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3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3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3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3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3" cstate="print"/>
          <a:srcRect l="8546" t="6052" r="8546" b="6052"/>
          <a:stretch>
            <a:fillRect/>
          </a:stretch>
        </p:blipFill>
        <p:spPr bwMode="auto">
          <a:xfrm>
            <a:off x="2047875" y="1546225"/>
            <a:ext cx="7096125" cy="531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"/>
          <p:cNvGrpSpPr/>
          <p:nvPr/>
        </p:nvGrpSpPr>
        <p:grpSpPr>
          <a:xfrm>
            <a:off x="4038600" y="1752600"/>
            <a:ext cx="1295400" cy="990600"/>
            <a:chOff x="4038600" y="1752600"/>
            <a:chExt cx="1295400" cy="990600"/>
          </a:xfrm>
        </p:grpSpPr>
        <p:sp>
          <p:nvSpPr>
            <p:cNvPr id="36" name="Oval 35"/>
            <p:cNvSpPr/>
            <p:nvPr/>
          </p:nvSpPr>
          <p:spPr>
            <a:xfrm>
              <a:off x="4648200" y="2133600"/>
              <a:ext cx="685800" cy="4572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4191000" y="1752600"/>
              <a:ext cx="685800" cy="4572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4038600" y="2286000"/>
              <a:ext cx="685800" cy="4572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2230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>
                <a:lumMod val="75000"/>
                <a:lumOff val="25000"/>
              </a:schemeClr>
            </a:gs>
            <a:gs pos="50000">
              <a:schemeClr val="tx1"/>
            </a:gs>
            <a:gs pos="100000">
              <a:schemeClr val="bg2">
                <a:lumMod val="75000"/>
                <a:lumOff val="2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to find clusters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90600"/>
            <a:ext cx="8382000" cy="51816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 Data Discovery in </a:t>
            </a:r>
            <a:r>
              <a:rPr lang="en-US" sz="28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RNAseq</a:t>
            </a: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Data (8/27/19)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sz="28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Used 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sz="28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Brushing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 Visualize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Clusters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sz="28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1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1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1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1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1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1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1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2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2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2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2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2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2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2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2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2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2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3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3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3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3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3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3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3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3" cstate="print"/>
          <a:srcRect l="8546" t="6052" r="8546"/>
          <a:stretch>
            <a:fillRect/>
          </a:stretch>
        </p:blipFill>
        <p:spPr bwMode="auto">
          <a:xfrm>
            <a:off x="2971800" y="1918860"/>
            <a:ext cx="6172200" cy="4939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6504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>
                <a:lumMod val="75000"/>
                <a:lumOff val="25000"/>
              </a:schemeClr>
            </a:gs>
            <a:gs pos="50000">
              <a:schemeClr val="tx1"/>
            </a:gs>
            <a:gs pos="100000">
              <a:schemeClr val="bg2">
                <a:lumMod val="75000"/>
                <a:lumOff val="2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to find clusters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Caution:  there are limitations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…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Revealed by NCI60 data</a:t>
            </a:r>
          </a:p>
          <a:p>
            <a:pPr marL="1066800" lvl="1" indent="-609600"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 Microarray data</a:t>
            </a:r>
          </a:p>
          <a:p>
            <a:pPr marL="1066800" lvl="1" indent="-609600"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With 8 known different cancer types</a:t>
            </a: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813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813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8137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8138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8140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8141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814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8143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8144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8145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8146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8147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8148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8149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8150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8151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8152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8153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8154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8155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8156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8157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8158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8159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8160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2194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>
                <a:lumMod val="75000"/>
                <a:lumOff val="25000"/>
              </a:schemeClr>
            </a:gs>
            <a:gs pos="50000">
              <a:schemeClr val="tx1"/>
            </a:gs>
            <a:gs pos="100000">
              <a:schemeClr val="bg2">
                <a:lumMod val="75000"/>
                <a:lumOff val="2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to find clusters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90600"/>
            <a:ext cx="8305800" cy="55626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Specific DWD directions, for NCI60 Data: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Good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Separation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Of Cancer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Types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sz="28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6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63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64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65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6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67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68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69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70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71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72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73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74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75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76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77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78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79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80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81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82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83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84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49185" name="Picture 3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2" t="6316" r="15166"/>
          <a:stretch>
            <a:fillRect/>
          </a:stretch>
        </p:blipFill>
        <p:spPr>
          <a:xfrm>
            <a:off x="2590800" y="1600200"/>
            <a:ext cx="6307138" cy="5495925"/>
          </a:xfrm>
          <a:noFill/>
        </p:spPr>
      </p:pic>
    </p:spTree>
    <p:extLst>
      <p:ext uri="{BB962C8B-B14F-4D97-AF65-F5344CB8AC3E}">
        <p14:creationId xmlns:p14="http://schemas.microsoft.com/office/powerpoint/2010/main" val="75906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>
                <a:lumMod val="75000"/>
                <a:lumOff val="25000"/>
              </a:schemeClr>
            </a:gs>
            <a:gs pos="50000">
              <a:schemeClr val="tx1"/>
            </a:gs>
            <a:gs pos="100000">
              <a:schemeClr val="bg2">
                <a:lumMod val="75000"/>
                <a:lumOff val="2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to find clusters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90600"/>
            <a:ext cx="8305800" cy="55626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directions, for NCI60 Data: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PC2: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Melanoma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PC1-3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sz="2800" smtClean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Leukemia</a:t>
            </a: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6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7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8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9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9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91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92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93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94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95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96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97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98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99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200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201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202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203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204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205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206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207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208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0209" name="Picture 3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2" t="6316" r="15166"/>
          <a:stretch>
            <a:fillRect/>
          </a:stretch>
        </p:blipFill>
        <p:spPr>
          <a:xfrm>
            <a:off x="2590800" y="1600200"/>
            <a:ext cx="6307138" cy="5495925"/>
          </a:xfrm>
          <a:noFill/>
        </p:spPr>
      </p:pic>
    </p:spTree>
    <p:extLst>
      <p:ext uri="{BB962C8B-B14F-4D97-AF65-F5344CB8AC3E}">
        <p14:creationId xmlns:p14="http://schemas.microsoft.com/office/powerpoint/2010/main" val="224263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>
                <a:lumMod val="75000"/>
                <a:lumOff val="25000"/>
              </a:schemeClr>
            </a:gs>
            <a:gs pos="50000">
              <a:schemeClr val="tx1"/>
            </a:gs>
            <a:gs pos="100000">
              <a:schemeClr val="bg2">
                <a:lumMod val="75000"/>
                <a:lumOff val="2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to find clusters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90600"/>
            <a:ext cx="8305800" cy="55626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Off Diagonal PC1-4 &amp; 5-8, NCI60 Data: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PC1 &amp; 5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smtClean="0">
                <a:solidFill>
                  <a:schemeClr val="accent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Renal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smtClean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Leukemia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(separated)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PC2: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Melanoma</a:t>
            </a: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209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210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211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212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213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21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215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216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217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218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219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220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221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222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223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224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225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226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227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228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229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230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231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232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1233" name="Picture 3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2" t="6316" r="15166"/>
          <a:stretch>
            <a:fillRect/>
          </a:stretch>
        </p:blipFill>
        <p:spPr>
          <a:xfrm>
            <a:off x="2590800" y="1600200"/>
            <a:ext cx="6307138" cy="5495925"/>
          </a:xfrm>
          <a:noFill/>
        </p:spPr>
      </p:pic>
    </p:spTree>
    <p:extLst>
      <p:ext uri="{BB962C8B-B14F-4D97-AF65-F5344CB8AC3E}">
        <p14:creationId xmlns:p14="http://schemas.microsoft.com/office/powerpoint/2010/main" val="113756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>
                <a:lumMod val="75000"/>
                <a:lumOff val="25000"/>
              </a:schemeClr>
            </a:gs>
            <a:gs pos="50000">
              <a:schemeClr val="tx1"/>
            </a:gs>
            <a:gs pos="100000">
              <a:schemeClr val="bg2">
                <a:lumMod val="75000"/>
                <a:lumOff val="2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to find clusters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Main Lesson: </a:t>
            </a:r>
          </a:p>
          <a:p>
            <a:pPr marL="711200" indent="-711200" algn="ctr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is limited at finding clusters</a:t>
            </a:r>
          </a:p>
          <a:p>
            <a:pPr marL="711200" indent="-711200"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Revealed by NCI60 data</a:t>
            </a:r>
          </a:p>
          <a:p>
            <a:pPr marL="1066800" lvl="1" indent="-609600"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 Microarray data</a:t>
            </a:r>
          </a:p>
          <a:p>
            <a:pPr marL="1066800" lvl="1" indent="-609600"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With 8 known different cancer types</a:t>
            </a:r>
          </a:p>
          <a:p>
            <a:pPr marL="711200" indent="-711200"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does </a:t>
            </a: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find all 8 clusters</a:t>
            </a:r>
            <a:endParaRPr lang="en-US" i="1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1066800" lvl="1" indent="-609600"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 only finds </a:t>
            </a:r>
            <a:r>
              <a:rPr lang="en-US" i="1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dirn</a:t>
            </a:r>
            <a:r>
              <a:rPr lang="en-US" i="1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i="1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 max variation</a:t>
            </a:r>
          </a:p>
          <a:p>
            <a:pPr marL="1066800" lvl="1" indent="-609600"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Does </a:t>
            </a: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use class label information</a:t>
            </a:r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23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23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23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23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23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23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23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23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23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24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24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24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24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24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24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24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24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24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24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25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25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25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25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25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25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25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3797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>
                <a:lumMod val="75000"/>
                <a:lumOff val="25000"/>
              </a:schemeClr>
            </a:gs>
            <a:gs pos="50000">
              <a:schemeClr val="tx1"/>
            </a:gs>
            <a:gs pos="100000">
              <a:schemeClr val="bg2">
                <a:lumMod val="75000"/>
                <a:lumOff val="2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to find clusters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deeper example:</a:t>
            </a:r>
          </a:p>
          <a:p>
            <a:pPr marL="711200" indent="-711200" algn="ctr"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Mass Flux Data</a:t>
            </a:r>
          </a:p>
          <a:p>
            <a:pPr marL="711200" indent="-711200"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 from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Enrica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Bellone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</a:t>
            </a:r>
          </a:p>
          <a:p>
            <a:pPr marL="1066800" lvl="1" indent="-609600"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National Center for Atmospheric Research</a:t>
            </a:r>
          </a:p>
          <a:p>
            <a:pPr marL="711200" indent="-711200" eaLnBrk="1" hangingPunct="1">
              <a:lnSpc>
                <a:spcPct val="120000"/>
              </a:lnSpc>
            </a:pP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Mass Flux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for quantifying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cloud types</a:t>
            </a:r>
          </a:p>
          <a:p>
            <a:pPr marL="711200" indent="-711200"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How does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mass change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when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moving into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 cloud</a:t>
            </a: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5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5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57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58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59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60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61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6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63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64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65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66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67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68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69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70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71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72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73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74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75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76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77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78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79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80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7380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>
                <a:lumMod val="75000"/>
                <a:lumOff val="25000"/>
              </a:schemeClr>
            </a:gs>
            <a:gs pos="50000">
              <a:schemeClr val="tx1"/>
            </a:gs>
            <a:gs pos="100000">
              <a:schemeClr val="bg2">
                <a:lumMod val="75000"/>
                <a:lumOff val="2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to find clusters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90600"/>
            <a:ext cx="8382000" cy="51816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of Mass Flux Data:</a:t>
            </a:r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7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8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81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8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83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84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85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8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87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88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89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90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91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92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93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94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95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96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97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98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99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300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301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302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303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304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4305" name="Picture 3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4" t="12489" r="7579"/>
          <a:stretch>
            <a:fillRect/>
          </a:stretch>
        </p:blipFill>
        <p:spPr>
          <a:xfrm>
            <a:off x="2443163" y="1531938"/>
            <a:ext cx="5005387" cy="7535862"/>
          </a:xfrm>
          <a:noFill/>
        </p:spPr>
      </p:pic>
      <p:sp>
        <p:nvSpPr>
          <p:cNvPr id="38" name="TextBox 37"/>
          <p:cNvSpPr txBox="1"/>
          <p:nvPr/>
        </p:nvSpPr>
        <p:spPr>
          <a:xfrm>
            <a:off x="7467600" y="1981200"/>
            <a:ext cx="169148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2"/>
                </a:solidFill>
              </a:rPr>
              <a:t>Impression</a:t>
            </a:r>
          </a:p>
          <a:p>
            <a:r>
              <a:rPr lang="en-US" sz="2400" u="sng" dirty="0" smtClean="0">
                <a:solidFill>
                  <a:schemeClr val="bg2"/>
                </a:solidFill>
              </a:rPr>
              <a:t>Enhanced</a:t>
            </a:r>
          </a:p>
          <a:p>
            <a:r>
              <a:rPr lang="en-US" sz="2400" dirty="0" smtClean="0">
                <a:solidFill>
                  <a:schemeClr val="bg2"/>
                </a:solidFill>
              </a:rPr>
              <a:t>By Smooth</a:t>
            </a:r>
          </a:p>
          <a:p>
            <a:r>
              <a:rPr lang="en-US" sz="2400" dirty="0" smtClean="0">
                <a:solidFill>
                  <a:schemeClr val="bg2"/>
                </a:solidFill>
              </a:rPr>
              <a:t>Histogram</a:t>
            </a:r>
            <a:endParaRPr lang="en-US" sz="2400" dirty="0">
              <a:solidFill>
                <a:schemeClr val="bg2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479245" y="3886200"/>
            <a:ext cx="53693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Are Clusters “Really There”?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588135" y="4267200"/>
            <a:ext cx="22124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Discovery?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868375" y="4267200"/>
            <a:ext cx="28278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Noise Artifact?</a:t>
            </a:r>
            <a:endParaRPr lang="en-US" sz="3200" dirty="0">
              <a:solidFill>
                <a:srgbClr val="FF000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419600" y="762000"/>
            <a:ext cx="4105270" cy="1524000"/>
            <a:chOff x="4419600" y="762000"/>
            <a:chExt cx="4105270" cy="1524000"/>
          </a:xfrm>
        </p:grpSpPr>
        <p:sp>
          <p:nvSpPr>
            <p:cNvPr id="2" name="TextBox 1"/>
            <p:cNvSpPr txBox="1"/>
            <p:nvPr/>
          </p:nvSpPr>
          <p:spPr>
            <a:xfrm>
              <a:off x="6096000" y="762000"/>
              <a:ext cx="242887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2"/>
                  </a:solidFill>
                </a:rPr>
                <a:t>Mean Captures</a:t>
              </a:r>
            </a:p>
            <a:p>
              <a:r>
                <a:rPr lang="en-US" sz="2400" dirty="0" smtClean="0">
                  <a:solidFill>
                    <a:schemeClr val="bg2"/>
                  </a:solidFill>
                </a:rPr>
                <a:t>Mountain Shape</a:t>
              </a:r>
              <a:endParaRPr lang="en-US" sz="2400" dirty="0">
                <a:solidFill>
                  <a:schemeClr val="bg2"/>
                </a:solidFill>
              </a:endParaRPr>
            </a:p>
          </p:txBody>
        </p:sp>
        <p:cxnSp>
          <p:nvCxnSpPr>
            <p:cNvPr id="4" name="Straight Arrow Connector 3"/>
            <p:cNvCxnSpPr>
              <a:stCxn id="2" idx="1"/>
            </p:cNvCxnSpPr>
            <p:nvPr/>
          </p:nvCxnSpPr>
          <p:spPr>
            <a:xfrm flipH="1">
              <a:off x="4419600" y="1177499"/>
              <a:ext cx="1676400" cy="1108501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450281" y="2000071"/>
            <a:ext cx="2445319" cy="1303517"/>
            <a:chOff x="450281" y="2000071"/>
            <a:chExt cx="2445319" cy="1303517"/>
          </a:xfrm>
        </p:grpSpPr>
        <p:sp>
          <p:nvSpPr>
            <p:cNvPr id="35" name="TextBox 34"/>
            <p:cNvSpPr txBox="1"/>
            <p:nvPr/>
          </p:nvSpPr>
          <p:spPr>
            <a:xfrm>
              <a:off x="450281" y="2000071"/>
              <a:ext cx="1378519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2"/>
                  </a:solidFill>
                </a:rPr>
                <a:t>PC1 is </a:t>
              </a:r>
            </a:p>
            <a:p>
              <a:r>
                <a:rPr lang="en-US" sz="2400" dirty="0" smtClean="0">
                  <a:solidFill>
                    <a:schemeClr val="bg2"/>
                  </a:solidFill>
                </a:rPr>
                <a:t>Height</a:t>
              </a:r>
            </a:p>
            <a:p>
              <a:r>
                <a:rPr lang="en-US" sz="2400" dirty="0" smtClean="0">
                  <a:solidFill>
                    <a:schemeClr val="bg2"/>
                  </a:solidFill>
                </a:rPr>
                <a:t>Variation</a:t>
              </a:r>
              <a:endParaRPr lang="en-US" sz="2400" dirty="0">
                <a:solidFill>
                  <a:schemeClr val="bg2"/>
                </a:solidFill>
              </a:endParaRPr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>
              <a:off x="1524000" y="2667000"/>
              <a:ext cx="1371600" cy="636588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123458" y="3733800"/>
            <a:ext cx="4067542" cy="1371600"/>
            <a:chOff x="123458" y="3733800"/>
            <a:chExt cx="4067542" cy="13716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123458" y="4274403"/>
                  <a:ext cx="2467342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>
                      <a:solidFill>
                        <a:schemeClr val="bg2"/>
                      </a:solidFill>
                    </a:rPr>
                    <a:t>Shows Up Well </a:t>
                  </a:r>
                </a:p>
                <a:p>
                  <a:r>
                    <a:rPr lang="en-US" sz="2400" dirty="0" smtClean="0">
                      <a:solidFill>
                        <a:schemeClr val="bg2"/>
                      </a:solidFill>
                    </a:rPr>
                    <a:t>In Mean </a:t>
                  </a:r>
                  <a14:m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</m:oMath>
                  </a14:m>
                  <a:r>
                    <a:rPr lang="en-US" sz="2400" dirty="0" smtClean="0">
                      <a:solidFill>
                        <a:schemeClr val="bg2"/>
                      </a:solidFill>
                    </a:rPr>
                    <a:t> Panel</a:t>
                  </a:r>
                  <a:endParaRPr lang="en-US" sz="2400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3458" y="4274403"/>
                  <a:ext cx="2467342" cy="830997"/>
                </a:xfrm>
                <a:prstGeom prst="rect">
                  <a:avLst/>
                </a:prstGeom>
                <a:blipFill>
                  <a:blip r:embed="rId4"/>
                  <a:stretch>
                    <a:fillRect l="-3704" t="-5109" r="-3704" b="-160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5" name="Straight Arrow Connector 44"/>
            <p:cNvCxnSpPr/>
            <p:nvPr/>
          </p:nvCxnSpPr>
          <p:spPr>
            <a:xfrm flipV="1">
              <a:off x="2362200" y="3733800"/>
              <a:ext cx="1828800" cy="838200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7162800" y="3657600"/>
            <a:ext cx="1905000" cy="2057400"/>
            <a:chOff x="7162800" y="3657600"/>
            <a:chExt cx="1905000" cy="2057400"/>
          </a:xfrm>
        </p:grpSpPr>
        <p:sp>
          <p:nvSpPr>
            <p:cNvPr id="37" name="TextBox 36"/>
            <p:cNvSpPr txBox="1"/>
            <p:nvPr/>
          </p:nvSpPr>
          <p:spPr>
            <a:xfrm>
              <a:off x="7496536" y="4514671"/>
              <a:ext cx="1571264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2"/>
                  </a:solidFill>
                </a:rPr>
                <a:t>Scores</a:t>
              </a:r>
            </a:p>
            <a:p>
              <a:r>
                <a:rPr lang="en-US" sz="2400" dirty="0" smtClean="0">
                  <a:solidFill>
                    <a:schemeClr val="bg2"/>
                  </a:solidFill>
                </a:rPr>
                <a:t>Suggest</a:t>
              </a:r>
            </a:p>
            <a:p>
              <a:r>
                <a:rPr lang="en-US" sz="2400" dirty="0" smtClean="0">
                  <a:solidFill>
                    <a:schemeClr val="bg2"/>
                  </a:solidFill>
                </a:rPr>
                <a:t>3 Clusters</a:t>
              </a:r>
              <a:endParaRPr lang="en-US" sz="2400" dirty="0">
                <a:solidFill>
                  <a:schemeClr val="bg2"/>
                </a:solidFill>
              </a:endParaRPr>
            </a:p>
          </p:txBody>
        </p:sp>
        <p:cxnSp>
          <p:nvCxnSpPr>
            <p:cNvPr id="46" name="Straight Arrow Connector 45"/>
            <p:cNvCxnSpPr>
              <a:stCxn id="37" idx="0"/>
            </p:cNvCxnSpPr>
            <p:nvPr/>
          </p:nvCxnSpPr>
          <p:spPr>
            <a:xfrm flipH="1" flipV="1">
              <a:off x="7162800" y="3657600"/>
              <a:ext cx="1119368" cy="857071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76014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alpha val="70000"/>
              </a:schemeClr>
            </a:gs>
            <a:gs pos="50000">
              <a:schemeClr val="tx1"/>
            </a:gs>
            <a:gs pos="100000">
              <a:schemeClr val="bg1">
                <a:alpha val="70000"/>
              </a:schemeClr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63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6" t="19859" r="6957" b="23877"/>
          <a:stretch/>
        </p:blipFill>
        <p:spPr bwMode="auto">
          <a:xfrm>
            <a:off x="1981201" y="2286000"/>
            <a:ext cx="7162800" cy="4290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Virus Hunting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Compare With Other Classifiers</a:t>
            </a:r>
            <a:endParaRPr lang="en-US" dirty="0">
              <a:solidFill>
                <a:schemeClr val="tx1">
                  <a:lumMod val="6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Even Kernel SVM Fails!!!</a:t>
            </a:r>
          </a:p>
          <a:p>
            <a:pPr marL="0" indent="0" eaLnBrk="1" hangingPunct="1">
              <a:buNone/>
            </a:pPr>
            <a:endParaRPr lang="en-US" sz="1600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Reason: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Test Data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Lies In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Corners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With </a:t>
            </a:r>
            <a:r>
              <a:rPr lang="en-US" i="1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</a:t>
            </a:r>
          </a:p>
          <a:p>
            <a:pPr marL="0" indent="0" eaLnBrk="1" hangingPunct="1">
              <a:buNone/>
            </a:pPr>
            <a:r>
              <a:rPr lang="en-US" i="1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Training</a:t>
            </a:r>
          </a:p>
          <a:p>
            <a:pPr marL="0" indent="0" eaLnBrk="1" hangingPunct="1">
              <a:buNone/>
            </a:pPr>
            <a:r>
              <a:rPr lang="en-US" i="1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</a:t>
            </a: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572000" y="4419600"/>
            <a:ext cx="2209800" cy="2069262"/>
          </a:xfrm>
          <a:prstGeom prst="round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04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>
                <a:lumMod val="75000"/>
                <a:lumOff val="25000"/>
              </a:schemeClr>
            </a:gs>
            <a:gs pos="50000">
              <a:schemeClr val="tx1"/>
            </a:gs>
            <a:gs pos="100000">
              <a:schemeClr val="bg2">
                <a:lumMod val="75000"/>
                <a:lumOff val="2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to find clusters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90600"/>
            <a:ext cx="8382000" cy="51816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of Mass Flux Data:</a:t>
            </a:r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7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8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81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8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83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84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85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8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87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88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89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90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91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92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93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94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95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96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97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98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99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300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301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302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303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304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4305" name="Picture 3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4" t="12489" r="7579"/>
          <a:stretch>
            <a:fillRect/>
          </a:stretch>
        </p:blipFill>
        <p:spPr>
          <a:xfrm>
            <a:off x="2443163" y="1531938"/>
            <a:ext cx="5005387" cy="7535862"/>
          </a:xfrm>
          <a:noFill/>
        </p:spPr>
      </p:pic>
      <p:grpSp>
        <p:nvGrpSpPr>
          <p:cNvPr id="34" name="Group 33"/>
          <p:cNvGrpSpPr/>
          <p:nvPr/>
        </p:nvGrpSpPr>
        <p:grpSpPr>
          <a:xfrm>
            <a:off x="450281" y="3420883"/>
            <a:ext cx="2445319" cy="1303517"/>
            <a:chOff x="450281" y="2000071"/>
            <a:chExt cx="2445319" cy="1303517"/>
          </a:xfrm>
        </p:grpSpPr>
        <p:sp>
          <p:nvSpPr>
            <p:cNvPr id="35" name="TextBox 34"/>
            <p:cNvSpPr txBox="1"/>
            <p:nvPr/>
          </p:nvSpPr>
          <p:spPr>
            <a:xfrm>
              <a:off x="450281" y="2000071"/>
              <a:ext cx="1350050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2"/>
                  </a:solidFill>
                </a:rPr>
                <a:t>PC2 is </a:t>
              </a:r>
            </a:p>
            <a:p>
              <a:r>
                <a:rPr lang="en-US" sz="2400" dirty="0" smtClean="0">
                  <a:solidFill>
                    <a:schemeClr val="bg2"/>
                  </a:solidFill>
                </a:rPr>
                <a:t>Location</a:t>
              </a:r>
            </a:p>
            <a:p>
              <a:r>
                <a:rPr lang="en-US" sz="2400" dirty="0" smtClean="0">
                  <a:solidFill>
                    <a:schemeClr val="bg2"/>
                  </a:solidFill>
                </a:rPr>
                <a:t>Of Peak</a:t>
              </a:r>
              <a:endParaRPr lang="en-US" sz="2400" dirty="0">
                <a:solidFill>
                  <a:schemeClr val="bg2"/>
                </a:solidFill>
              </a:endParaRPr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>
              <a:off x="1524000" y="2667000"/>
              <a:ext cx="1371600" cy="636588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123458" y="5029200"/>
            <a:ext cx="4067542" cy="1371600"/>
            <a:chOff x="123458" y="3733800"/>
            <a:chExt cx="4067542" cy="13716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123458" y="4274403"/>
                  <a:ext cx="2467342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>
                      <a:solidFill>
                        <a:schemeClr val="bg2"/>
                      </a:solidFill>
                    </a:rPr>
                    <a:t>Shows Up Best </a:t>
                  </a:r>
                </a:p>
                <a:p>
                  <a:r>
                    <a:rPr lang="en-US" sz="2400" dirty="0" smtClean="0">
                      <a:solidFill>
                        <a:schemeClr val="bg2"/>
                      </a:solidFill>
                    </a:rPr>
                    <a:t>In Mean </a:t>
                  </a:r>
                  <a14:m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</m:oMath>
                  </a14:m>
                  <a:r>
                    <a:rPr lang="en-US" sz="2400" dirty="0" smtClean="0">
                      <a:solidFill>
                        <a:schemeClr val="bg2"/>
                      </a:solidFill>
                    </a:rPr>
                    <a:t> Panel</a:t>
                  </a:r>
                  <a:endParaRPr lang="en-US" sz="2400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3458" y="4274403"/>
                  <a:ext cx="2467342" cy="830997"/>
                </a:xfrm>
                <a:prstGeom prst="rect">
                  <a:avLst/>
                </a:prstGeom>
                <a:blipFill>
                  <a:blip r:embed="rId4"/>
                  <a:stretch>
                    <a:fillRect l="-3704" t="-5147" r="-3704" b="-1691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9" name="Straight Arrow Connector 38"/>
            <p:cNvCxnSpPr/>
            <p:nvPr/>
          </p:nvCxnSpPr>
          <p:spPr>
            <a:xfrm flipV="1">
              <a:off x="2362200" y="3733800"/>
              <a:ext cx="1828800" cy="838200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7467600" y="3535740"/>
                <a:ext cx="1269899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bg2"/>
                    </a:solidFill>
                  </a:rPr>
                  <a:t>Again </a:t>
                </a:r>
              </a:p>
              <a:p>
                <a:r>
                  <a:rPr lang="en-US" sz="2400" dirty="0" smtClean="0">
                    <a:solidFill>
                      <a:schemeClr val="bg2"/>
                    </a:solidFill>
                  </a:rPr>
                  <a:t>Best</a:t>
                </a:r>
                <a:r>
                  <a:rPr lang="en-US" sz="2400" dirty="0">
                    <a:solidFill>
                      <a:schemeClr val="bg2"/>
                    </a:solidFill>
                  </a:rPr>
                  <a:t> </a:t>
                </a:r>
                <a:r>
                  <a:rPr lang="en-US" sz="2400" dirty="0" smtClean="0">
                    <a:solidFill>
                      <a:schemeClr val="bg2"/>
                    </a:solidFill>
                  </a:rPr>
                  <a:t>In </a:t>
                </a:r>
              </a:p>
              <a:p>
                <a:r>
                  <a:rPr lang="en-US" sz="2400" dirty="0">
                    <a:solidFill>
                      <a:schemeClr val="bg2"/>
                    </a:solidFill>
                  </a:rPr>
                  <a:t>Mean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endParaRPr lang="en-US" sz="2400" dirty="0">
                  <a:solidFill>
                    <a:schemeClr val="bg2"/>
                  </a:solidFill>
                </a:endParaRPr>
              </a:p>
              <a:p>
                <a:r>
                  <a:rPr lang="en-US" sz="2400" dirty="0" smtClean="0">
                    <a:solidFill>
                      <a:schemeClr val="bg2"/>
                    </a:solidFill>
                  </a:rPr>
                  <a:t>Panel</a:t>
                </a: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7600" y="3535740"/>
                <a:ext cx="1269899" cy="1569660"/>
              </a:xfrm>
              <a:prstGeom prst="rect">
                <a:avLst/>
              </a:prstGeom>
              <a:blipFill>
                <a:blip r:embed="rId5"/>
                <a:stretch>
                  <a:fillRect l="-7212" t="-2713" r="-2885" b="-8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4495800" y="1600200"/>
            <a:ext cx="4648200" cy="4572000"/>
            <a:chOff x="4495800" y="1600200"/>
            <a:chExt cx="4648200" cy="4572000"/>
          </a:xfrm>
        </p:grpSpPr>
        <p:sp>
          <p:nvSpPr>
            <p:cNvPr id="40" name="TextBox 39"/>
            <p:cNvSpPr txBox="1"/>
            <p:nvPr/>
          </p:nvSpPr>
          <p:spPr>
            <a:xfrm>
              <a:off x="7418848" y="1600200"/>
              <a:ext cx="1725152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2"/>
                  </a:solidFill>
                </a:rPr>
                <a:t>PC3 </a:t>
              </a:r>
            </a:p>
            <a:p>
              <a:r>
                <a:rPr lang="en-US" sz="2400" dirty="0" smtClean="0">
                  <a:solidFill>
                    <a:schemeClr val="bg2"/>
                  </a:solidFill>
                </a:rPr>
                <a:t>Shows</a:t>
              </a:r>
            </a:p>
            <a:p>
              <a:r>
                <a:rPr lang="en-US" sz="2400" dirty="0" smtClean="0">
                  <a:solidFill>
                    <a:schemeClr val="bg2"/>
                  </a:solidFill>
                </a:rPr>
                <a:t>Width</a:t>
              </a:r>
            </a:p>
            <a:p>
              <a:r>
                <a:rPr lang="en-US" sz="2400" dirty="0" smtClean="0">
                  <a:solidFill>
                    <a:schemeClr val="bg2"/>
                  </a:solidFill>
                </a:rPr>
                <a:t>Adjustment</a:t>
              </a:r>
            </a:p>
          </p:txBody>
        </p:sp>
        <p:cxnSp>
          <p:nvCxnSpPr>
            <p:cNvPr id="42" name="Straight Arrow Connector 41"/>
            <p:cNvCxnSpPr>
              <a:stCxn id="40" idx="1"/>
            </p:cNvCxnSpPr>
            <p:nvPr/>
          </p:nvCxnSpPr>
          <p:spPr>
            <a:xfrm flipH="1">
              <a:off x="4495800" y="2385030"/>
              <a:ext cx="2923048" cy="3787170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TextBox 45"/>
          <p:cNvSpPr txBox="1"/>
          <p:nvPr/>
        </p:nvSpPr>
        <p:spPr>
          <a:xfrm>
            <a:off x="1421267" y="2590800"/>
            <a:ext cx="56653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Nonlinear Modes of Variation?</a:t>
            </a:r>
          </a:p>
        </p:txBody>
      </p:sp>
    </p:spTree>
    <p:extLst>
      <p:ext uri="{BB962C8B-B14F-4D97-AF65-F5344CB8AC3E}">
        <p14:creationId xmlns:p14="http://schemas.microsoft.com/office/powerpoint/2010/main" val="75846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6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>
                <a:lumMod val="75000"/>
                <a:lumOff val="25000"/>
              </a:schemeClr>
            </a:gs>
            <a:gs pos="50000">
              <a:schemeClr val="tx1"/>
            </a:gs>
            <a:gs pos="100000">
              <a:schemeClr val="bg2">
                <a:lumMod val="75000"/>
                <a:lumOff val="2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to find clusters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Return to Investigation of PC1 Clusters: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Can see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 bumps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in smooth histogram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Main Question:  </a:t>
            </a:r>
          </a:p>
          <a:p>
            <a:pPr marL="711200" indent="-711200" algn="ctr" eaLnBrk="1" hangingPunct="1">
              <a:buFontTx/>
              <a:buNone/>
            </a:pP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Important structure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</a:t>
            </a:r>
          </a:p>
          <a:p>
            <a:pPr marL="711200" indent="-711200" algn="ctr" eaLnBrk="1" hangingPunct="1">
              <a:buFontTx/>
              <a:buNone/>
            </a:pP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sampling variability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Approach:     </a:t>
            </a:r>
            <a:r>
              <a:rPr lang="en-US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dirty="0" err="1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dirty="0" err="1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SIgnificance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ZERo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crossings of deriv.)</a:t>
            </a: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5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5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5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5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5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5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5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6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6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6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6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6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6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6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6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6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6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7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7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7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7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7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7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7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0495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Statistical Smoothing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 1 Dimension</a:t>
            </a: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(Numbers as Data Objects)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2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27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28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29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30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31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32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33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34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35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36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37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38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39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40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41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42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43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44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622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Statistical Smoothing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 1 Dimension,  2 Major Settings: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Density Estimation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“Histograms”</a:t>
            </a:r>
          </a:p>
          <a:p>
            <a:pPr marL="711200" indent="-711200" eaLnBrk="1" hangingPunct="1"/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Nonparametric Regression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“Scatterplot Smoothing”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2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27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28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29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30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31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32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33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34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35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36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37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38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39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40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41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42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43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44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1206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Density Estimation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E.g.    Hidalgo Stamp Data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Thicknesses of Postage Stamps 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Produced in Mexico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Over ~ 70 years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During 1800s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Paper produced in several factories?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How many factories?   (Records lost)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Brought to statistical literature by: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Izenman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and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Sommer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(1988)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48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51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52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53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54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55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60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61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62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63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64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65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66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67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68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6721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Density Estimation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E.g.    Hidalgo Stamp Data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Thicknesses of Postage Stamps 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Produced in Mexico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Over ~ 70 years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During 1800s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Paper produced in several factories?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algn="ctr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(Thicknesses vary by up to factor of 2)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48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51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52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53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54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55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60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61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62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63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64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65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66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67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68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95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Density Estimation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E.g.    Hidalgo Stamp Data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histogram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Oversmoothed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”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Bin Width too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	large?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Miss important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	structure?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372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373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37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377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378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379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380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381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382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383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384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385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386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387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388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389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390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391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392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5393" name="Picture 38" descr="StampsHistBWidth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124200"/>
            <a:ext cx="4114800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28575" y="5417403"/>
            <a:ext cx="29386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2"/>
                </a:solidFill>
              </a:rPr>
              <a:t>Hard to Say Much</a:t>
            </a:r>
          </a:p>
          <a:p>
            <a:r>
              <a:rPr lang="en-US" sz="2400" dirty="0" smtClean="0">
                <a:solidFill>
                  <a:schemeClr val="bg2"/>
                </a:solidFill>
              </a:rPr>
              <a:t>About # of Factories</a:t>
            </a:r>
            <a:endParaRPr lang="en-US" sz="2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871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Density Estimation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E.g.    Hidalgo Stamp Data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Another histogram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Smaller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binwidth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Suggests 2 modes?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 factories making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	the paper?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3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3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3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4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4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4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4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4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4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4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4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4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4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4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4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4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4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4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4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4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6417" name="Picture 32" descr="StampsHistBWidth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200400"/>
            <a:ext cx="4114800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7349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Density Estimation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E.g.    Hidalgo Stamp Data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Another histogram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Smaller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binwidth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Suggests 6 modes?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6 factories making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	the paper?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418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419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420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421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42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423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424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425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426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427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428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429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430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431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432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433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434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435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436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437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438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439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440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7441" name="Picture 34" descr="StampsHistBWidth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200400"/>
            <a:ext cx="4114800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7629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Density Estimation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E.g.    Hidalgo Stamp Data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Another histogram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Even smaller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binwidth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Suggests many modes?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Really believe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modes are “there”?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 just sampling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variation?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443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444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445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44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448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450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451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452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453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454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455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456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457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458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459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460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461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462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463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464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8465" name="Picture 34" descr="StampsHistBWidth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209925"/>
            <a:ext cx="4114800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5549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Main Ideas: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1.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Asymptotics</a:t>
                </a: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as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→∞</m:t>
                    </m:r>
                  </m:oMath>
                </a14:m>
                <a:endParaRPr lang="en-US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2. Pure Noise Distribution of PCA Eigenvalues 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Usefulness:</a:t>
                </a:r>
              </a:p>
              <a:p>
                <a:pPr marL="0" indent="0" algn="ctr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Interpretation of Scree Plots</a:t>
                </a:r>
              </a:p>
              <a:p>
                <a:pPr marL="0" indent="0" algn="ctr">
                  <a:buNone/>
                </a:pPr>
                <a:endParaRPr lang="en-US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 Eigenvalues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of Sample Covariance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Σ</m:t>
                        </m:r>
                      </m:e>
                    </m:acc>
                  </m:oMath>
                </a14:m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ctr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Plot </a:t>
                </a: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vs.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𝑗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 t="-1466" r="-3080" b="-1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252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Density Estimation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E.g.    Hidalgo Stamp Data</a:t>
            </a:r>
          </a:p>
          <a:p>
            <a:pPr marL="711200" indent="-7112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Critical Issue for histograms:</a:t>
            </a:r>
          </a:p>
          <a:p>
            <a:pPr marL="711200" indent="-711200" algn="ctr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Choice of binwidth  (well understood?)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468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469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47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471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472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473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474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475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476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477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478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479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480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481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482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483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484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485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486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487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488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" name="StampsHistBWidth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86000" y="2574120"/>
            <a:ext cx="4724400" cy="3674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675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Histograms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Less Well Understood Issue: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Choice of bin location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Major impact on number of modes (2-7)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All for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same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binwidth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49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495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496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497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498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499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500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501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502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503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504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505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506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507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508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509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510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511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512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" name="StampsHistLoc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743200" y="3230562"/>
            <a:ext cx="3880345" cy="301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897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Histograms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Choice of bin location:</a:t>
            </a:r>
          </a:p>
          <a:p>
            <a:pPr marL="711200" indent="-7112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What is going on?</a:t>
            </a:r>
          </a:p>
          <a:p>
            <a:pPr marL="711200" indent="-7112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Compare with </a:t>
            </a:r>
            <a:r>
              <a:rPr lang="en-US" i="1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Average Histogram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3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3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3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3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3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3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3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" name="StampsHistLocKD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86000" y="2667000"/>
            <a:ext cx="4572000" cy="355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327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Density Estimation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Compare shifts with </a:t>
            </a:r>
            <a:r>
              <a:rPr lang="en-US" i="1" dirty="0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Average Histogram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7 mode shift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Peaks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line up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with bin centers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 shifted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histo’s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find peaks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39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1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3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4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5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6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7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8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9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50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51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52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53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54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55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56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57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58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59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60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2561" name="Picture 34" descr="StampsHistBWidth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211513"/>
            <a:ext cx="4114800" cy="318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7391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Density Estimation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Compare shifts with </a:t>
            </a:r>
            <a:r>
              <a:rPr lang="en-US" i="1" dirty="0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Average Histogram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2 (3?) mode shift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Peaks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split between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bins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 shifted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histo’s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miss peaks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9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80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81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82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83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84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3585" name="Picture 34" descr="StampsHistBWidth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088" y="3211513"/>
            <a:ext cx="4086225" cy="318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0" y="4267200"/>
            <a:ext cx="4604146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This </a:t>
            </a:r>
            <a:r>
              <a:rPr lang="en-US" sz="3200" dirty="0">
                <a:solidFill>
                  <a:srgbClr val="C00000"/>
                </a:solidFill>
              </a:rPr>
              <a:t>I</a:t>
            </a:r>
            <a:r>
              <a:rPr lang="en-US" sz="3200" dirty="0" smtClean="0">
                <a:solidFill>
                  <a:srgbClr val="C00000"/>
                </a:solidFill>
              </a:rPr>
              <a:t>s Why Histograms</a:t>
            </a:r>
          </a:p>
          <a:p>
            <a:r>
              <a:rPr lang="en-US" sz="3200" dirty="0" smtClean="0">
                <a:solidFill>
                  <a:srgbClr val="C00000"/>
                </a:solidFill>
              </a:rPr>
              <a:t>Were </a:t>
            </a:r>
            <a:r>
              <a:rPr lang="en-US" sz="3200" u="sng" dirty="0" smtClean="0">
                <a:solidFill>
                  <a:srgbClr val="C00000"/>
                </a:solidFill>
              </a:rPr>
              <a:t>Not Used</a:t>
            </a:r>
            <a:r>
              <a:rPr lang="en-US" sz="3200" dirty="0" smtClean="0">
                <a:solidFill>
                  <a:srgbClr val="C00000"/>
                </a:solidFill>
              </a:rPr>
              <a:t> in Many</a:t>
            </a:r>
          </a:p>
          <a:p>
            <a:r>
              <a:rPr lang="en-US" sz="3200" i="1" dirty="0" smtClean="0">
                <a:solidFill>
                  <a:srgbClr val="C00000"/>
                </a:solidFill>
              </a:rPr>
              <a:t>Displays of 1-d </a:t>
            </a:r>
            <a:r>
              <a:rPr lang="en-US" sz="3200" i="1" dirty="0" err="1" smtClean="0">
                <a:solidFill>
                  <a:srgbClr val="C00000"/>
                </a:solidFill>
              </a:rPr>
              <a:t>Dist’ns</a:t>
            </a:r>
            <a:r>
              <a:rPr lang="en-US" sz="3200" dirty="0" smtClean="0">
                <a:solidFill>
                  <a:srgbClr val="C00000"/>
                </a:solidFill>
              </a:rPr>
              <a:t>,</a:t>
            </a:r>
          </a:p>
          <a:p>
            <a:r>
              <a:rPr lang="en-US" sz="3200" dirty="0" smtClean="0">
                <a:solidFill>
                  <a:srgbClr val="C00000"/>
                </a:solidFill>
              </a:rPr>
              <a:t>Earlier in Course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049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Density Estimation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Histogram Drawbacks: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Need to choose bin width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Need to choose bin location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 </a:t>
            </a:r>
            <a:r>
              <a:rPr lang="en-US" i="1" dirty="0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Average Histogram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reveals structure 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 should use that, instead of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histo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/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Name:  Kernel Density Estimate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88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9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91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92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93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94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95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96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97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98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99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600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601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602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603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604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605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606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607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608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8819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Density Estimation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Chondrite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Data: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Stony (</a:t>
            </a:r>
            <a:r>
              <a:rPr lang="en-US" strike="sngStrike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metal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 Meteor</a:t>
            </a: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ites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(hit the earth)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 have a chunk of rock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Study “% of silica”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From how many sources?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Only 22 rocks…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Histogram hopeless?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Brought to statistical literature by: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Good and Gaskins (1980)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12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13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1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15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16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17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18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19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20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21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22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23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24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25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26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27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28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29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30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31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32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1257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Density Estimation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Chondrite Data: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Represent points by </a:t>
            </a:r>
            <a:r>
              <a:rPr lang="en-US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red bars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Where are data “more dense”?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3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3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3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3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5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5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5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5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5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5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5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665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514600"/>
            <a:ext cx="6418263" cy="453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9556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Density Estimation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Chondrite Data: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Put </a:t>
            </a:r>
            <a:r>
              <a:rPr lang="en-US" dirty="0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probability mass 1/n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at each point</a:t>
            </a:r>
            <a:endParaRPr lang="en-US" dirty="0" smtClean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Smooth piece of “density”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58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59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60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61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6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63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64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65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66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67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68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69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70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71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72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73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74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75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76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77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78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79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80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768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575" y="2514600"/>
            <a:ext cx="6418263" cy="453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1716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Density Estimation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Chondrite Data: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Sum </a:t>
            </a:r>
            <a:r>
              <a:rPr lang="en-US" dirty="0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pieces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to estimate </a:t>
            </a:r>
            <a:r>
              <a:rPr lang="en-US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density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Suggests 3 modes (rock sources)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7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8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9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90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91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92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93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94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95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96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97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98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99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700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701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702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703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704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870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575" y="2514600"/>
            <a:ext cx="6418263" cy="453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8880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5_Default Design">
  <a:themeElements>
    <a:clrScheme name="2_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2_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22269</TotalTime>
  <Words>2049</Words>
  <Application>Microsoft Office PowerPoint</Application>
  <PresentationFormat>On-screen Show (4:3)</PresentationFormat>
  <Paragraphs>786</Paragraphs>
  <Slides>103</Slides>
  <Notes>51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103</vt:i4>
      </vt:variant>
    </vt:vector>
  </HeadingPairs>
  <TitlesOfParts>
    <vt:vector size="114" baseType="lpstr">
      <vt:lpstr>Arial Unicode MS</vt:lpstr>
      <vt:lpstr>Gulim</vt:lpstr>
      <vt:lpstr>Arial</vt:lpstr>
      <vt:lpstr>Cambria Math</vt:lpstr>
      <vt:lpstr>Times New Roman</vt:lpstr>
      <vt:lpstr>Wingdings</vt:lpstr>
      <vt:lpstr>1_Default Design</vt:lpstr>
      <vt:lpstr>12_Default Design</vt:lpstr>
      <vt:lpstr>2_Default Design</vt:lpstr>
      <vt:lpstr>15_Default Design</vt:lpstr>
      <vt:lpstr>Default Design</vt:lpstr>
      <vt:lpstr>HDLSS Asymptotics</vt:lpstr>
      <vt:lpstr>Radial DWD</vt:lpstr>
      <vt:lpstr>Virus Hunting</vt:lpstr>
      <vt:lpstr>Virus Hunting</vt:lpstr>
      <vt:lpstr>Radial DWD</vt:lpstr>
      <vt:lpstr>Radial DWD</vt:lpstr>
      <vt:lpstr>Radial DWD</vt:lpstr>
      <vt:lpstr>Virus Hunting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High d Asymptotics &amp; Kernel Methods</vt:lpstr>
      <vt:lpstr>High d Asymptotics &amp; Kernel Methods</vt:lpstr>
      <vt:lpstr>High d Asymptotics &amp; Kernel Methods</vt:lpstr>
      <vt:lpstr>High d Asymptotics &amp; Kernel Methods</vt:lpstr>
      <vt:lpstr>High d Asymptotics &amp; Kernel Methods</vt:lpstr>
      <vt:lpstr>Clusters in data</vt:lpstr>
      <vt:lpstr>PCA to find clusters</vt:lpstr>
      <vt:lpstr>PCA to find clusters</vt:lpstr>
      <vt:lpstr>PCA to find clusters</vt:lpstr>
      <vt:lpstr>PCA to find clusters</vt:lpstr>
      <vt:lpstr>PCA to find clusters</vt:lpstr>
      <vt:lpstr>PCA to find clusters</vt:lpstr>
      <vt:lpstr>PCA to find clusters</vt:lpstr>
      <vt:lpstr>PCA to find clusters</vt:lpstr>
      <vt:lpstr>PCA to find clusters</vt:lpstr>
      <vt:lpstr>PCA to find clusters</vt:lpstr>
      <vt:lpstr>PCA to find clusters</vt:lpstr>
      <vt:lpstr>PCA to find clusters</vt:lpstr>
      <vt:lpstr>PCA to find clusters</vt:lpstr>
      <vt:lpstr>PCA to find clusters</vt:lpstr>
      <vt:lpstr>PCA to find clusters</vt:lpstr>
      <vt:lpstr>Statistical Smoothing</vt:lpstr>
      <vt:lpstr>Statistical Smoothing</vt:lpstr>
      <vt:lpstr>Density Estimation</vt:lpstr>
      <vt:lpstr>Density Estimation</vt:lpstr>
      <vt:lpstr>Density Estimation</vt:lpstr>
      <vt:lpstr>Density Estimation</vt:lpstr>
      <vt:lpstr>Density Estimation</vt:lpstr>
      <vt:lpstr>Density Estimation</vt:lpstr>
      <vt:lpstr>Density Estimation</vt:lpstr>
      <vt:lpstr>Histograms</vt:lpstr>
      <vt:lpstr>Histograms</vt:lpstr>
      <vt:lpstr>Density Estimation</vt:lpstr>
      <vt:lpstr>Density Estimation</vt:lpstr>
      <vt:lpstr>Density Estimation</vt:lpstr>
      <vt:lpstr>Kernel Density Estimation</vt:lpstr>
      <vt:lpstr>Kernel Density Estimation</vt:lpstr>
      <vt:lpstr>Kernel Density Estimation</vt:lpstr>
      <vt:lpstr>Kernel Density Estimation</vt:lpstr>
      <vt:lpstr>Kernel Density Estimation</vt:lpstr>
      <vt:lpstr>Kernel Density Estimation</vt:lpstr>
      <vt:lpstr>Kernel Density Estimation</vt:lpstr>
      <vt:lpstr>Participant Presentation</vt:lpstr>
    </vt:vector>
  </TitlesOfParts>
  <Company>Dell Computer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Preferred Customer</dc:creator>
  <cp:lastModifiedBy>Marron, James Stephen</cp:lastModifiedBy>
  <cp:revision>547</cp:revision>
  <dcterms:created xsi:type="dcterms:W3CDTF">2001-06-08T01:38:43Z</dcterms:created>
  <dcterms:modified xsi:type="dcterms:W3CDTF">2019-11-12T18:50:52Z</dcterms:modified>
</cp:coreProperties>
</file>