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Default Extension="mp4" ContentType="video/mp4"/>
  <Default Extension="wmv" ContentType="video/x-ms-wm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3.xml" ContentType="application/vnd.openxmlformats-officedocument.theme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02" r:id="rId1"/>
    <p:sldMasterId id="2147483955" r:id="rId2"/>
    <p:sldMasterId id="2147483970" r:id="rId3"/>
    <p:sldMasterId id="2147483997" r:id="rId4"/>
  </p:sldMasterIdLst>
  <p:notesMasterIdLst>
    <p:notesMasterId r:id="rId61"/>
  </p:notesMasterIdLst>
  <p:sldIdLst>
    <p:sldId id="4046" r:id="rId5"/>
    <p:sldId id="4047" r:id="rId6"/>
    <p:sldId id="4059" r:id="rId7"/>
    <p:sldId id="4066" r:id="rId8"/>
    <p:sldId id="4071" r:id="rId9"/>
    <p:sldId id="4080" r:id="rId10"/>
    <p:sldId id="4098" r:id="rId11"/>
    <p:sldId id="4100" r:id="rId12"/>
    <p:sldId id="4113" r:id="rId13"/>
    <p:sldId id="4117" r:id="rId14"/>
    <p:sldId id="4121" r:id="rId15"/>
    <p:sldId id="4122" r:id="rId16"/>
    <p:sldId id="4127" r:id="rId17"/>
    <p:sldId id="4128" r:id="rId18"/>
    <p:sldId id="4133" r:id="rId19"/>
    <p:sldId id="4136" r:id="rId20"/>
    <p:sldId id="3612" r:id="rId21"/>
    <p:sldId id="3613" r:id="rId22"/>
    <p:sldId id="3614" r:id="rId23"/>
    <p:sldId id="3615" r:id="rId24"/>
    <p:sldId id="3616" r:id="rId25"/>
    <p:sldId id="3617" r:id="rId26"/>
    <p:sldId id="3618" r:id="rId27"/>
    <p:sldId id="3619" r:id="rId28"/>
    <p:sldId id="3620" r:id="rId29"/>
    <p:sldId id="3621" r:id="rId30"/>
    <p:sldId id="3622" r:id="rId31"/>
    <p:sldId id="3623" r:id="rId32"/>
    <p:sldId id="3624" r:id="rId33"/>
    <p:sldId id="3625" r:id="rId34"/>
    <p:sldId id="3626" r:id="rId35"/>
    <p:sldId id="3627" r:id="rId36"/>
    <p:sldId id="3628" r:id="rId37"/>
    <p:sldId id="3629" r:id="rId38"/>
    <p:sldId id="3630" r:id="rId39"/>
    <p:sldId id="3632" r:id="rId40"/>
    <p:sldId id="3633" r:id="rId41"/>
    <p:sldId id="3634" r:id="rId42"/>
    <p:sldId id="3635" r:id="rId43"/>
    <p:sldId id="3636" r:id="rId44"/>
    <p:sldId id="3637" r:id="rId45"/>
    <p:sldId id="3638" r:id="rId46"/>
    <p:sldId id="3664" r:id="rId47"/>
    <p:sldId id="3665" r:id="rId48"/>
    <p:sldId id="3666" r:id="rId49"/>
    <p:sldId id="3667" r:id="rId50"/>
    <p:sldId id="3668" r:id="rId51"/>
    <p:sldId id="3669" r:id="rId52"/>
    <p:sldId id="3670" r:id="rId53"/>
    <p:sldId id="3671" r:id="rId54"/>
    <p:sldId id="3672" r:id="rId55"/>
    <p:sldId id="3673" r:id="rId56"/>
    <p:sldId id="3674" r:id="rId57"/>
    <p:sldId id="3675" r:id="rId58"/>
    <p:sldId id="3676" r:id="rId59"/>
    <p:sldId id="3995" r:id="rId60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0000FF"/>
    <a:srgbClr val="00E7E7"/>
    <a:srgbClr val="DA71FF"/>
    <a:srgbClr val="EBE600"/>
    <a:srgbClr val="D357FF"/>
    <a:srgbClr val="FFDCDC"/>
    <a:srgbClr val="99FF99"/>
    <a:srgbClr val="FFB279"/>
    <a:srgbClr val="D1FFD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348" autoAdjust="0"/>
    <p:restoredTop sz="94928" autoAdjust="0"/>
  </p:normalViewPr>
  <p:slideViewPr>
    <p:cSldViewPr>
      <p:cViewPr varScale="1">
        <p:scale>
          <a:sx n="99" d="100"/>
          <a:sy n="99" d="100"/>
        </p:scale>
        <p:origin x="1578" y="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50" Type="http://schemas.openxmlformats.org/officeDocument/2006/relationships/slide" Target="slides/slide46.xml"/><Relationship Id="rId55" Type="http://schemas.openxmlformats.org/officeDocument/2006/relationships/slide" Target="slides/slide51.xml"/><Relationship Id="rId63" Type="http://schemas.openxmlformats.org/officeDocument/2006/relationships/viewProps" Target="viewProps.xml"/><Relationship Id="rId7" Type="http://schemas.openxmlformats.org/officeDocument/2006/relationships/slide" Target="slides/slide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slide" Target="slides/slide37.xml"/><Relationship Id="rId54" Type="http://schemas.openxmlformats.org/officeDocument/2006/relationships/slide" Target="slides/slide50.xml"/><Relationship Id="rId62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slide" Target="slides/slide49.xml"/><Relationship Id="rId58" Type="http://schemas.openxmlformats.org/officeDocument/2006/relationships/slide" Target="slides/slide54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openxmlformats.org/officeDocument/2006/relationships/slide" Target="slides/slide53.xml"/><Relationship Id="rId61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slide" Target="slides/slide48.xml"/><Relationship Id="rId60" Type="http://schemas.openxmlformats.org/officeDocument/2006/relationships/slide" Target="slides/slide56.xml"/><Relationship Id="rId65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openxmlformats.org/officeDocument/2006/relationships/slide" Target="slides/slide52.xml"/><Relationship Id="rId64" Type="http://schemas.openxmlformats.org/officeDocument/2006/relationships/theme" Target="theme/theme1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59" Type="http://schemas.openxmlformats.org/officeDocument/2006/relationships/slide" Target="slides/slide5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523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789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3789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789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fld id="{A4C0FB1F-073C-49F3-B714-73CBCAB95AD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309875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011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901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E2A6084-B7A3-425A-A883-F764B00268B7}" type="slidenum">
              <a:rPr kumimoji="0" lang="ko-KR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Gulim" pitchFamily="34" charset="-127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altLang="ko-K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Gulim" pitchFamily="34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1115670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547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0547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69D0D0A-19A5-4371-8688-288D5A4BB38D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2140617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649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0650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BC8751F-08AD-4DC3-8F11-DDC4332AAA7D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2281768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752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0752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B41E9F9-CE9D-4662-BB33-336CDBD77F3A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2155933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854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0854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7FA31D4-F44A-424B-AED9-69B41C4C185E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8508120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957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0957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642ADD3-E5E0-40DF-9098-CBD93BAABE0C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7642830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059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1059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7C66E38-CA3B-4F3B-89B7-F1A29A1D6623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447785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059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1059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7C66E38-CA3B-4F3B-89B7-F1A29A1D6623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2775122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161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1162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DA93761-C05C-4442-8D56-C69E8428B959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487606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264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1264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3D77236-4970-4220-B91E-6EC742F24F6C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5016110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366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1366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1F584EC-73D5-43DF-A0CF-3F1660076428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465024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933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9933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912613F-7A45-434C-8135-CA67F5E3A9B2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6662828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469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1469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703519A-AD23-4350-864B-E70ADB594509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050950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571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157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2CFA4CD-1923-4C66-B637-DB83057B8727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7433480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673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1674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68021FA-6490-4CDF-935E-8EC77668C6C5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7616871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776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1776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4E8B1F6-3B6D-4C08-B189-F5C43F85B894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5599572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878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1878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AF958FD-D6F8-4C44-BACF-7A17F8969447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2224277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981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1981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BA912F0-7BCC-4771-95A9-13F97C3FD62A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81861613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2083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2083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2D68ED2-2604-4E95-8A39-002D3370C441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08782364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2185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2186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76C263C-7D09-4664-A31D-C922FB24A298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96167666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2288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2288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C5A7DBD-EB55-4892-BA8F-0AD8233DC94E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97947444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2390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2390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C701814-969D-4FC4-BAA7-744BC79E9953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6773719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059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1059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6D45A46-42AE-4BF4-BA2E-E7B4F3E89363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24577367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752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0752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B41E9F9-CE9D-4662-BB33-336CDBD77F3A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45270333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2595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2595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D5D26C9-F427-45DD-B621-FE1647276782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23404707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2697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2698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6A49959-196C-40EF-AE5D-5C0929EE4677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67677037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2800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2800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53794A9-50BE-4AA9-96F2-2AC2C7783EFC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46199614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2902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2902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607CC96-8B06-4706-8DED-2777586031B7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87888170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4131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413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AA0B0B6-FD23-4E5A-B42D-83DC9233B696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4804915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4131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413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AA0B0B6-FD23-4E5A-B42D-83DC9233B696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4220193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4233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4234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9812BF6-3BA9-45F1-8417-F6A4BCF38D82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30819807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4336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4336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39B43E8-8CC8-4582-90D1-CE1635ECF135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32255745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4438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4438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5245552-4324-4A61-B292-54D792CF8BF4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5558561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909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8909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2894AB9-F245-494C-A63B-0972F2278132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12710305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4541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4541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3C8ACB9-F7EA-4A21-B7DF-24573C1F3052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15034322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4643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4643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7694424-5E6E-4D57-8C04-C2172F1155EE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61726632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4745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4746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04A6657-4BC3-4EFF-95DE-8245CAC9F96E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34662078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4848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4848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13680B1-777A-4E4E-820C-BC1D60AEB088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69325423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4950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4950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2BD43C7-5E6B-486D-86C2-21A8002C573B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3508596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3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5053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5053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6F3AB14-BA00-478F-A9A0-DD4DF2C342FA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54536190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5155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5155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FCBCC83-710D-4A00-B37D-C4DB55D6F154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60291834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7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5257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5258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7D4E22F-2CF9-4E73-838B-7476AA5F40A8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42005395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5360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5360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2A0593A-FFFA-4E47-B1A0-4527F438ED79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82513362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5462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5462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7E77B3F-B39A-46A1-A54D-81BECB654E4C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3715635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216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9216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49D5B20-882D-4835-AD25-42F64FE61D9C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82961138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625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dirty="0" smtClean="0"/>
          </a:p>
        </p:txBody>
      </p:sp>
      <p:sp>
        <p:nvSpPr>
          <p:cNvPr id="9626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fld id="{DB8D27CA-2D5D-489C-9D1E-0057729DA34A}" type="slidenum">
              <a:rPr lang="en-US" smtClean="0">
                <a:solidFill>
                  <a:prstClr val="black"/>
                </a:solidFill>
                <a:latin typeface="Times New Roman" pitchFamily="18" charset="0"/>
              </a:rPr>
              <a:pPr eaLnBrk="1" hangingPunct="1">
                <a:defRPr/>
              </a:pPr>
              <a:t>56</a:t>
            </a:fld>
            <a:endParaRPr lang="en-US" smtClean="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354968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318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9318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A010C04-BAB5-44DA-BDF3-5ED9CB0D2D69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1518858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830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9830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9F0B9E9-0443-47CC-A9A5-6559C4D4265B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9443950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933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9933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D89F456-5E94-43C6-BDC5-217C21A6FAF3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8496138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445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0445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30B8BA7-5CDE-49A1-94BB-C59A9A093179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674747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F186F7-960F-4135-90B5-3F97C2F34338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73751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218456-74D4-4D36-B995-1D08E5D0B319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68423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43C58D-F81C-4D04-924D-69930519BEF2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305838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B42C35-16AD-4D78-86E9-913C292B48C9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265806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Media" preserve="1">
  <p:cSld name="Title, Text and Media Cli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Media Placeholder 3"/>
          <p:cNvSpPr>
            <a:spLocks noGrp="1"/>
          </p:cNvSpPr>
          <p:nvPr>
            <p:ph type="media"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endParaRPr lang="en-US" noProof="0" dirty="0" smtClean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B2E4E8-4C69-404E-8CF9-D632E365F16C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302285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C8763F8-1AF8-4A50-94AB-C6DB35655969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794467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17FD7DF-3C4B-4AB9-BD86-3CEB0F832541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902444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8C6B893-EDFC-48B3-AAC7-D85D94CFFE43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366335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491235A-FA81-44C3-B16A-C18731E2A401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836264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A80E01D-495C-441E-9DBE-99433E53377A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998879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01B80FE-7FC6-4986-8F8B-52FBBB045E53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64675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FD2E03-395D-43B7-B781-CF5F8DE1CF44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509758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56BF5F9-363E-4B49-AA84-EBBFCD0CE296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063898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3750FB0-9C15-48DA-BBC2-E55DF1DA6F51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409538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B984297-08A1-4B3D-92C1-A437EE787A88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223172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440FEB8-BFDB-456E-AD97-7FF23E54E49A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267560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16E7FA3-1C3A-42CC-95E3-8B1E64E95C0D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961651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88033AF-A7F3-40D2-A18A-FBAB61AEF584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730669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Media" preserve="1">
  <p:cSld name="Title, Text and Media Cli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Media Placeholder 3"/>
          <p:cNvSpPr>
            <a:spLocks noGrp="1"/>
          </p:cNvSpPr>
          <p:nvPr>
            <p:ph type="media"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DF5857A-263B-479B-BF83-230F437A480F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556370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6C204E-063C-4EE9-8940-A7589E04F28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2749936"/>
      </p:ext>
    </p:extLst>
  </p:cSld>
  <p:clrMapOvr>
    <a:masterClrMapping/>
  </p:clrMapOvr>
  <p:transition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60BAD0-2FA2-4CD5-B3B7-96138F8457A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4825113"/>
      </p:ext>
    </p:extLst>
  </p:cSld>
  <p:clrMapOvr>
    <a:masterClrMapping/>
  </p:clrMapOvr>
  <p:transition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CDFD86-2316-4429-979D-65D2B0A6786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5030598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151814-6E9D-4ED3-B1A9-87061FD155A0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461145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08DA27-54EA-406E-8F3B-047F3EFFE64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9941481"/>
      </p:ext>
    </p:extLst>
  </p:cSld>
  <p:clrMapOvr>
    <a:masterClrMapping/>
  </p:clrMapOvr>
  <p:transition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393B65-3342-4BD7-938C-7072CF849C0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0047113"/>
      </p:ext>
    </p:extLst>
  </p:cSld>
  <p:clrMapOvr>
    <a:masterClrMapping/>
  </p:clrMapOvr>
  <p:transition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0782B4-4705-4118-A8E7-BBDC4645926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1573227"/>
      </p:ext>
    </p:extLst>
  </p:cSld>
  <p:clrMapOvr>
    <a:masterClrMapping/>
  </p:clrMapOvr>
  <p:transition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BFB4EA-E92A-474E-BDBF-C2E2AFD6F94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9926407"/>
      </p:ext>
    </p:extLst>
  </p:cSld>
  <p:clrMapOvr>
    <a:masterClrMapping/>
  </p:clrMapOvr>
  <p:transition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7D0C67-A3F0-4447-9F7B-7055110FD4F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7572296"/>
      </p:ext>
    </p:extLst>
  </p:cSld>
  <p:clrMapOvr>
    <a:masterClrMapping/>
  </p:clrMapOvr>
  <p:transition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CB2B04-B64A-4DBA-8E18-8D181EDE590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4122718"/>
      </p:ext>
    </p:extLst>
  </p:cSld>
  <p:clrMapOvr>
    <a:masterClrMapping/>
  </p:clrMapOvr>
  <p:transition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98B6C2-0BE7-40B0-8C6E-D878A5C0BD4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9721289"/>
      </p:ext>
    </p:extLst>
  </p:cSld>
  <p:clrMapOvr>
    <a:masterClrMapping/>
  </p:clrMapOvr>
  <p:transition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D7A010-AE76-4916-A07B-A7AF71F5F75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0708223"/>
      </p:ext>
    </p:extLst>
  </p:cSld>
  <p:clrMapOvr>
    <a:masterClrMapping/>
  </p:clrMapOvr>
  <p:transition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8533EB-74C5-4C7C-A078-E2FDABED3A2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7332922"/>
      </p:ext>
    </p:extLst>
  </p:cSld>
  <p:clrMapOvr>
    <a:masterClrMapping/>
  </p:clrMapOvr>
  <p:transition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xAndMedia" preserve="1">
  <p:cSld name="Title, Text and Media Cli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Media Placeholder 3"/>
          <p:cNvSpPr>
            <a:spLocks noGrp="1"/>
          </p:cNvSpPr>
          <p:nvPr>
            <p:ph type="media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1C331E-F313-4595-9770-5193DCA43F5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1359878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891AE4-F641-4CFA-98AB-BE9EA5E14775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9972590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56E6875-8934-4920-BF81-DF558BE7E563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463969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B55C55C-84CE-4F83-9FC3-5F882F5B509D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8786722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F765BB3-AA3D-42C4-8C3E-F650C2196153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08871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22B0ADA-E6D0-40ED-98C4-A3F3F365C76D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7915965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D98A713-D345-44EE-A526-4F125DD47BBC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6481324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7AD3F9D-4D0B-4761-A84E-6563FF2CEE2F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956348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31EB4D3-EBCB-4786-8B2B-524084561195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8146621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60D57AB-4C24-4721-9ED4-D5D1168300CA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4635985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FB71605-5A7B-4C93-865A-C994DA3DC239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8359867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302221E-DEDF-485D-A7C4-484010E0AFE5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04078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482D6C-E386-42C8-9FF2-875C32CDF1EF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6276047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226C31D-AB2A-435E-8ACF-A1FC01D8C047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30708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8A4FD3-08B6-4B18-9685-B19F90A7D278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47007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5A624A-5666-4AF5-AF31-316774A39A90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63360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D7E860-5585-421F-8ED6-C3DBE48BAC84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31546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838342-7A8A-4DB8-8743-E9B75FE0F604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12870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6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.xml"/><Relationship Id="rId13" Type="http://schemas.openxmlformats.org/officeDocument/2006/relationships/slideLayout" Target="../slideLayouts/slideLayout39.xml"/><Relationship Id="rId3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3.xml"/><Relationship Id="rId12" Type="http://schemas.openxmlformats.org/officeDocument/2006/relationships/slideLayout" Target="../slideLayouts/slideLayout38.xml"/><Relationship Id="rId2" Type="http://schemas.openxmlformats.org/officeDocument/2006/relationships/slideLayout" Target="../slideLayouts/slideLayout28.xml"/><Relationship Id="rId1" Type="http://schemas.openxmlformats.org/officeDocument/2006/relationships/slideLayout" Target="../slideLayouts/slideLayout27.xml"/><Relationship Id="rId6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5.xml"/><Relationship Id="rId1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7.xml"/><Relationship Id="rId3" Type="http://schemas.openxmlformats.org/officeDocument/2006/relationships/slideLayout" Target="../slideLayouts/slideLayout42.xml"/><Relationship Id="rId7" Type="http://schemas.openxmlformats.org/officeDocument/2006/relationships/slideLayout" Target="../slideLayouts/slideLayout46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41.xml"/><Relationship Id="rId1" Type="http://schemas.openxmlformats.org/officeDocument/2006/relationships/slideLayout" Target="../slideLayouts/slideLayout40.xml"/><Relationship Id="rId6" Type="http://schemas.openxmlformats.org/officeDocument/2006/relationships/slideLayout" Target="../slideLayouts/slideLayout45.xml"/><Relationship Id="rId11" Type="http://schemas.openxmlformats.org/officeDocument/2006/relationships/slideLayout" Target="../slideLayouts/slideLayout50.xml"/><Relationship Id="rId5" Type="http://schemas.openxmlformats.org/officeDocument/2006/relationships/slideLayout" Target="../slideLayouts/slideLayout44.xml"/><Relationship Id="rId10" Type="http://schemas.openxmlformats.org/officeDocument/2006/relationships/slideLayout" Target="../slideLayouts/slideLayout49.xml"/><Relationship Id="rId4" Type="http://schemas.openxmlformats.org/officeDocument/2006/relationships/slideLayout" Target="../slideLayouts/slideLayout43.xml"/><Relationship Id="rId9" Type="http://schemas.openxmlformats.org/officeDocument/2006/relationships/slideLayout" Target="../slideLayouts/slideLayout4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DCF5FF"/>
            </a:gs>
            <a:gs pos="50000">
              <a:schemeClr val="tx1"/>
            </a:gs>
            <a:gs pos="100000">
              <a:srgbClr val="DCF5FF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</a:defRPr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</a:defRPr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pPr>
              <a:defRPr/>
            </a:pPr>
            <a:fld id="{4707A0F7-4FFF-4748-A9B7-E82C91A1925E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3922842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903" r:id="rId1"/>
    <p:sldLayoutId id="2147483904" r:id="rId2"/>
    <p:sldLayoutId id="2147483905" r:id="rId3"/>
    <p:sldLayoutId id="2147483906" r:id="rId4"/>
    <p:sldLayoutId id="2147483907" r:id="rId5"/>
    <p:sldLayoutId id="2147483908" r:id="rId6"/>
    <p:sldLayoutId id="2147483909" r:id="rId7"/>
    <p:sldLayoutId id="2147483910" r:id="rId8"/>
    <p:sldLayoutId id="2147483911" r:id="rId9"/>
    <p:sldLayoutId id="2147483912" r:id="rId10"/>
    <p:sldLayoutId id="2147483913" r:id="rId11"/>
    <p:sldLayoutId id="2147483914" r:id="rId12"/>
    <p:sldLayoutId id="2147483915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DCF5FF"/>
            </a:gs>
            <a:gs pos="50000">
              <a:schemeClr val="tx1"/>
            </a:gs>
            <a:gs pos="100000">
              <a:srgbClr val="DCF5FF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Times New Roman" pitchFamily="18" charset="0"/>
              </a:defRPr>
            </a:lvl1pPr>
          </a:lstStyle>
          <a:p>
            <a:endParaRPr lang="en-US" smtClean="0">
              <a:solidFill>
                <a:srgbClr val="FFFFFF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Times New Roman" pitchFamily="18" charset="0"/>
              </a:defRPr>
            </a:lvl1pPr>
          </a:lstStyle>
          <a:p>
            <a:endParaRPr lang="en-US" smtClean="0">
              <a:solidFill>
                <a:srgbClr val="FFFFFF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Times New Roman" pitchFamily="18" charset="0"/>
              </a:defRPr>
            </a:lvl1pPr>
          </a:lstStyle>
          <a:p>
            <a:fld id="{85D47981-B4EA-4968-94AA-A0E452280ED9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9978465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956" r:id="rId1"/>
    <p:sldLayoutId id="2147483957" r:id="rId2"/>
    <p:sldLayoutId id="2147483958" r:id="rId3"/>
    <p:sldLayoutId id="2147483959" r:id="rId4"/>
    <p:sldLayoutId id="2147483960" r:id="rId5"/>
    <p:sldLayoutId id="2147483961" r:id="rId6"/>
    <p:sldLayoutId id="2147483962" r:id="rId7"/>
    <p:sldLayoutId id="2147483963" r:id="rId8"/>
    <p:sldLayoutId id="2147483964" r:id="rId9"/>
    <p:sldLayoutId id="2147483965" r:id="rId10"/>
    <p:sldLayoutId id="2147483966" r:id="rId11"/>
    <p:sldLayoutId id="2147483967" r:id="rId12"/>
    <p:sldLayoutId id="2147483968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C8C8FF"/>
            </a:gs>
            <a:gs pos="50000">
              <a:schemeClr val="bg1"/>
            </a:gs>
            <a:gs pos="100000">
              <a:srgbClr val="C8C8FF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843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843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843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charset="0"/>
              </a:defRPr>
            </a:lvl1pPr>
          </a:lstStyle>
          <a:p>
            <a:pPr>
              <a:defRPr/>
            </a:pPr>
            <a:fld id="{B3DAB159-1BC5-4B00-8396-DFE35EB83A5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11457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71" r:id="rId1"/>
    <p:sldLayoutId id="2147483972" r:id="rId2"/>
    <p:sldLayoutId id="2147483973" r:id="rId3"/>
    <p:sldLayoutId id="2147483974" r:id="rId4"/>
    <p:sldLayoutId id="2147483975" r:id="rId5"/>
    <p:sldLayoutId id="2147483976" r:id="rId6"/>
    <p:sldLayoutId id="2147483977" r:id="rId7"/>
    <p:sldLayoutId id="2147483978" r:id="rId8"/>
    <p:sldLayoutId id="2147483979" r:id="rId9"/>
    <p:sldLayoutId id="2147483980" r:id="rId10"/>
    <p:sldLayoutId id="2147483981" r:id="rId11"/>
    <p:sldLayoutId id="2147483982" r:id="rId12"/>
    <p:sldLayoutId id="2147483983" r:id="rId13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DCF5FF"/>
            </a:gs>
            <a:gs pos="50000">
              <a:schemeClr val="tx1"/>
            </a:gs>
            <a:gs pos="100000">
              <a:srgbClr val="DCF5FF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</a:defRPr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</a:defRPr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fld id="{E208B97E-54FA-4032-8654-18D25B4A5C68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0741365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998" r:id="rId1"/>
    <p:sldLayoutId id="2147483999" r:id="rId2"/>
    <p:sldLayoutId id="2147484000" r:id="rId3"/>
    <p:sldLayoutId id="2147484001" r:id="rId4"/>
    <p:sldLayoutId id="2147484002" r:id="rId5"/>
    <p:sldLayoutId id="2147484003" r:id="rId6"/>
    <p:sldLayoutId id="2147484004" r:id="rId7"/>
    <p:sldLayoutId id="2147484005" r:id="rId8"/>
    <p:sldLayoutId id="2147484006" r:id="rId9"/>
    <p:sldLayoutId id="2147484007" r:id="rId10"/>
    <p:sldLayoutId id="2147484008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30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5" Type="http://schemas.openxmlformats.org/officeDocument/2006/relationships/image" Target="../media/image14.png"/><Relationship Id="rId4" Type="http://schemas.openxmlformats.org/officeDocument/2006/relationships/notesSlide" Target="../notesSlides/notesSlide1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2.mp4"/><Relationship Id="rId1" Type="http://schemas.microsoft.com/office/2007/relationships/media" Target="../media/media2.mp4"/><Relationship Id="rId5" Type="http://schemas.openxmlformats.org/officeDocument/2006/relationships/image" Target="../media/image15.png"/><Relationship Id="rId4" Type="http://schemas.openxmlformats.org/officeDocument/2006/relationships/notesSlide" Target="../notesSlides/notesSlide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40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50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3.mp4"/><Relationship Id="rId1" Type="http://schemas.microsoft.com/office/2007/relationships/media" Target="../media/media3.mp4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notesSlide" Target="../notesSlides/notesSlide2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30.png"/><Relationship Id="rId1" Type="http://schemas.openxmlformats.org/officeDocument/2006/relationships/slideLayout" Target="../slideLayouts/slideLayout41.xml"/><Relationship Id="rId4" Type="http://schemas.openxmlformats.org/officeDocument/2006/relationships/image" Target="../media/image440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0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4.mp4"/><Relationship Id="rId1" Type="http://schemas.microsoft.com/office/2007/relationships/media" Target="../media/media4.mp4"/><Relationship Id="rId6" Type="http://schemas.openxmlformats.org/officeDocument/2006/relationships/image" Target="../media/image21.png"/><Relationship Id="rId5" Type="http://schemas.openxmlformats.org/officeDocument/2006/relationships/image" Target="../media/image1000.png"/><Relationship Id="rId4" Type="http://schemas.openxmlformats.org/officeDocument/2006/relationships/notesSlide" Target="../notesSlides/notesSlide25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5.mp4"/><Relationship Id="rId1" Type="http://schemas.microsoft.com/office/2007/relationships/media" Target="../media/media5.mp4"/><Relationship Id="rId6" Type="http://schemas.openxmlformats.org/officeDocument/2006/relationships/image" Target="../media/image22.png"/><Relationship Id="rId5" Type="http://schemas.openxmlformats.org/officeDocument/2006/relationships/image" Target="../media/image1140.png"/><Relationship Id="rId4" Type="http://schemas.openxmlformats.org/officeDocument/2006/relationships/notesSlide" Target="../notesSlides/notesSlide26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6.wmv"/><Relationship Id="rId1" Type="http://schemas.microsoft.com/office/2007/relationships/media" Target="../media/media6.wmv"/><Relationship Id="rId5" Type="http://schemas.openxmlformats.org/officeDocument/2006/relationships/image" Target="../media/image14.png"/><Relationship Id="rId4" Type="http://schemas.openxmlformats.org/officeDocument/2006/relationships/notesSlide" Target="../notesSlides/notesSlide30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10.png"/><Relationship Id="rId1" Type="http://schemas.openxmlformats.org/officeDocument/2006/relationships/slideLayout" Target="../slideLayouts/slideLayout4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7.wmv"/><Relationship Id="rId1" Type="http://schemas.microsoft.com/office/2007/relationships/media" Target="../media/media7.wmv"/><Relationship Id="rId5" Type="http://schemas.openxmlformats.org/officeDocument/2006/relationships/image" Target="../media/image24.png"/><Relationship Id="rId4" Type="http://schemas.openxmlformats.org/officeDocument/2006/relationships/notesSlide" Target="../notesSlides/notesSlide37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1.png"/><Relationship Id="rId1" Type="http://schemas.openxmlformats.org/officeDocument/2006/relationships/slideLayout" Target="../slideLayouts/slideLayout41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8.wmv"/><Relationship Id="rId1" Type="http://schemas.microsoft.com/office/2007/relationships/media" Target="../media/media8.wmv"/><Relationship Id="rId5" Type="http://schemas.openxmlformats.org/officeDocument/2006/relationships/image" Target="../media/image27.png"/><Relationship Id="rId4" Type="http://schemas.openxmlformats.org/officeDocument/2006/relationships/notesSlide" Target="../notesSlides/notesSlide44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9.wmv"/><Relationship Id="rId1" Type="http://schemas.microsoft.com/office/2007/relationships/media" Target="../media/media9.wmv"/><Relationship Id="rId5" Type="http://schemas.openxmlformats.org/officeDocument/2006/relationships/image" Target="../media/image28.png"/><Relationship Id="rId4" Type="http://schemas.openxmlformats.org/officeDocument/2006/relationships/notesSlide" Target="../notesSlides/notesSlide48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6.xml"/><Relationship Id="rId6" Type="http://schemas.openxmlformats.org/officeDocument/2006/relationships/image" Target="../media/image6.jpg"/><Relationship Id="rId5" Type="http://schemas.openxmlformats.org/officeDocument/2006/relationships/image" Target="../media/image690.png"/><Relationship Id="rId4" Type="http://schemas.openxmlformats.org/officeDocument/2006/relationships/image" Target="../media/image92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6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C000"/>
            </a:gs>
            <a:gs pos="50000">
              <a:schemeClr val="tx1"/>
            </a:gs>
            <a:gs pos="100000">
              <a:srgbClr val="FFC000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329682" y="152400"/>
            <a:ext cx="8509518" cy="762000"/>
          </a:xfrm>
        </p:spPr>
        <p:txBody>
          <a:bodyPr/>
          <a:lstStyle/>
          <a:p>
            <a:r>
              <a:rPr lang="en-US" dirty="0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Random Matrix Theory</a:t>
            </a:r>
            <a:endParaRPr lang="en-US" dirty="0">
              <a:solidFill>
                <a:schemeClr val="bg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387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329682" y="1143000"/>
                <a:ext cx="8509518" cy="5410200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Fix 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𝑦</m:t>
                    </m:r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𝑑</m:t>
                        </m:r>
                      </m:num>
                      <m:den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𝑛</m:t>
                        </m:r>
                      </m:den>
                    </m:f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</m:num>
                      <m:den>
                        <m:r>
                          <a:rPr lang="en-US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en-US" dirty="0" smtClean="0">
                    <a:solidFill>
                      <a:schemeClr val="bg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,  and let 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𝑑</m:t>
                    </m:r>
                  </m:oMath>
                </a14:m>
                <a:r>
                  <a:rPr lang="en-US" dirty="0" smtClean="0">
                    <a:solidFill>
                      <a:schemeClr val="bg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𝑛</m:t>
                    </m:r>
                  </m:oMath>
                </a14:m>
                <a:r>
                  <a:rPr lang="en-US" dirty="0" smtClean="0">
                    <a:solidFill>
                      <a:schemeClr val="bg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grow  </a:t>
                </a:r>
                <a:r>
                  <a:rPr lang="en-US" dirty="0">
                    <a:solidFill>
                      <a:schemeClr val="bg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(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chemeClr val="bg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→∞</m:t>
                    </m:r>
                  </m:oMath>
                </a14:m>
                <a:r>
                  <a:rPr lang="en-US" dirty="0">
                    <a:solidFill>
                      <a:schemeClr val="bg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).</a:t>
                </a:r>
              </a:p>
              <a:p>
                <a:pPr marL="0" indent="0">
                  <a:buNone/>
                </a:pPr>
                <a:endParaRPr lang="en-US" dirty="0">
                  <a:solidFill>
                    <a:schemeClr val="bg2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0" indent="0">
                  <a:buNone/>
                </a:pPr>
                <a:endParaRPr lang="en-US" dirty="0" smtClean="0">
                  <a:solidFill>
                    <a:schemeClr val="bg2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0" indent="0">
                  <a:buNone/>
                </a:pPr>
                <a:endParaRPr lang="en-US" dirty="0">
                  <a:solidFill>
                    <a:schemeClr val="bg2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0" indent="0"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What Is</a:t>
                </a:r>
              </a:p>
              <a:p>
                <a:pPr marL="0" indent="0"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That Shape?</a:t>
                </a:r>
                <a:endParaRPr lang="en-US" dirty="0">
                  <a:solidFill>
                    <a:schemeClr val="bg2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0" indent="0">
                  <a:buNone/>
                </a:pPr>
                <a:endParaRPr lang="en-US" dirty="0" smtClean="0">
                  <a:solidFill>
                    <a:schemeClr val="bg2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6387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329682" y="1143000"/>
                <a:ext cx="8509518" cy="5410200"/>
              </a:xfrm>
              <a:blipFill>
                <a:blip r:embed="rId2"/>
                <a:stretch>
                  <a:fillRect l="-17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22157" y="2320116"/>
            <a:ext cx="6421843" cy="45378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1790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6"/>
            </a:gs>
            <a:gs pos="50000">
              <a:schemeClr val="tx1"/>
            </a:gs>
            <a:gs pos="100000">
              <a:schemeClr val="accent6"/>
            </a:gs>
          </a:gsLst>
          <a:lin ang="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76200"/>
            <a:ext cx="7772400" cy="7620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Statistical Smoothing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838200"/>
            <a:ext cx="8305800" cy="5867400"/>
          </a:xfrm>
        </p:spPr>
        <p:txBody>
          <a:bodyPr/>
          <a:lstStyle/>
          <a:p>
            <a:pPr marL="711200" indent="-711200" eaLnBrk="1" hangingPunct="1"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In 1 Dimension,  2 Major Settings:</a:t>
            </a:r>
          </a:p>
          <a:p>
            <a:pPr marL="711200" indent="-711200" eaLnBrk="1" hangingPunct="1">
              <a:buFontTx/>
              <a:buNone/>
            </a:pPr>
            <a:endParaRPr lang="en-US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711200" indent="-711200" eaLnBrk="1" hangingPunct="1"/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Density Estimation</a:t>
            </a:r>
          </a:p>
          <a:p>
            <a:pPr marL="711200" indent="-711200" algn="ctr" eaLnBrk="1" hangingPunct="1"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“Histograms”</a:t>
            </a:r>
          </a:p>
          <a:p>
            <a:pPr marL="711200" indent="-711200" eaLnBrk="1" hangingPunct="1"/>
            <a:endParaRPr lang="en-US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711200" indent="-711200" eaLnBrk="1" hangingPunct="1"/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Nonparametric Regression</a:t>
            </a:r>
          </a:p>
          <a:p>
            <a:pPr marL="711200" indent="-711200" algn="ctr" eaLnBrk="1" hangingPunct="1"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“Scatterplot Smoothing”</a:t>
            </a:r>
          </a:p>
          <a:p>
            <a:pPr marL="711200" indent="-711200" eaLnBrk="1" hangingPunct="1">
              <a:buFontTx/>
              <a:buNone/>
            </a:pPr>
            <a:endParaRPr lang="en-US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3316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3317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3318" name="Rectangle 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3319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3320" name="Rectangle 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3321" name="Rectangle 9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3322" name="Rectangle 10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3323" name="Rectangle 11"/>
          <p:cNvSpPr>
            <a:spLocks noChangeArrowheads="1"/>
          </p:cNvSpPr>
          <p:nvPr/>
        </p:nvSpPr>
        <p:spPr bwMode="auto">
          <a:xfrm>
            <a:off x="0" y="2743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3324" name="Rectangle 12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3325" name="Rectangle 13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3326" name="Rectangle 1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3327" name="Rectangle 15"/>
          <p:cNvSpPr>
            <a:spLocks noChangeArrowheads="1"/>
          </p:cNvSpPr>
          <p:nvPr/>
        </p:nvSpPr>
        <p:spPr bwMode="auto">
          <a:xfrm>
            <a:off x="0" y="3021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3328" name="Rectangle 16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3329" name="Rectangle 17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3330" name="Rectangle 18"/>
          <p:cNvSpPr>
            <a:spLocks noChangeArrowheads="1"/>
          </p:cNvSpPr>
          <p:nvPr/>
        </p:nvSpPr>
        <p:spPr bwMode="auto">
          <a:xfrm>
            <a:off x="0" y="3001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3331" name="Rectangle 19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3332" name="Rectangle 20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3333" name="Rectangle 21"/>
          <p:cNvSpPr>
            <a:spLocks noChangeArrowheads="1"/>
          </p:cNvSpPr>
          <p:nvPr/>
        </p:nvSpPr>
        <p:spPr bwMode="auto">
          <a:xfrm>
            <a:off x="0" y="32956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3334" name="Rectangle 22"/>
          <p:cNvSpPr>
            <a:spLocks noChangeArrowheads="1"/>
          </p:cNvSpPr>
          <p:nvPr/>
        </p:nvSpPr>
        <p:spPr bwMode="auto">
          <a:xfrm>
            <a:off x="0" y="30178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3335" name="Rectangle 23"/>
          <p:cNvSpPr>
            <a:spLocks noChangeArrowheads="1"/>
          </p:cNvSpPr>
          <p:nvPr/>
        </p:nvSpPr>
        <p:spPr bwMode="auto">
          <a:xfrm>
            <a:off x="0" y="3001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3336" name="Rectangle 2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3337" name="Rectangle 25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3338" name="Rectangle 2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3339" name="Rectangle 2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3340" name="Rectangle 2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3341" name="Rectangle 29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3342" name="Rectangle 30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3343" name="Rectangle 31"/>
          <p:cNvSpPr>
            <a:spLocks noChangeArrowheads="1"/>
          </p:cNvSpPr>
          <p:nvPr/>
        </p:nvSpPr>
        <p:spPr bwMode="auto">
          <a:xfrm>
            <a:off x="0" y="2525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3344" name="Rectangle 32"/>
          <p:cNvSpPr>
            <a:spLocks noChangeArrowheads="1"/>
          </p:cNvSpPr>
          <p:nvPr/>
        </p:nvSpPr>
        <p:spPr bwMode="auto">
          <a:xfrm>
            <a:off x="0" y="29829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99107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6"/>
            </a:gs>
            <a:gs pos="50000">
              <a:schemeClr val="tx1"/>
            </a:gs>
            <a:gs pos="100000">
              <a:schemeClr val="accent6"/>
            </a:gs>
          </a:gsLst>
          <a:lin ang="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76200"/>
            <a:ext cx="7772400" cy="7620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Density Estimation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838200"/>
            <a:ext cx="8305800" cy="5867400"/>
          </a:xfrm>
        </p:spPr>
        <p:txBody>
          <a:bodyPr/>
          <a:lstStyle/>
          <a:p>
            <a:pPr marL="711200" indent="-711200" eaLnBrk="1" hangingPunct="1"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E.g.    Hidalgo Stamp Data</a:t>
            </a:r>
          </a:p>
          <a:p>
            <a:pPr marL="711200" indent="-711200" eaLnBrk="1" hangingPunct="1"/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Another histogram</a:t>
            </a:r>
          </a:p>
          <a:p>
            <a:pPr marL="711200" indent="-711200" eaLnBrk="1" hangingPunct="1"/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Smaller </a:t>
            </a:r>
            <a:r>
              <a:rPr lang="en-US" dirty="0" err="1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binwidth</a:t>
            </a:r>
            <a:endParaRPr lang="en-US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711200" indent="-711200" eaLnBrk="1" hangingPunct="1"/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Suggests 2 modes?</a:t>
            </a:r>
          </a:p>
          <a:p>
            <a:pPr marL="711200" indent="-711200" eaLnBrk="1" hangingPunct="1"/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2 factories making</a:t>
            </a:r>
          </a:p>
          <a:p>
            <a:pPr marL="711200" indent="-711200" eaLnBrk="1" hangingPunct="1"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			the paper?</a:t>
            </a:r>
          </a:p>
        </p:txBody>
      </p:sp>
      <p:sp>
        <p:nvSpPr>
          <p:cNvPr id="16388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6389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6390" name="Rectangle 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6391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6392" name="Rectangle 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6393" name="Rectangle 9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6394" name="Rectangle 10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6395" name="Rectangle 11"/>
          <p:cNvSpPr>
            <a:spLocks noChangeArrowheads="1"/>
          </p:cNvSpPr>
          <p:nvPr/>
        </p:nvSpPr>
        <p:spPr bwMode="auto">
          <a:xfrm>
            <a:off x="0" y="2743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6396" name="Rectangle 12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6397" name="Rectangle 13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6398" name="Rectangle 1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6399" name="Rectangle 15"/>
          <p:cNvSpPr>
            <a:spLocks noChangeArrowheads="1"/>
          </p:cNvSpPr>
          <p:nvPr/>
        </p:nvSpPr>
        <p:spPr bwMode="auto">
          <a:xfrm>
            <a:off x="0" y="3021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6400" name="Rectangle 16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6401" name="Rectangle 17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6402" name="Rectangle 18"/>
          <p:cNvSpPr>
            <a:spLocks noChangeArrowheads="1"/>
          </p:cNvSpPr>
          <p:nvPr/>
        </p:nvSpPr>
        <p:spPr bwMode="auto">
          <a:xfrm>
            <a:off x="0" y="3001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6403" name="Rectangle 19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6404" name="Rectangle 20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6405" name="Rectangle 21"/>
          <p:cNvSpPr>
            <a:spLocks noChangeArrowheads="1"/>
          </p:cNvSpPr>
          <p:nvPr/>
        </p:nvSpPr>
        <p:spPr bwMode="auto">
          <a:xfrm>
            <a:off x="0" y="32956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6406" name="Rectangle 22"/>
          <p:cNvSpPr>
            <a:spLocks noChangeArrowheads="1"/>
          </p:cNvSpPr>
          <p:nvPr/>
        </p:nvSpPr>
        <p:spPr bwMode="auto">
          <a:xfrm>
            <a:off x="0" y="30178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6407" name="Rectangle 23"/>
          <p:cNvSpPr>
            <a:spLocks noChangeArrowheads="1"/>
          </p:cNvSpPr>
          <p:nvPr/>
        </p:nvSpPr>
        <p:spPr bwMode="auto">
          <a:xfrm>
            <a:off x="0" y="3001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6408" name="Rectangle 2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6409" name="Rectangle 25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6410" name="Rectangle 2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6411" name="Rectangle 2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6412" name="Rectangle 2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6413" name="Rectangle 29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6414" name="Rectangle 30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6415" name="Rectangle 31"/>
          <p:cNvSpPr>
            <a:spLocks noChangeArrowheads="1"/>
          </p:cNvSpPr>
          <p:nvPr/>
        </p:nvSpPr>
        <p:spPr bwMode="auto">
          <a:xfrm>
            <a:off x="0" y="2525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6416" name="Rectangle 32"/>
          <p:cNvSpPr>
            <a:spLocks noChangeArrowheads="1"/>
          </p:cNvSpPr>
          <p:nvPr/>
        </p:nvSpPr>
        <p:spPr bwMode="auto">
          <a:xfrm>
            <a:off x="0" y="29829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pic>
        <p:nvPicPr>
          <p:cNvPr id="16417" name="Picture 32" descr="StampsHistBWidth2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3200400"/>
            <a:ext cx="4114800" cy="3209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24952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6"/>
            </a:gs>
            <a:gs pos="50000">
              <a:schemeClr val="tx1"/>
            </a:gs>
            <a:gs pos="100000">
              <a:schemeClr val="accent6"/>
            </a:gs>
          </a:gsLst>
          <a:lin ang="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76200"/>
            <a:ext cx="7772400" cy="7620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Density Estimation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838200"/>
            <a:ext cx="8305800" cy="5867400"/>
          </a:xfrm>
        </p:spPr>
        <p:txBody>
          <a:bodyPr/>
          <a:lstStyle/>
          <a:p>
            <a:pPr marL="711200" indent="-711200" eaLnBrk="1" hangingPunct="1"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E.g.    Hidalgo Stamp Data</a:t>
            </a:r>
          </a:p>
          <a:p>
            <a:pPr marL="711200" indent="-711200" eaLnBrk="1" hangingPunct="1"/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Another histogram</a:t>
            </a:r>
          </a:p>
          <a:p>
            <a:pPr marL="711200" indent="-711200" eaLnBrk="1" hangingPunct="1"/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Smaller </a:t>
            </a:r>
            <a:r>
              <a:rPr lang="en-US" dirty="0" err="1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binwidth</a:t>
            </a:r>
            <a:endParaRPr lang="en-US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711200" indent="-711200" eaLnBrk="1" hangingPunct="1"/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Suggests 6 modes?</a:t>
            </a:r>
          </a:p>
          <a:p>
            <a:pPr marL="711200" indent="-711200" eaLnBrk="1" hangingPunct="1"/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6 factories making</a:t>
            </a:r>
          </a:p>
          <a:p>
            <a:pPr marL="711200" indent="-711200" eaLnBrk="1" hangingPunct="1"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			the paper?</a:t>
            </a:r>
          </a:p>
        </p:txBody>
      </p:sp>
      <p:sp>
        <p:nvSpPr>
          <p:cNvPr id="17412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7413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7414" name="Rectangle 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7415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7416" name="Rectangle 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7417" name="Rectangle 9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7418" name="Rectangle 10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7419" name="Rectangle 11"/>
          <p:cNvSpPr>
            <a:spLocks noChangeArrowheads="1"/>
          </p:cNvSpPr>
          <p:nvPr/>
        </p:nvSpPr>
        <p:spPr bwMode="auto">
          <a:xfrm>
            <a:off x="0" y="2743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7420" name="Rectangle 12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7421" name="Rectangle 13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7422" name="Rectangle 1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7423" name="Rectangle 15"/>
          <p:cNvSpPr>
            <a:spLocks noChangeArrowheads="1"/>
          </p:cNvSpPr>
          <p:nvPr/>
        </p:nvSpPr>
        <p:spPr bwMode="auto">
          <a:xfrm>
            <a:off x="0" y="3021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7424" name="Rectangle 16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7425" name="Rectangle 17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7426" name="Rectangle 18"/>
          <p:cNvSpPr>
            <a:spLocks noChangeArrowheads="1"/>
          </p:cNvSpPr>
          <p:nvPr/>
        </p:nvSpPr>
        <p:spPr bwMode="auto">
          <a:xfrm>
            <a:off x="0" y="3001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7427" name="Rectangle 19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7428" name="Rectangle 20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7429" name="Rectangle 21"/>
          <p:cNvSpPr>
            <a:spLocks noChangeArrowheads="1"/>
          </p:cNvSpPr>
          <p:nvPr/>
        </p:nvSpPr>
        <p:spPr bwMode="auto">
          <a:xfrm>
            <a:off x="0" y="32956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7430" name="Rectangle 22"/>
          <p:cNvSpPr>
            <a:spLocks noChangeArrowheads="1"/>
          </p:cNvSpPr>
          <p:nvPr/>
        </p:nvSpPr>
        <p:spPr bwMode="auto">
          <a:xfrm>
            <a:off x="0" y="30178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7431" name="Rectangle 23"/>
          <p:cNvSpPr>
            <a:spLocks noChangeArrowheads="1"/>
          </p:cNvSpPr>
          <p:nvPr/>
        </p:nvSpPr>
        <p:spPr bwMode="auto">
          <a:xfrm>
            <a:off x="0" y="3001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7432" name="Rectangle 2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7433" name="Rectangle 25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7434" name="Rectangle 2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7435" name="Rectangle 2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7436" name="Rectangle 2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7437" name="Rectangle 29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7438" name="Rectangle 30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7439" name="Rectangle 31"/>
          <p:cNvSpPr>
            <a:spLocks noChangeArrowheads="1"/>
          </p:cNvSpPr>
          <p:nvPr/>
        </p:nvSpPr>
        <p:spPr bwMode="auto">
          <a:xfrm>
            <a:off x="0" y="2525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7440" name="Rectangle 32"/>
          <p:cNvSpPr>
            <a:spLocks noChangeArrowheads="1"/>
          </p:cNvSpPr>
          <p:nvPr/>
        </p:nvSpPr>
        <p:spPr bwMode="auto">
          <a:xfrm>
            <a:off x="0" y="29829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pic>
        <p:nvPicPr>
          <p:cNvPr id="17441" name="Picture 34" descr="StampsHistBWidth3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3200400"/>
            <a:ext cx="4114800" cy="3209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46984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6"/>
            </a:gs>
            <a:gs pos="50000">
              <a:schemeClr val="tx1"/>
            </a:gs>
            <a:gs pos="100000">
              <a:schemeClr val="accent6"/>
            </a:gs>
          </a:gsLst>
          <a:lin ang="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76200"/>
            <a:ext cx="7772400" cy="7620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Density Estimation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838200"/>
            <a:ext cx="8305800" cy="5867400"/>
          </a:xfrm>
        </p:spPr>
        <p:txBody>
          <a:bodyPr/>
          <a:lstStyle/>
          <a:p>
            <a:pPr marL="711200" indent="-711200" eaLnBrk="1" hangingPunct="1"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Compare shifts with </a:t>
            </a:r>
            <a:r>
              <a:rPr lang="en-US" i="1" dirty="0" smtClean="0">
                <a:solidFill>
                  <a:srgbClr val="00FF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Average Histogram</a:t>
            </a:r>
          </a:p>
          <a:p>
            <a:pPr marL="711200" indent="-711200" eaLnBrk="1" hangingPunct="1"/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For 7 mode shift</a:t>
            </a:r>
          </a:p>
          <a:p>
            <a:pPr marL="711200" indent="-711200" eaLnBrk="1" hangingPunct="1"/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Peaks </a:t>
            </a:r>
            <a:r>
              <a:rPr lang="en-US" i="1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line up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with bin centers</a:t>
            </a:r>
          </a:p>
          <a:p>
            <a:pPr marL="711200" indent="-711200" eaLnBrk="1" hangingPunct="1"/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So shifted </a:t>
            </a:r>
            <a:r>
              <a:rPr lang="en-US" dirty="0" err="1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histo’s</a:t>
            </a:r>
            <a:endParaRPr lang="en-US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711200" indent="-711200" eaLnBrk="1" hangingPunct="1"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		find peaks</a:t>
            </a:r>
          </a:p>
        </p:txBody>
      </p:sp>
      <p:sp>
        <p:nvSpPr>
          <p:cNvPr id="22532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2533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2534" name="Rectangle 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2535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2536" name="Rectangle 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2537" name="Rectangle 9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2538" name="Rectangle 10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2539" name="Rectangle 11"/>
          <p:cNvSpPr>
            <a:spLocks noChangeArrowheads="1"/>
          </p:cNvSpPr>
          <p:nvPr/>
        </p:nvSpPr>
        <p:spPr bwMode="auto">
          <a:xfrm>
            <a:off x="0" y="2743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2540" name="Rectangle 12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2541" name="Rectangle 13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2542" name="Rectangle 1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2543" name="Rectangle 15"/>
          <p:cNvSpPr>
            <a:spLocks noChangeArrowheads="1"/>
          </p:cNvSpPr>
          <p:nvPr/>
        </p:nvSpPr>
        <p:spPr bwMode="auto">
          <a:xfrm>
            <a:off x="0" y="3021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2544" name="Rectangle 16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2545" name="Rectangle 17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2546" name="Rectangle 18"/>
          <p:cNvSpPr>
            <a:spLocks noChangeArrowheads="1"/>
          </p:cNvSpPr>
          <p:nvPr/>
        </p:nvSpPr>
        <p:spPr bwMode="auto">
          <a:xfrm>
            <a:off x="0" y="3001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2547" name="Rectangle 19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2548" name="Rectangle 20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2549" name="Rectangle 21"/>
          <p:cNvSpPr>
            <a:spLocks noChangeArrowheads="1"/>
          </p:cNvSpPr>
          <p:nvPr/>
        </p:nvSpPr>
        <p:spPr bwMode="auto">
          <a:xfrm>
            <a:off x="0" y="32956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2550" name="Rectangle 22"/>
          <p:cNvSpPr>
            <a:spLocks noChangeArrowheads="1"/>
          </p:cNvSpPr>
          <p:nvPr/>
        </p:nvSpPr>
        <p:spPr bwMode="auto">
          <a:xfrm>
            <a:off x="0" y="30178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2551" name="Rectangle 23"/>
          <p:cNvSpPr>
            <a:spLocks noChangeArrowheads="1"/>
          </p:cNvSpPr>
          <p:nvPr/>
        </p:nvSpPr>
        <p:spPr bwMode="auto">
          <a:xfrm>
            <a:off x="0" y="3001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2552" name="Rectangle 2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2553" name="Rectangle 25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2554" name="Rectangle 2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2555" name="Rectangle 2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2556" name="Rectangle 2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2557" name="Rectangle 29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2558" name="Rectangle 30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2559" name="Rectangle 31"/>
          <p:cNvSpPr>
            <a:spLocks noChangeArrowheads="1"/>
          </p:cNvSpPr>
          <p:nvPr/>
        </p:nvSpPr>
        <p:spPr bwMode="auto">
          <a:xfrm>
            <a:off x="0" y="2525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2560" name="Rectangle 32"/>
          <p:cNvSpPr>
            <a:spLocks noChangeArrowheads="1"/>
          </p:cNvSpPr>
          <p:nvPr/>
        </p:nvSpPr>
        <p:spPr bwMode="auto">
          <a:xfrm>
            <a:off x="0" y="29829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pic>
        <p:nvPicPr>
          <p:cNvPr id="22561" name="Picture 34" descr="StampsHistBWidth3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3211513"/>
            <a:ext cx="4114800" cy="318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30070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6"/>
            </a:gs>
            <a:gs pos="50000">
              <a:schemeClr val="tx1"/>
            </a:gs>
            <a:gs pos="100000">
              <a:schemeClr val="accent6"/>
            </a:gs>
          </a:gsLst>
          <a:lin ang="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76200"/>
            <a:ext cx="7772400" cy="7620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Density Estimation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838200"/>
            <a:ext cx="8305800" cy="5867400"/>
          </a:xfrm>
        </p:spPr>
        <p:txBody>
          <a:bodyPr/>
          <a:lstStyle/>
          <a:p>
            <a:pPr marL="711200" indent="-711200" eaLnBrk="1" hangingPunct="1"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Compare shifts with </a:t>
            </a:r>
            <a:r>
              <a:rPr lang="en-US" i="1" dirty="0" smtClean="0">
                <a:solidFill>
                  <a:srgbClr val="00FF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Average Histogram</a:t>
            </a:r>
          </a:p>
          <a:p>
            <a:pPr marL="711200" indent="-711200" eaLnBrk="1" hangingPunct="1"/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For 2 (3?) mode shift</a:t>
            </a:r>
          </a:p>
          <a:p>
            <a:pPr marL="711200" indent="-711200" eaLnBrk="1" hangingPunct="1"/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Peaks </a:t>
            </a:r>
            <a:r>
              <a:rPr lang="en-US" i="1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split between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 bins</a:t>
            </a:r>
          </a:p>
          <a:p>
            <a:pPr marL="711200" indent="-711200" eaLnBrk="1" hangingPunct="1"/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So shifted </a:t>
            </a:r>
            <a:r>
              <a:rPr lang="en-US" dirty="0" err="1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histo’s</a:t>
            </a:r>
            <a:endParaRPr lang="en-US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711200" indent="-711200" eaLnBrk="1" hangingPunct="1"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		miss peaks</a:t>
            </a:r>
          </a:p>
        </p:txBody>
      </p:sp>
      <p:sp>
        <p:nvSpPr>
          <p:cNvPr id="23556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57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58" name="Rectangle 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59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0" name="Rectangle 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1" name="Rectangle 9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2" name="Rectangle 10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3" name="Rectangle 11"/>
          <p:cNvSpPr>
            <a:spLocks noChangeArrowheads="1"/>
          </p:cNvSpPr>
          <p:nvPr/>
        </p:nvSpPr>
        <p:spPr bwMode="auto">
          <a:xfrm>
            <a:off x="0" y="2743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4" name="Rectangle 12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5" name="Rectangle 13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6" name="Rectangle 1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7" name="Rectangle 15"/>
          <p:cNvSpPr>
            <a:spLocks noChangeArrowheads="1"/>
          </p:cNvSpPr>
          <p:nvPr/>
        </p:nvSpPr>
        <p:spPr bwMode="auto">
          <a:xfrm>
            <a:off x="0" y="3021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8" name="Rectangle 16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9" name="Rectangle 17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0" name="Rectangle 18"/>
          <p:cNvSpPr>
            <a:spLocks noChangeArrowheads="1"/>
          </p:cNvSpPr>
          <p:nvPr/>
        </p:nvSpPr>
        <p:spPr bwMode="auto">
          <a:xfrm>
            <a:off x="0" y="3001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1" name="Rectangle 19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2" name="Rectangle 20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3" name="Rectangle 21"/>
          <p:cNvSpPr>
            <a:spLocks noChangeArrowheads="1"/>
          </p:cNvSpPr>
          <p:nvPr/>
        </p:nvSpPr>
        <p:spPr bwMode="auto">
          <a:xfrm>
            <a:off x="0" y="32956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4" name="Rectangle 22"/>
          <p:cNvSpPr>
            <a:spLocks noChangeArrowheads="1"/>
          </p:cNvSpPr>
          <p:nvPr/>
        </p:nvSpPr>
        <p:spPr bwMode="auto">
          <a:xfrm>
            <a:off x="0" y="30178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5" name="Rectangle 23"/>
          <p:cNvSpPr>
            <a:spLocks noChangeArrowheads="1"/>
          </p:cNvSpPr>
          <p:nvPr/>
        </p:nvSpPr>
        <p:spPr bwMode="auto">
          <a:xfrm>
            <a:off x="0" y="3001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6" name="Rectangle 2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7" name="Rectangle 25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8" name="Rectangle 2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9" name="Rectangle 2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80" name="Rectangle 2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81" name="Rectangle 29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82" name="Rectangle 30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83" name="Rectangle 31"/>
          <p:cNvSpPr>
            <a:spLocks noChangeArrowheads="1"/>
          </p:cNvSpPr>
          <p:nvPr/>
        </p:nvSpPr>
        <p:spPr bwMode="auto">
          <a:xfrm>
            <a:off x="0" y="2525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84" name="Rectangle 32"/>
          <p:cNvSpPr>
            <a:spLocks noChangeArrowheads="1"/>
          </p:cNvSpPr>
          <p:nvPr/>
        </p:nvSpPr>
        <p:spPr bwMode="auto">
          <a:xfrm>
            <a:off x="0" y="29829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pic>
        <p:nvPicPr>
          <p:cNvPr id="23585" name="Picture 34" descr="StampsHistBWidth3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1088" y="3211513"/>
            <a:ext cx="4086225" cy="318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" name="TextBox 33"/>
          <p:cNvSpPr txBox="1"/>
          <p:nvPr/>
        </p:nvSpPr>
        <p:spPr>
          <a:xfrm>
            <a:off x="0" y="4267200"/>
            <a:ext cx="4604146" cy="206210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This 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I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s Why Histograms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Were </a:t>
            </a:r>
            <a:r>
              <a:rPr kumimoji="0" lang="en-US" sz="3200" b="0" i="0" u="sng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Not Used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in Many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1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Displays of 1-d </a:t>
            </a:r>
            <a:r>
              <a:rPr kumimoji="0" lang="en-US" sz="3200" b="0" i="1" u="none" strike="noStrike" kern="1200" cap="none" spc="0" normalizeH="0" baseline="0" noProof="0" dirty="0" err="1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Dist’ns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,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Earlier in Course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13213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6"/>
            </a:gs>
            <a:gs pos="50000">
              <a:schemeClr val="tx1"/>
            </a:gs>
            <a:gs pos="100000">
              <a:schemeClr val="accent6"/>
            </a:gs>
          </a:gsLst>
          <a:lin ang="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76200"/>
            <a:ext cx="7772400" cy="7620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Kernel Density Estimation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838200"/>
            <a:ext cx="8305800" cy="5867400"/>
          </a:xfrm>
        </p:spPr>
        <p:txBody>
          <a:bodyPr/>
          <a:lstStyle/>
          <a:p>
            <a:pPr marL="711200" indent="-711200" eaLnBrk="1" hangingPunct="1"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Chondrite Data:</a:t>
            </a:r>
          </a:p>
          <a:p>
            <a:pPr marL="711200" indent="-711200" eaLnBrk="1" hangingPunct="1"/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Sum </a:t>
            </a:r>
            <a:r>
              <a:rPr lang="en-US" dirty="0" smtClean="0">
                <a:solidFill>
                  <a:srgbClr val="00FF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pieces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to estimate </a:t>
            </a:r>
            <a:r>
              <a:rPr lang="en-US" dirty="0" smtClean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density</a:t>
            </a:r>
          </a:p>
          <a:p>
            <a:pPr marL="711200" indent="-711200" eaLnBrk="1" hangingPunct="1"/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Suggests 3 modes (rock sources)</a:t>
            </a:r>
          </a:p>
          <a:p>
            <a:pPr marL="711200" indent="-711200" eaLnBrk="1" hangingPunct="1">
              <a:buFontTx/>
              <a:buNone/>
            </a:pPr>
            <a:endParaRPr lang="en-US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28676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8677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8678" name="Rectangle 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8679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8680" name="Rectangle 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8681" name="Rectangle 9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8682" name="Rectangle 10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8683" name="Rectangle 11"/>
          <p:cNvSpPr>
            <a:spLocks noChangeArrowheads="1"/>
          </p:cNvSpPr>
          <p:nvPr/>
        </p:nvSpPr>
        <p:spPr bwMode="auto">
          <a:xfrm>
            <a:off x="0" y="2743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8684" name="Rectangle 12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8685" name="Rectangle 13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8686" name="Rectangle 1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8687" name="Rectangle 15"/>
          <p:cNvSpPr>
            <a:spLocks noChangeArrowheads="1"/>
          </p:cNvSpPr>
          <p:nvPr/>
        </p:nvSpPr>
        <p:spPr bwMode="auto">
          <a:xfrm>
            <a:off x="0" y="3021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8688" name="Rectangle 16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8689" name="Rectangle 17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8690" name="Rectangle 18"/>
          <p:cNvSpPr>
            <a:spLocks noChangeArrowheads="1"/>
          </p:cNvSpPr>
          <p:nvPr/>
        </p:nvSpPr>
        <p:spPr bwMode="auto">
          <a:xfrm>
            <a:off x="0" y="3001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8691" name="Rectangle 19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8692" name="Rectangle 20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8693" name="Rectangle 21"/>
          <p:cNvSpPr>
            <a:spLocks noChangeArrowheads="1"/>
          </p:cNvSpPr>
          <p:nvPr/>
        </p:nvSpPr>
        <p:spPr bwMode="auto">
          <a:xfrm>
            <a:off x="0" y="32956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8694" name="Rectangle 22"/>
          <p:cNvSpPr>
            <a:spLocks noChangeArrowheads="1"/>
          </p:cNvSpPr>
          <p:nvPr/>
        </p:nvSpPr>
        <p:spPr bwMode="auto">
          <a:xfrm>
            <a:off x="0" y="30178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8695" name="Rectangle 23"/>
          <p:cNvSpPr>
            <a:spLocks noChangeArrowheads="1"/>
          </p:cNvSpPr>
          <p:nvPr/>
        </p:nvSpPr>
        <p:spPr bwMode="auto">
          <a:xfrm>
            <a:off x="0" y="3001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8696" name="Rectangle 2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8697" name="Rectangle 25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8698" name="Rectangle 2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8699" name="Rectangle 2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8700" name="Rectangle 2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8701" name="Rectangle 29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8702" name="Rectangle 30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8703" name="Rectangle 31"/>
          <p:cNvSpPr>
            <a:spLocks noChangeArrowheads="1"/>
          </p:cNvSpPr>
          <p:nvPr/>
        </p:nvSpPr>
        <p:spPr bwMode="auto">
          <a:xfrm>
            <a:off x="0" y="2525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8704" name="Rectangle 32"/>
          <p:cNvSpPr>
            <a:spLocks noChangeArrowheads="1"/>
          </p:cNvSpPr>
          <p:nvPr/>
        </p:nvSpPr>
        <p:spPr bwMode="auto">
          <a:xfrm>
            <a:off x="0" y="29829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pic>
        <p:nvPicPr>
          <p:cNvPr id="2870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8575" y="2514600"/>
            <a:ext cx="6418263" cy="4532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85836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6"/>
            </a:gs>
            <a:gs pos="50000">
              <a:schemeClr val="tx1"/>
            </a:gs>
            <a:gs pos="100000">
              <a:schemeClr val="accent6"/>
            </a:gs>
          </a:gsLst>
          <a:lin ang="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0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76200"/>
            <a:ext cx="7772400" cy="7620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Kernel Density Estimation</a:t>
            </a:r>
          </a:p>
        </p:txBody>
      </p:sp>
      <p:sp>
        <p:nvSpPr>
          <p:cNvPr id="10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838200"/>
            <a:ext cx="8305800" cy="5867400"/>
          </a:xfrm>
        </p:spPr>
        <p:txBody>
          <a:bodyPr/>
          <a:lstStyle/>
          <a:p>
            <a:pPr marL="711200" indent="-711200" eaLnBrk="1" hangingPunct="1"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Recall </a:t>
            </a:r>
            <a:r>
              <a:rPr lang="en-US" dirty="0" err="1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Subdensities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For Different Groups</a:t>
            </a:r>
          </a:p>
        </p:txBody>
      </p:sp>
      <p:sp>
        <p:nvSpPr>
          <p:cNvPr id="1032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033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034" name="Rectangle 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035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036" name="Rectangle 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037" name="Rectangle 9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038" name="Rectangle 10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039" name="Rectangle 11"/>
          <p:cNvSpPr>
            <a:spLocks noChangeArrowheads="1"/>
          </p:cNvSpPr>
          <p:nvPr/>
        </p:nvSpPr>
        <p:spPr bwMode="auto">
          <a:xfrm>
            <a:off x="0" y="2743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040" name="Rectangle 12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041" name="Rectangle 13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042" name="Rectangle 1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043" name="Rectangle 15"/>
          <p:cNvSpPr>
            <a:spLocks noChangeArrowheads="1"/>
          </p:cNvSpPr>
          <p:nvPr/>
        </p:nvSpPr>
        <p:spPr bwMode="auto">
          <a:xfrm>
            <a:off x="0" y="3021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044" name="Rectangle 16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045" name="Rectangle 17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046" name="Rectangle 18"/>
          <p:cNvSpPr>
            <a:spLocks noChangeArrowheads="1"/>
          </p:cNvSpPr>
          <p:nvPr/>
        </p:nvSpPr>
        <p:spPr bwMode="auto">
          <a:xfrm>
            <a:off x="0" y="3001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047" name="Rectangle 19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048" name="Rectangle 20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049" name="Rectangle 21"/>
          <p:cNvSpPr>
            <a:spLocks noChangeArrowheads="1"/>
          </p:cNvSpPr>
          <p:nvPr/>
        </p:nvSpPr>
        <p:spPr bwMode="auto">
          <a:xfrm>
            <a:off x="0" y="32956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050" name="Rectangle 22"/>
          <p:cNvSpPr>
            <a:spLocks noChangeArrowheads="1"/>
          </p:cNvSpPr>
          <p:nvPr/>
        </p:nvSpPr>
        <p:spPr bwMode="auto">
          <a:xfrm>
            <a:off x="0" y="30178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051" name="Rectangle 23"/>
          <p:cNvSpPr>
            <a:spLocks noChangeArrowheads="1"/>
          </p:cNvSpPr>
          <p:nvPr/>
        </p:nvSpPr>
        <p:spPr bwMode="auto">
          <a:xfrm>
            <a:off x="0" y="3001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052" name="Rectangle 2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053" name="Rectangle 25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054" name="Rectangle 2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055" name="Rectangle 2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056" name="Rectangle 2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057" name="Rectangle 29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058" name="Rectangle 30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059" name="Rectangle 31"/>
          <p:cNvSpPr>
            <a:spLocks noChangeArrowheads="1"/>
          </p:cNvSpPr>
          <p:nvPr/>
        </p:nvSpPr>
        <p:spPr bwMode="auto">
          <a:xfrm>
            <a:off x="0" y="2525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060" name="Rectangle 32"/>
          <p:cNvSpPr>
            <a:spLocks noChangeArrowheads="1"/>
          </p:cNvSpPr>
          <p:nvPr/>
        </p:nvSpPr>
        <p:spPr bwMode="auto">
          <a:xfrm>
            <a:off x="0" y="29829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pic>
        <p:nvPicPr>
          <p:cNvPr id="33" name="Picture 32"/>
          <p:cNvPicPr>
            <a:picLocks noChangeAspect="1"/>
          </p:cNvPicPr>
          <p:nvPr/>
        </p:nvPicPr>
        <p:blipFill rotWithShape="1">
          <a:blip r:embed="rId3"/>
          <a:srcRect l="6864" t="40908" r="24510" b="4547"/>
          <a:stretch/>
        </p:blipFill>
        <p:spPr>
          <a:xfrm>
            <a:off x="3886200" y="1449976"/>
            <a:ext cx="5257800" cy="5408023"/>
          </a:xfrm>
          <a:prstGeom prst="rect">
            <a:avLst/>
          </a:prstGeom>
        </p:spPr>
      </p:pic>
      <p:sp>
        <p:nvSpPr>
          <p:cNvPr id="35" name="TextBox 34"/>
          <p:cNvSpPr txBox="1"/>
          <p:nvPr/>
        </p:nvSpPr>
        <p:spPr>
          <a:xfrm>
            <a:off x="304800" y="4495800"/>
            <a:ext cx="300037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Use Same Window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Width, So They Sum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574119" y="1524000"/>
            <a:ext cx="4531281" cy="830997"/>
            <a:chOff x="574119" y="1524000"/>
            <a:chExt cx="4531281" cy="830997"/>
          </a:xfrm>
        </p:grpSpPr>
        <p:sp>
          <p:nvSpPr>
            <p:cNvPr id="2" name="TextBox 1"/>
            <p:cNvSpPr txBox="1"/>
            <p:nvPr/>
          </p:nvSpPr>
          <p:spPr>
            <a:xfrm>
              <a:off x="574119" y="1524000"/>
              <a:ext cx="2092881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Black Curves </a:t>
              </a: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have Area = 1</a:t>
              </a: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cxnSp>
          <p:nvCxnSpPr>
            <p:cNvPr id="4" name="Straight Arrow Connector 3"/>
            <p:cNvCxnSpPr>
              <a:stCxn id="2" idx="3"/>
            </p:cNvCxnSpPr>
            <p:nvPr/>
          </p:nvCxnSpPr>
          <p:spPr>
            <a:xfrm>
              <a:off x="2667000" y="1939499"/>
              <a:ext cx="2438400" cy="41701"/>
            </a:xfrm>
            <a:prstGeom prst="straightConnector1">
              <a:avLst/>
            </a:prstGeom>
            <a:ln w="38100">
              <a:solidFill>
                <a:schemeClr val="bg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" name="Group 8"/>
          <p:cNvGrpSpPr/>
          <p:nvPr/>
        </p:nvGrpSpPr>
        <p:grpSpPr>
          <a:xfrm>
            <a:off x="457200" y="2743200"/>
            <a:ext cx="4648200" cy="1108303"/>
            <a:chOff x="457200" y="2743200"/>
            <a:chExt cx="4648200" cy="1108303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6" name="TextBox 35"/>
                <p:cNvSpPr txBox="1"/>
                <p:nvPr/>
              </p:nvSpPr>
              <p:spPr>
                <a:xfrm>
                  <a:off x="457200" y="2895600"/>
                  <a:ext cx="2411238" cy="955903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2400" b="0" i="0" u="none" strike="noStrike" kern="1200" cap="none" spc="0" normalizeH="0" baseline="0" noProof="0" dirty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+mn-ea"/>
                      <a:cs typeface="+mn-cs"/>
                    </a:rPr>
                    <a:t>Colored Curves </a:t>
                  </a:r>
                </a:p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2400" b="0" i="0" u="none" strike="noStrike" kern="1200" cap="none" spc="0" normalizeH="0" baseline="0" noProof="0" dirty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+mn-ea"/>
                      <a:cs typeface="+mn-cs"/>
                    </a:rPr>
                    <a:t>have Area =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kumimoji="0" lang="en-US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kumimoji="0" lang="en-US" sz="24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a:rPr kumimoji="0" lang="en-US" sz="24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𝑛</m:t>
                              </m:r>
                            </m:e>
                            <m:sub>
                              <m:r>
                                <a:rPr kumimoji="0" lang="en-US" sz="24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𝑘</m:t>
                              </m:r>
                            </m:sub>
                          </m:sSub>
                        </m:num>
                        <m:den>
                          <m:r>
                            <a:rPr kumimoji="0" lang="en-US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𝑛</m:t>
                          </m:r>
                        </m:den>
                      </m:f>
                    </m:oMath>
                  </a14:m>
                  <a:endPara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</mc:Choice>
          <mc:Fallback xmlns="">
            <p:sp>
              <p:nvSpPr>
                <p:cNvPr id="36" name="TextBox 3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57200" y="2895600"/>
                  <a:ext cx="2411238" cy="955903"/>
                </a:xfrm>
                <a:prstGeom prst="rect">
                  <a:avLst/>
                </a:prstGeom>
                <a:blipFill>
                  <a:blip r:embed="rId4"/>
                  <a:stretch>
                    <a:fillRect l="-3788" t="-4459" r="-2778" b="-509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40" name="Straight Arrow Connector 39"/>
            <p:cNvCxnSpPr>
              <a:stCxn id="36" idx="3"/>
            </p:cNvCxnSpPr>
            <p:nvPr/>
          </p:nvCxnSpPr>
          <p:spPr>
            <a:xfrm flipV="1">
              <a:off x="2868438" y="2743200"/>
              <a:ext cx="2236962" cy="630352"/>
            </a:xfrm>
            <a:prstGeom prst="straightConnector1">
              <a:avLst/>
            </a:prstGeom>
            <a:ln w="38100">
              <a:solidFill>
                <a:schemeClr val="bg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005512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6"/>
            </a:gs>
            <a:gs pos="50000">
              <a:schemeClr val="tx1"/>
            </a:gs>
            <a:gs pos="100000">
              <a:schemeClr val="accent6"/>
            </a:gs>
          </a:gsLst>
          <a:lin ang="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76200"/>
            <a:ext cx="7772400" cy="7620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Kernel Density Estimation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838200"/>
            <a:ext cx="8305800" cy="5867400"/>
          </a:xfrm>
        </p:spPr>
        <p:txBody>
          <a:bodyPr/>
          <a:lstStyle/>
          <a:p>
            <a:pPr marL="711200" indent="-711200" eaLnBrk="1" hangingPunct="1"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Choice of kernel (window shape)?</a:t>
            </a:r>
          </a:p>
          <a:p>
            <a:pPr marL="711200" indent="-711200" eaLnBrk="1" hangingPunct="1"/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Controversial issue</a:t>
            </a:r>
          </a:p>
          <a:p>
            <a:pPr marL="711200" indent="-711200" eaLnBrk="1" hangingPunct="1"/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Want Computational Speed?</a:t>
            </a:r>
          </a:p>
          <a:p>
            <a:pPr marL="711200" indent="-711200" eaLnBrk="1" hangingPunct="1"/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Want Statistical Efficiency?</a:t>
            </a:r>
          </a:p>
          <a:p>
            <a:pPr marL="711200" indent="-711200" eaLnBrk="1" hangingPunct="1"/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Want </a:t>
            </a:r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mooth Estimates?</a:t>
            </a:r>
          </a:p>
          <a:p>
            <a:pPr marL="711200" indent="-711200" eaLnBrk="1" hangingPunct="1"/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There is more, but personal choice:    </a:t>
            </a:r>
          </a:p>
          <a:p>
            <a:pPr marL="711200" indent="-711200" algn="ctr" eaLnBrk="1" hangingPunct="1"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Gaussian</a:t>
            </a:r>
          </a:p>
          <a:p>
            <a:pPr marL="711200" indent="-711200" eaLnBrk="1" hangingPunct="1"/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Good </a:t>
            </a:r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O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verall Reference:   </a:t>
            </a:r>
          </a:p>
          <a:p>
            <a:pPr marL="711200" indent="-711200" algn="ctr" eaLnBrk="1" hangingPunct="1"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Wand and Jones (1994)</a:t>
            </a:r>
          </a:p>
          <a:p>
            <a:pPr marL="711200" indent="-711200" eaLnBrk="1" hangingPunct="1">
              <a:buFontTx/>
              <a:buNone/>
            </a:pPr>
            <a:endParaRPr lang="en-US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29700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9701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9702" name="Rectangle 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9703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9704" name="Rectangle 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9705" name="Rectangle 9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9706" name="Rectangle 10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9707" name="Rectangle 11"/>
          <p:cNvSpPr>
            <a:spLocks noChangeArrowheads="1"/>
          </p:cNvSpPr>
          <p:nvPr/>
        </p:nvSpPr>
        <p:spPr bwMode="auto">
          <a:xfrm>
            <a:off x="0" y="2743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9708" name="Rectangle 12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9709" name="Rectangle 13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9710" name="Rectangle 1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9711" name="Rectangle 15"/>
          <p:cNvSpPr>
            <a:spLocks noChangeArrowheads="1"/>
          </p:cNvSpPr>
          <p:nvPr/>
        </p:nvSpPr>
        <p:spPr bwMode="auto">
          <a:xfrm>
            <a:off x="0" y="3021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9712" name="Rectangle 16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9713" name="Rectangle 17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9714" name="Rectangle 18"/>
          <p:cNvSpPr>
            <a:spLocks noChangeArrowheads="1"/>
          </p:cNvSpPr>
          <p:nvPr/>
        </p:nvSpPr>
        <p:spPr bwMode="auto">
          <a:xfrm>
            <a:off x="0" y="3001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9715" name="Rectangle 19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9716" name="Rectangle 20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9717" name="Rectangle 21"/>
          <p:cNvSpPr>
            <a:spLocks noChangeArrowheads="1"/>
          </p:cNvSpPr>
          <p:nvPr/>
        </p:nvSpPr>
        <p:spPr bwMode="auto">
          <a:xfrm>
            <a:off x="0" y="32956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9718" name="Rectangle 22"/>
          <p:cNvSpPr>
            <a:spLocks noChangeArrowheads="1"/>
          </p:cNvSpPr>
          <p:nvPr/>
        </p:nvSpPr>
        <p:spPr bwMode="auto">
          <a:xfrm>
            <a:off x="0" y="30178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9719" name="Rectangle 23"/>
          <p:cNvSpPr>
            <a:spLocks noChangeArrowheads="1"/>
          </p:cNvSpPr>
          <p:nvPr/>
        </p:nvSpPr>
        <p:spPr bwMode="auto">
          <a:xfrm>
            <a:off x="0" y="3001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9720" name="Rectangle 2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9721" name="Rectangle 25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9722" name="Rectangle 2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9723" name="Rectangle 2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9724" name="Rectangle 2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9725" name="Rectangle 29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9726" name="Rectangle 30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9727" name="Rectangle 31"/>
          <p:cNvSpPr>
            <a:spLocks noChangeArrowheads="1"/>
          </p:cNvSpPr>
          <p:nvPr/>
        </p:nvSpPr>
        <p:spPr bwMode="auto">
          <a:xfrm>
            <a:off x="0" y="2525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9728" name="Rectangle 32"/>
          <p:cNvSpPr>
            <a:spLocks noChangeArrowheads="1"/>
          </p:cNvSpPr>
          <p:nvPr/>
        </p:nvSpPr>
        <p:spPr bwMode="auto">
          <a:xfrm>
            <a:off x="0" y="29829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3581400" y="4286071"/>
            <a:ext cx="5378743" cy="1200329"/>
            <a:chOff x="3581400" y="4286071"/>
            <a:chExt cx="5378743" cy="1200329"/>
          </a:xfrm>
        </p:grpSpPr>
        <p:sp>
          <p:nvSpPr>
            <p:cNvPr id="2" name="TextBox 1"/>
            <p:cNvSpPr txBox="1"/>
            <p:nvPr/>
          </p:nvSpPr>
          <p:spPr>
            <a:xfrm>
              <a:off x="6172200" y="4286071"/>
              <a:ext cx="2787943" cy="120032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>
                  <a:solidFill>
                    <a:srgbClr val="C00000"/>
                  </a:solidFill>
                </a:rPr>
                <a:t>Looks the Best,</a:t>
              </a:r>
            </a:p>
            <a:p>
              <a:r>
                <a:rPr lang="en-US" sz="2400" dirty="0" smtClean="0">
                  <a:solidFill>
                    <a:srgbClr val="C00000"/>
                  </a:solidFill>
                </a:rPr>
                <a:t>Minimal Distracting</a:t>
              </a:r>
            </a:p>
            <a:p>
              <a:r>
                <a:rPr lang="en-US" sz="2400" dirty="0" smtClean="0">
                  <a:solidFill>
                    <a:srgbClr val="C00000"/>
                  </a:solidFill>
                </a:rPr>
                <a:t>Small Scale Noise</a:t>
              </a:r>
              <a:endParaRPr lang="en-US" sz="2400" dirty="0">
                <a:solidFill>
                  <a:srgbClr val="C00000"/>
                </a:solidFill>
              </a:endParaRPr>
            </a:p>
          </p:txBody>
        </p:sp>
        <p:sp>
          <p:nvSpPr>
            <p:cNvPr id="3" name="Rounded Rectangle 2"/>
            <p:cNvSpPr/>
            <p:nvPr/>
          </p:nvSpPr>
          <p:spPr>
            <a:xfrm>
              <a:off x="3581400" y="4419600"/>
              <a:ext cx="1988574" cy="457200"/>
            </a:xfrm>
            <a:prstGeom prst="roundRect">
              <a:avLst/>
            </a:prstGeom>
            <a:noFill/>
            <a:ln w="381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5" name="Straight Connector 4"/>
            <p:cNvCxnSpPr>
              <a:stCxn id="3" idx="3"/>
              <a:endCxn id="2" idx="1"/>
            </p:cNvCxnSpPr>
            <p:nvPr/>
          </p:nvCxnSpPr>
          <p:spPr>
            <a:xfrm>
              <a:off x="5569974" y="4648200"/>
              <a:ext cx="602226" cy="238036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717724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6"/>
            </a:gs>
            <a:gs pos="50000">
              <a:schemeClr val="tx1"/>
            </a:gs>
            <a:gs pos="100000">
              <a:schemeClr val="accent6"/>
            </a:gs>
          </a:gsLst>
          <a:lin ang="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76200"/>
            <a:ext cx="7772400" cy="7620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Kernel Density Estimation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838200"/>
            <a:ext cx="8305800" cy="5867400"/>
          </a:xfrm>
        </p:spPr>
        <p:txBody>
          <a:bodyPr/>
          <a:lstStyle/>
          <a:p>
            <a:pPr marL="711200" indent="-711200" eaLnBrk="1" hangingPunct="1"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Choice of bandwidth (window width)?</a:t>
            </a:r>
          </a:p>
          <a:p>
            <a:pPr marL="711200" indent="-711200" eaLnBrk="1" hangingPunct="1"/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Very important to performance</a:t>
            </a:r>
          </a:p>
          <a:p>
            <a:pPr marL="711200" indent="-711200" eaLnBrk="1" hangingPunct="1"/>
            <a:endParaRPr lang="en-US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711200" indent="-711200" eaLnBrk="1" hangingPunct="1"/>
            <a:endParaRPr lang="en-US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711200" indent="-711200" eaLnBrk="1" hangingPunct="1"/>
            <a:endParaRPr lang="en-US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711200" indent="-711200" eaLnBrk="1" hangingPunct="1"/>
            <a:endParaRPr lang="en-US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711200" indent="-711200" eaLnBrk="1" hangingPunct="1"/>
            <a:endParaRPr lang="en-US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0" indent="0" eaLnBrk="1" hangingPunct="1">
              <a:buNone/>
            </a:pPr>
            <a:endParaRPr lang="en-US" sz="1600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711200" indent="-711200" eaLnBrk="1" hangingPunct="1"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Fundamental Issue:</a:t>
            </a:r>
          </a:p>
          <a:p>
            <a:pPr marL="711200" indent="-711200" algn="ctr" eaLnBrk="1" hangingPunct="1"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Which modes are “really there”?</a:t>
            </a:r>
          </a:p>
          <a:p>
            <a:pPr marL="711200" indent="-711200" eaLnBrk="1" hangingPunct="1">
              <a:buFontTx/>
              <a:buNone/>
            </a:pPr>
            <a:endParaRPr lang="en-US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30724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0725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0726" name="Rectangle 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0727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0728" name="Rectangle 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0729" name="Rectangle 9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0730" name="Rectangle 10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0731" name="Rectangle 11"/>
          <p:cNvSpPr>
            <a:spLocks noChangeArrowheads="1"/>
          </p:cNvSpPr>
          <p:nvPr/>
        </p:nvSpPr>
        <p:spPr bwMode="auto">
          <a:xfrm>
            <a:off x="0" y="2743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0732" name="Rectangle 12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0733" name="Rectangle 13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0734" name="Rectangle 1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0735" name="Rectangle 15"/>
          <p:cNvSpPr>
            <a:spLocks noChangeArrowheads="1"/>
          </p:cNvSpPr>
          <p:nvPr/>
        </p:nvSpPr>
        <p:spPr bwMode="auto">
          <a:xfrm>
            <a:off x="0" y="3021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0736" name="Rectangle 16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0737" name="Rectangle 17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0738" name="Rectangle 18"/>
          <p:cNvSpPr>
            <a:spLocks noChangeArrowheads="1"/>
          </p:cNvSpPr>
          <p:nvPr/>
        </p:nvSpPr>
        <p:spPr bwMode="auto">
          <a:xfrm>
            <a:off x="0" y="3001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0739" name="Rectangle 19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0740" name="Rectangle 20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0741" name="Rectangle 21"/>
          <p:cNvSpPr>
            <a:spLocks noChangeArrowheads="1"/>
          </p:cNvSpPr>
          <p:nvPr/>
        </p:nvSpPr>
        <p:spPr bwMode="auto">
          <a:xfrm>
            <a:off x="0" y="32956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0742" name="Rectangle 22"/>
          <p:cNvSpPr>
            <a:spLocks noChangeArrowheads="1"/>
          </p:cNvSpPr>
          <p:nvPr/>
        </p:nvSpPr>
        <p:spPr bwMode="auto">
          <a:xfrm>
            <a:off x="0" y="30178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0743" name="Rectangle 23"/>
          <p:cNvSpPr>
            <a:spLocks noChangeArrowheads="1"/>
          </p:cNvSpPr>
          <p:nvPr/>
        </p:nvSpPr>
        <p:spPr bwMode="auto">
          <a:xfrm>
            <a:off x="0" y="3001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0744" name="Rectangle 2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0745" name="Rectangle 25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0746" name="Rectangle 2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0747" name="Rectangle 2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0748" name="Rectangle 2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0749" name="Rectangle 29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0750" name="Rectangle 30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0751" name="Rectangle 31"/>
          <p:cNvSpPr>
            <a:spLocks noChangeArrowheads="1"/>
          </p:cNvSpPr>
          <p:nvPr/>
        </p:nvSpPr>
        <p:spPr bwMode="auto">
          <a:xfrm>
            <a:off x="0" y="2525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0752" name="Rectangle 32"/>
          <p:cNvSpPr>
            <a:spLocks noChangeArrowheads="1"/>
          </p:cNvSpPr>
          <p:nvPr/>
        </p:nvSpPr>
        <p:spPr bwMode="auto">
          <a:xfrm>
            <a:off x="0" y="29829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pic>
        <p:nvPicPr>
          <p:cNvPr id="34" name="StampsKDE.mpg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2514600" y="2057400"/>
            <a:ext cx="4114800" cy="320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09916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3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4"/>
                </p:tgtEl>
              </p:cMediaNode>
            </p:video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6"/>
            </a:gs>
            <a:gs pos="50000">
              <a:schemeClr val="tx1"/>
            </a:gs>
            <a:gs pos="100000">
              <a:schemeClr val="accent6"/>
            </a:gs>
          </a:gsLst>
          <a:lin ang="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76200"/>
            <a:ext cx="7772400" cy="7620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Density Estimation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838200"/>
            <a:ext cx="8305800" cy="5867400"/>
          </a:xfrm>
        </p:spPr>
        <p:txBody>
          <a:bodyPr/>
          <a:lstStyle/>
          <a:p>
            <a:pPr marL="711200" indent="-711200" eaLnBrk="1" hangingPunct="1"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How to use histograms if you must:</a:t>
            </a:r>
          </a:p>
          <a:p>
            <a:pPr marL="711200" indent="-711200" eaLnBrk="1" hangingPunct="1"/>
            <a:r>
              <a:rPr lang="en-US" dirty="0" err="1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Undersmooth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(minimizes bin edge effect)</a:t>
            </a:r>
          </a:p>
          <a:p>
            <a:pPr marL="711200" indent="-711200" eaLnBrk="1" hangingPunct="1"/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Human eye is OK at “post-smoothing”</a:t>
            </a:r>
          </a:p>
        </p:txBody>
      </p:sp>
      <p:sp>
        <p:nvSpPr>
          <p:cNvPr id="31748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1749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1750" name="Rectangle 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1751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1752" name="Rectangle 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1753" name="Rectangle 9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1754" name="Rectangle 10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1755" name="Rectangle 11"/>
          <p:cNvSpPr>
            <a:spLocks noChangeArrowheads="1"/>
          </p:cNvSpPr>
          <p:nvPr/>
        </p:nvSpPr>
        <p:spPr bwMode="auto">
          <a:xfrm>
            <a:off x="0" y="2743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1756" name="Rectangle 12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1757" name="Rectangle 13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1758" name="Rectangle 1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1759" name="Rectangle 15"/>
          <p:cNvSpPr>
            <a:spLocks noChangeArrowheads="1"/>
          </p:cNvSpPr>
          <p:nvPr/>
        </p:nvSpPr>
        <p:spPr bwMode="auto">
          <a:xfrm>
            <a:off x="0" y="3021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1760" name="Rectangle 16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1761" name="Rectangle 17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1762" name="Rectangle 18"/>
          <p:cNvSpPr>
            <a:spLocks noChangeArrowheads="1"/>
          </p:cNvSpPr>
          <p:nvPr/>
        </p:nvSpPr>
        <p:spPr bwMode="auto">
          <a:xfrm>
            <a:off x="0" y="3001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1763" name="Rectangle 19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1764" name="Rectangle 20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1765" name="Rectangle 21"/>
          <p:cNvSpPr>
            <a:spLocks noChangeArrowheads="1"/>
          </p:cNvSpPr>
          <p:nvPr/>
        </p:nvSpPr>
        <p:spPr bwMode="auto">
          <a:xfrm>
            <a:off x="0" y="32956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1766" name="Rectangle 22"/>
          <p:cNvSpPr>
            <a:spLocks noChangeArrowheads="1"/>
          </p:cNvSpPr>
          <p:nvPr/>
        </p:nvSpPr>
        <p:spPr bwMode="auto">
          <a:xfrm>
            <a:off x="0" y="30178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1767" name="Rectangle 23"/>
          <p:cNvSpPr>
            <a:spLocks noChangeArrowheads="1"/>
          </p:cNvSpPr>
          <p:nvPr/>
        </p:nvSpPr>
        <p:spPr bwMode="auto">
          <a:xfrm>
            <a:off x="0" y="3001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1768" name="Rectangle 2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1769" name="Rectangle 25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1770" name="Rectangle 2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1771" name="Rectangle 2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1772" name="Rectangle 2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1773" name="Rectangle 29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1774" name="Rectangle 30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1775" name="Rectangle 31"/>
          <p:cNvSpPr>
            <a:spLocks noChangeArrowheads="1"/>
          </p:cNvSpPr>
          <p:nvPr/>
        </p:nvSpPr>
        <p:spPr bwMode="auto">
          <a:xfrm>
            <a:off x="0" y="2525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1776" name="Rectangle 32"/>
          <p:cNvSpPr>
            <a:spLocks noChangeArrowheads="1"/>
          </p:cNvSpPr>
          <p:nvPr/>
        </p:nvSpPr>
        <p:spPr bwMode="auto">
          <a:xfrm>
            <a:off x="0" y="29829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pic>
        <p:nvPicPr>
          <p:cNvPr id="3" name="StampsHistBWidth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2286000" y="2574120"/>
            <a:ext cx="4724400" cy="3674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36734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C000"/>
            </a:gs>
            <a:gs pos="50000">
              <a:schemeClr val="tx1"/>
            </a:gs>
            <a:gs pos="100000">
              <a:srgbClr val="FFC000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329682" y="152400"/>
            <a:ext cx="8509518" cy="762000"/>
          </a:xfrm>
        </p:spPr>
        <p:txBody>
          <a:bodyPr/>
          <a:lstStyle/>
          <a:p>
            <a:r>
              <a:rPr lang="en-US" dirty="0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Random Matrix Theory</a:t>
            </a:r>
            <a:endParaRPr lang="en-US" dirty="0">
              <a:solidFill>
                <a:schemeClr val="bg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9682" y="1143000"/>
            <a:ext cx="8509518" cy="5410200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Shape is Captured by</a:t>
            </a:r>
          </a:p>
          <a:p>
            <a:pPr marL="0" indent="0" algn="ctr">
              <a:buNone/>
            </a:pPr>
            <a:r>
              <a:rPr lang="en-US" dirty="0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Empirical Spectral Density</a:t>
            </a:r>
          </a:p>
          <a:p>
            <a:pPr marL="0" indent="0">
              <a:buNone/>
            </a:pPr>
            <a:endParaRPr lang="en-US" dirty="0">
              <a:solidFill>
                <a:schemeClr val="bg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sz="20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“Density”</a:t>
            </a:r>
          </a:p>
          <a:p>
            <a:pPr marL="0" indent="0">
              <a:buNone/>
            </a:pPr>
            <a:r>
              <a:rPr lang="en-US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 These</a:t>
            </a:r>
          </a:p>
          <a:p>
            <a:pPr marL="0" indent="0">
              <a:buNone/>
            </a:pPr>
            <a:r>
              <a:rPr lang="en-US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Eigenvalues</a:t>
            </a:r>
            <a:endParaRPr lang="en-US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dirty="0">
              <a:solidFill>
                <a:schemeClr val="bg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dirty="0" smtClean="0">
              <a:solidFill>
                <a:schemeClr val="bg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22157" y="2320116"/>
            <a:ext cx="6421843" cy="4537884"/>
          </a:xfrm>
          <a:prstGeom prst="rect">
            <a:avLst/>
          </a:prstGeom>
        </p:spPr>
      </p:pic>
      <p:sp>
        <p:nvSpPr>
          <p:cNvPr id="3" name="Left Brace 2"/>
          <p:cNvSpPr/>
          <p:nvPr/>
        </p:nvSpPr>
        <p:spPr>
          <a:xfrm>
            <a:off x="2743200" y="3124200"/>
            <a:ext cx="762000" cy="3276600"/>
          </a:xfrm>
          <a:prstGeom prst="leftBrace">
            <a:avLst>
              <a:gd name="adj1" fmla="val 58422"/>
              <a:gd name="adj2" fmla="val 50000"/>
            </a:avLst>
          </a:prstGeom>
          <a:ln w="508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39105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6"/>
            </a:gs>
            <a:gs pos="50000">
              <a:schemeClr val="tx1"/>
            </a:gs>
            <a:gs pos="100000">
              <a:schemeClr val="accent6"/>
            </a:gs>
          </a:gsLst>
          <a:lin ang="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76200"/>
            <a:ext cx="7772400" cy="7620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Statistical Smoothing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838200"/>
            <a:ext cx="8305800" cy="5867400"/>
          </a:xfrm>
        </p:spPr>
        <p:txBody>
          <a:bodyPr/>
          <a:lstStyle/>
          <a:p>
            <a:pPr marL="711200" indent="-711200" eaLnBrk="1" hangingPunct="1">
              <a:buFontTx/>
              <a:buNone/>
            </a:pPr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2 Major Settings:</a:t>
            </a:r>
          </a:p>
          <a:p>
            <a:pPr marL="711200" indent="-711200" eaLnBrk="1" hangingPunct="1">
              <a:buFontTx/>
              <a:buNone/>
            </a:pPr>
            <a:endParaRPr lang="en-US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711200" indent="-711200"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Density Estimation</a:t>
            </a:r>
          </a:p>
          <a:p>
            <a:pPr marL="711200" indent="-711200" algn="ctr" eaLnBrk="1" hangingPunct="1">
              <a:buFontTx/>
              <a:buNone/>
            </a:pPr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“Histograms”</a:t>
            </a:r>
          </a:p>
          <a:p>
            <a:pPr marL="711200" indent="-711200" eaLnBrk="1" hangingPunct="1"/>
            <a:endParaRPr lang="en-US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711200" indent="-711200"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Nonparametric Regression</a:t>
            </a:r>
          </a:p>
          <a:p>
            <a:pPr marL="711200" indent="-711200" algn="ctr" eaLnBrk="1" hangingPunct="1">
              <a:buFontTx/>
              <a:buNone/>
            </a:pPr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“Scatterplot Smoothing”</a:t>
            </a:r>
          </a:p>
          <a:p>
            <a:pPr marL="711200" indent="-711200" eaLnBrk="1" hangingPunct="1">
              <a:buFontTx/>
              <a:buNone/>
            </a:pPr>
            <a:endParaRPr lang="en-US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32772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2773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2774" name="Rectangle 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2775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2776" name="Rectangle 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2777" name="Rectangle 9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2778" name="Rectangle 10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2779" name="Rectangle 11"/>
          <p:cNvSpPr>
            <a:spLocks noChangeArrowheads="1"/>
          </p:cNvSpPr>
          <p:nvPr/>
        </p:nvSpPr>
        <p:spPr bwMode="auto">
          <a:xfrm>
            <a:off x="0" y="2743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2780" name="Rectangle 12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2781" name="Rectangle 13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2782" name="Rectangle 1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2783" name="Rectangle 15"/>
          <p:cNvSpPr>
            <a:spLocks noChangeArrowheads="1"/>
          </p:cNvSpPr>
          <p:nvPr/>
        </p:nvSpPr>
        <p:spPr bwMode="auto">
          <a:xfrm>
            <a:off x="0" y="3021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2784" name="Rectangle 16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2785" name="Rectangle 17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2786" name="Rectangle 18"/>
          <p:cNvSpPr>
            <a:spLocks noChangeArrowheads="1"/>
          </p:cNvSpPr>
          <p:nvPr/>
        </p:nvSpPr>
        <p:spPr bwMode="auto">
          <a:xfrm>
            <a:off x="0" y="3001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2787" name="Rectangle 19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2788" name="Rectangle 20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2789" name="Rectangle 21"/>
          <p:cNvSpPr>
            <a:spLocks noChangeArrowheads="1"/>
          </p:cNvSpPr>
          <p:nvPr/>
        </p:nvSpPr>
        <p:spPr bwMode="auto">
          <a:xfrm>
            <a:off x="0" y="32956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2790" name="Rectangle 22"/>
          <p:cNvSpPr>
            <a:spLocks noChangeArrowheads="1"/>
          </p:cNvSpPr>
          <p:nvPr/>
        </p:nvSpPr>
        <p:spPr bwMode="auto">
          <a:xfrm>
            <a:off x="0" y="30178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2791" name="Rectangle 23"/>
          <p:cNvSpPr>
            <a:spLocks noChangeArrowheads="1"/>
          </p:cNvSpPr>
          <p:nvPr/>
        </p:nvSpPr>
        <p:spPr bwMode="auto">
          <a:xfrm>
            <a:off x="0" y="3001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2792" name="Rectangle 2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2793" name="Rectangle 25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2794" name="Rectangle 2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2795" name="Rectangle 2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2796" name="Rectangle 2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2797" name="Rectangle 29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2798" name="Rectangle 30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2799" name="Rectangle 31"/>
          <p:cNvSpPr>
            <a:spLocks noChangeArrowheads="1"/>
          </p:cNvSpPr>
          <p:nvPr/>
        </p:nvSpPr>
        <p:spPr bwMode="auto">
          <a:xfrm>
            <a:off x="0" y="2525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2800" name="Rectangle 32"/>
          <p:cNvSpPr>
            <a:spLocks noChangeArrowheads="1"/>
          </p:cNvSpPr>
          <p:nvPr/>
        </p:nvSpPr>
        <p:spPr bwMode="auto">
          <a:xfrm>
            <a:off x="0" y="29829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37410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6"/>
            </a:gs>
            <a:gs pos="50000">
              <a:schemeClr val="tx1"/>
            </a:gs>
            <a:gs pos="100000">
              <a:schemeClr val="accent6"/>
            </a:gs>
          </a:gsLst>
          <a:lin ang="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76200"/>
            <a:ext cx="7772400" cy="7620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Scatterplot Smoothing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838200"/>
            <a:ext cx="8305800" cy="5867400"/>
          </a:xfrm>
        </p:spPr>
        <p:txBody>
          <a:bodyPr/>
          <a:lstStyle/>
          <a:p>
            <a:pPr marL="711200" indent="-711200" eaLnBrk="1" hangingPunct="1"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E.g. </a:t>
            </a:r>
            <a:r>
              <a:rPr lang="en-US" dirty="0" err="1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Bralower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Fossil Data</a:t>
            </a:r>
          </a:p>
          <a:p>
            <a:pPr marL="711200" indent="-711200" eaLnBrk="1" hangingPunct="1">
              <a:buFontTx/>
              <a:buNone/>
            </a:pPr>
            <a:endParaRPr lang="en-US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711200" indent="-711200" eaLnBrk="1" hangingPunct="1">
              <a:buFontTx/>
              <a:buNone/>
            </a:pPr>
            <a:endParaRPr lang="en-US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711200" indent="-711200" eaLnBrk="1" hangingPunct="1">
              <a:buFontTx/>
              <a:buNone/>
            </a:pPr>
            <a:endParaRPr lang="en-US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711200" indent="-711200" eaLnBrk="1" hangingPunct="1"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Prof. of Geosciences</a:t>
            </a:r>
          </a:p>
          <a:p>
            <a:pPr marL="711200" indent="-711200" eaLnBrk="1" hangingPunct="1"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Penn. State Univ.</a:t>
            </a:r>
          </a:p>
          <a:p>
            <a:pPr marL="0" indent="0" eaLnBrk="1" hangingPunct="1">
              <a:buNone/>
            </a:pPr>
            <a:endParaRPr lang="en-US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0" indent="0" eaLnBrk="1" hangingPunct="1">
              <a:buNone/>
            </a:pPr>
            <a:endParaRPr lang="en-US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0" indent="0" eaLnBrk="1" hangingPunct="1">
              <a:buNone/>
            </a:pPr>
            <a:endParaRPr lang="en-US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711200" indent="-711200" eaLnBrk="1" hangingPunct="1">
              <a:buFontTx/>
              <a:buNone/>
            </a:pPr>
            <a:endParaRPr lang="en-US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33796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3797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3798" name="Rectangle 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3799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3800" name="Rectangle 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3801" name="Rectangle 9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3802" name="Rectangle 10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3803" name="Rectangle 11"/>
          <p:cNvSpPr>
            <a:spLocks noChangeArrowheads="1"/>
          </p:cNvSpPr>
          <p:nvPr/>
        </p:nvSpPr>
        <p:spPr bwMode="auto">
          <a:xfrm>
            <a:off x="0" y="2743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3804" name="Rectangle 12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3805" name="Rectangle 13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3806" name="Rectangle 1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3807" name="Rectangle 15"/>
          <p:cNvSpPr>
            <a:spLocks noChangeArrowheads="1"/>
          </p:cNvSpPr>
          <p:nvPr/>
        </p:nvSpPr>
        <p:spPr bwMode="auto">
          <a:xfrm>
            <a:off x="0" y="3021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3808" name="Rectangle 16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3809" name="Rectangle 17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3810" name="Rectangle 18"/>
          <p:cNvSpPr>
            <a:spLocks noChangeArrowheads="1"/>
          </p:cNvSpPr>
          <p:nvPr/>
        </p:nvSpPr>
        <p:spPr bwMode="auto">
          <a:xfrm>
            <a:off x="0" y="3001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3811" name="Rectangle 19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3812" name="Rectangle 20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3813" name="Rectangle 21"/>
          <p:cNvSpPr>
            <a:spLocks noChangeArrowheads="1"/>
          </p:cNvSpPr>
          <p:nvPr/>
        </p:nvSpPr>
        <p:spPr bwMode="auto">
          <a:xfrm>
            <a:off x="0" y="32956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3814" name="Rectangle 22"/>
          <p:cNvSpPr>
            <a:spLocks noChangeArrowheads="1"/>
          </p:cNvSpPr>
          <p:nvPr/>
        </p:nvSpPr>
        <p:spPr bwMode="auto">
          <a:xfrm>
            <a:off x="0" y="30178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3815" name="Rectangle 23"/>
          <p:cNvSpPr>
            <a:spLocks noChangeArrowheads="1"/>
          </p:cNvSpPr>
          <p:nvPr/>
        </p:nvSpPr>
        <p:spPr bwMode="auto">
          <a:xfrm>
            <a:off x="0" y="3001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3816" name="Rectangle 2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3817" name="Rectangle 25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3818" name="Rectangle 2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3819" name="Rectangle 2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3820" name="Rectangle 2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3821" name="Rectangle 29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3822" name="Rectangle 30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3823" name="Rectangle 31"/>
          <p:cNvSpPr>
            <a:spLocks noChangeArrowheads="1"/>
          </p:cNvSpPr>
          <p:nvPr/>
        </p:nvSpPr>
        <p:spPr bwMode="auto">
          <a:xfrm>
            <a:off x="0" y="2525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3824" name="Rectangle 32"/>
          <p:cNvSpPr>
            <a:spLocks noChangeArrowheads="1"/>
          </p:cNvSpPr>
          <p:nvPr/>
        </p:nvSpPr>
        <p:spPr bwMode="auto">
          <a:xfrm>
            <a:off x="0" y="29829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pic>
        <p:nvPicPr>
          <p:cNvPr id="164866" name="Picture 2" descr="http://www3.geosc.psu.edu/people/faculty/personalpages/tbralower/images/Copy2ofTimothy_Bralower_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2209800"/>
            <a:ext cx="2943225" cy="2886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00964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6"/>
            </a:gs>
            <a:gs pos="50000">
              <a:schemeClr val="tx1"/>
            </a:gs>
            <a:gs pos="100000">
              <a:schemeClr val="accent6"/>
            </a:gs>
          </a:gsLst>
          <a:lin ang="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76200"/>
            <a:ext cx="7772400" cy="7620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Scatterplot Smoothing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838200"/>
            <a:ext cx="8305800" cy="5867400"/>
          </a:xfrm>
        </p:spPr>
        <p:txBody>
          <a:bodyPr/>
          <a:lstStyle/>
          <a:p>
            <a:pPr marL="711200" indent="-711200" eaLnBrk="1" hangingPunct="1"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E.g. </a:t>
            </a:r>
            <a:r>
              <a:rPr lang="en-US" dirty="0" err="1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Bralower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Fossil Data</a:t>
            </a:r>
          </a:p>
          <a:p>
            <a:pPr marL="711200" indent="-711200" eaLnBrk="1" hangingPunct="1"/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Study Global Climate</a:t>
            </a:r>
          </a:p>
          <a:p>
            <a:pPr marL="711200" indent="-711200" eaLnBrk="1" hangingPunct="1"/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Time scale of millions of years</a:t>
            </a:r>
          </a:p>
          <a:p>
            <a:pPr marL="711200" indent="-711200" eaLnBrk="1" hangingPunct="1"/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Data points are fossil shells</a:t>
            </a:r>
          </a:p>
          <a:p>
            <a:pPr marL="711200" indent="-711200" eaLnBrk="1" hangingPunct="1"/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Dated by surrounding material</a:t>
            </a:r>
          </a:p>
          <a:p>
            <a:pPr marL="711200" indent="-711200" eaLnBrk="1" hangingPunct="1"/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Ratio of Isotopes of Strontium</a:t>
            </a:r>
          </a:p>
          <a:p>
            <a:pPr marL="711200" indent="-711200" eaLnBrk="1" hangingPunct="1"/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Surrogate for Sea Level (Ice Ages)</a:t>
            </a:r>
          </a:p>
          <a:p>
            <a:pPr marL="0" indent="0" eaLnBrk="1" hangingPunct="1">
              <a:buNone/>
            </a:pPr>
            <a:endParaRPr lang="en-US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711200" indent="-711200" eaLnBrk="1" hangingPunct="1">
              <a:buFontTx/>
              <a:buNone/>
            </a:pPr>
            <a:endParaRPr lang="en-US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33796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3797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3798" name="Rectangle 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3799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3800" name="Rectangle 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3801" name="Rectangle 9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3802" name="Rectangle 10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3803" name="Rectangle 11"/>
          <p:cNvSpPr>
            <a:spLocks noChangeArrowheads="1"/>
          </p:cNvSpPr>
          <p:nvPr/>
        </p:nvSpPr>
        <p:spPr bwMode="auto">
          <a:xfrm>
            <a:off x="0" y="2743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3804" name="Rectangle 12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3805" name="Rectangle 13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3806" name="Rectangle 1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3807" name="Rectangle 15"/>
          <p:cNvSpPr>
            <a:spLocks noChangeArrowheads="1"/>
          </p:cNvSpPr>
          <p:nvPr/>
        </p:nvSpPr>
        <p:spPr bwMode="auto">
          <a:xfrm>
            <a:off x="0" y="3021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3808" name="Rectangle 16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3809" name="Rectangle 17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3810" name="Rectangle 18"/>
          <p:cNvSpPr>
            <a:spLocks noChangeArrowheads="1"/>
          </p:cNvSpPr>
          <p:nvPr/>
        </p:nvSpPr>
        <p:spPr bwMode="auto">
          <a:xfrm>
            <a:off x="0" y="3001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3811" name="Rectangle 19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3812" name="Rectangle 20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3813" name="Rectangle 21"/>
          <p:cNvSpPr>
            <a:spLocks noChangeArrowheads="1"/>
          </p:cNvSpPr>
          <p:nvPr/>
        </p:nvSpPr>
        <p:spPr bwMode="auto">
          <a:xfrm>
            <a:off x="0" y="32956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3814" name="Rectangle 22"/>
          <p:cNvSpPr>
            <a:spLocks noChangeArrowheads="1"/>
          </p:cNvSpPr>
          <p:nvPr/>
        </p:nvSpPr>
        <p:spPr bwMode="auto">
          <a:xfrm>
            <a:off x="0" y="30178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3815" name="Rectangle 23"/>
          <p:cNvSpPr>
            <a:spLocks noChangeArrowheads="1"/>
          </p:cNvSpPr>
          <p:nvPr/>
        </p:nvSpPr>
        <p:spPr bwMode="auto">
          <a:xfrm>
            <a:off x="0" y="3001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3816" name="Rectangle 2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3817" name="Rectangle 25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3818" name="Rectangle 2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3819" name="Rectangle 2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3820" name="Rectangle 2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3821" name="Rectangle 29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3822" name="Rectangle 30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3823" name="Rectangle 31"/>
          <p:cNvSpPr>
            <a:spLocks noChangeArrowheads="1"/>
          </p:cNvSpPr>
          <p:nvPr/>
        </p:nvSpPr>
        <p:spPr bwMode="auto">
          <a:xfrm>
            <a:off x="0" y="2525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3824" name="Rectangle 32"/>
          <p:cNvSpPr>
            <a:spLocks noChangeArrowheads="1"/>
          </p:cNvSpPr>
          <p:nvPr/>
        </p:nvSpPr>
        <p:spPr bwMode="auto">
          <a:xfrm>
            <a:off x="0" y="29829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950137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6"/>
            </a:gs>
            <a:gs pos="50000">
              <a:schemeClr val="tx1"/>
            </a:gs>
            <a:gs pos="100000">
              <a:schemeClr val="accent6"/>
            </a:gs>
          </a:gsLst>
          <a:lin ang="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76200"/>
            <a:ext cx="7772400" cy="7620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Scatterplot Smoothing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838200"/>
            <a:ext cx="8305800" cy="5867400"/>
          </a:xfrm>
        </p:spPr>
        <p:txBody>
          <a:bodyPr/>
          <a:lstStyle/>
          <a:p>
            <a:pPr marL="711200" indent="-711200" eaLnBrk="1" hangingPunct="1"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E.g. </a:t>
            </a:r>
            <a:r>
              <a:rPr lang="en-US" dirty="0" err="1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Bralower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Fossil Data</a:t>
            </a:r>
          </a:p>
          <a:p>
            <a:pPr marL="711200" indent="-711200" eaLnBrk="1" hangingPunct="1">
              <a:buFontTx/>
              <a:buNone/>
            </a:pPr>
            <a:endParaRPr lang="en-US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34820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4821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4822" name="Rectangle 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4823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4824" name="Rectangle 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4825" name="Rectangle 9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4826" name="Rectangle 10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4827" name="Rectangle 11"/>
          <p:cNvSpPr>
            <a:spLocks noChangeArrowheads="1"/>
          </p:cNvSpPr>
          <p:nvPr/>
        </p:nvSpPr>
        <p:spPr bwMode="auto">
          <a:xfrm>
            <a:off x="0" y="2743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4828" name="Rectangle 12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4829" name="Rectangle 13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4830" name="Rectangle 1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4831" name="Rectangle 15"/>
          <p:cNvSpPr>
            <a:spLocks noChangeArrowheads="1"/>
          </p:cNvSpPr>
          <p:nvPr/>
        </p:nvSpPr>
        <p:spPr bwMode="auto">
          <a:xfrm>
            <a:off x="0" y="3021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4832" name="Rectangle 16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4833" name="Rectangle 17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4834" name="Rectangle 18"/>
          <p:cNvSpPr>
            <a:spLocks noChangeArrowheads="1"/>
          </p:cNvSpPr>
          <p:nvPr/>
        </p:nvSpPr>
        <p:spPr bwMode="auto">
          <a:xfrm>
            <a:off x="0" y="3001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4835" name="Rectangle 19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4836" name="Rectangle 20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4837" name="Rectangle 21"/>
          <p:cNvSpPr>
            <a:spLocks noChangeArrowheads="1"/>
          </p:cNvSpPr>
          <p:nvPr/>
        </p:nvSpPr>
        <p:spPr bwMode="auto">
          <a:xfrm>
            <a:off x="0" y="32956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4838" name="Rectangle 22"/>
          <p:cNvSpPr>
            <a:spLocks noChangeArrowheads="1"/>
          </p:cNvSpPr>
          <p:nvPr/>
        </p:nvSpPr>
        <p:spPr bwMode="auto">
          <a:xfrm>
            <a:off x="0" y="30178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4839" name="Rectangle 23"/>
          <p:cNvSpPr>
            <a:spLocks noChangeArrowheads="1"/>
          </p:cNvSpPr>
          <p:nvPr/>
        </p:nvSpPr>
        <p:spPr bwMode="auto">
          <a:xfrm>
            <a:off x="0" y="3001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4840" name="Rectangle 2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4841" name="Rectangle 25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4842" name="Rectangle 2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4843" name="Rectangle 2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4844" name="Rectangle 2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4845" name="Rectangle 29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4846" name="Rectangle 30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4847" name="Rectangle 31"/>
          <p:cNvSpPr>
            <a:spLocks noChangeArrowheads="1"/>
          </p:cNvSpPr>
          <p:nvPr/>
        </p:nvSpPr>
        <p:spPr bwMode="auto">
          <a:xfrm>
            <a:off x="0" y="2525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4848" name="Rectangle 32"/>
          <p:cNvSpPr>
            <a:spLocks noChangeArrowheads="1"/>
          </p:cNvSpPr>
          <p:nvPr/>
        </p:nvSpPr>
        <p:spPr bwMode="auto">
          <a:xfrm>
            <a:off x="0" y="29829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pic>
        <p:nvPicPr>
          <p:cNvPr id="3484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546" b="47009"/>
          <a:stretch>
            <a:fillRect/>
          </a:stretch>
        </p:blipFill>
        <p:spPr bwMode="auto">
          <a:xfrm>
            <a:off x="762000" y="1752600"/>
            <a:ext cx="7553325" cy="475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" name="Group 5"/>
          <p:cNvGrpSpPr/>
          <p:nvPr/>
        </p:nvGrpSpPr>
        <p:grpSpPr>
          <a:xfrm>
            <a:off x="1371600" y="1411069"/>
            <a:ext cx="1975862" cy="2246531"/>
            <a:chOff x="1371600" y="1411069"/>
            <a:chExt cx="1975862" cy="2246531"/>
          </a:xfrm>
        </p:grpSpPr>
        <p:sp>
          <p:nvSpPr>
            <p:cNvPr id="2" name="TextBox 1"/>
            <p:cNvSpPr txBox="1"/>
            <p:nvPr/>
          </p:nvSpPr>
          <p:spPr>
            <a:xfrm>
              <a:off x="1371600" y="1411069"/>
              <a:ext cx="1975862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chemeClr val="bg2"/>
                  </a:solidFill>
                </a:rPr>
                <a:t>Differences in 4</a:t>
              </a:r>
              <a:r>
                <a:rPr lang="en-US" baseline="30000" dirty="0" smtClean="0">
                  <a:solidFill>
                    <a:schemeClr val="bg2"/>
                  </a:solidFill>
                </a:rPr>
                <a:t>th</a:t>
              </a:r>
              <a:r>
                <a:rPr lang="en-US" dirty="0" smtClean="0">
                  <a:solidFill>
                    <a:schemeClr val="bg2"/>
                  </a:solidFill>
                </a:rPr>
                <a:t> </a:t>
              </a:r>
            </a:p>
            <a:p>
              <a:r>
                <a:rPr lang="en-US" dirty="0" smtClean="0">
                  <a:solidFill>
                    <a:schemeClr val="bg2"/>
                  </a:solidFill>
                </a:rPr>
                <a:t>Decimal Place!</a:t>
              </a:r>
              <a:endParaRPr lang="en-US" dirty="0">
                <a:solidFill>
                  <a:schemeClr val="bg2"/>
                </a:solidFill>
              </a:endParaRPr>
            </a:p>
          </p:txBody>
        </p:sp>
        <p:cxnSp>
          <p:nvCxnSpPr>
            <p:cNvPr id="4" name="Straight Arrow Connector 3"/>
            <p:cNvCxnSpPr>
              <a:stCxn id="2" idx="2"/>
            </p:cNvCxnSpPr>
            <p:nvPr/>
          </p:nvCxnSpPr>
          <p:spPr>
            <a:xfrm flipH="1">
              <a:off x="1905000" y="2057400"/>
              <a:ext cx="454531" cy="762000"/>
            </a:xfrm>
            <a:prstGeom prst="straightConnector1">
              <a:avLst/>
            </a:prstGeom>
            <a:ln w="38100">
              <a:solidFill>
                <a:schemeClr val="bg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Arrow Connector 36"/>
            <p:cNvCxnSpPr/>
            <p:nvPr/>
          </p:nvCxnSpPr>
          <p:spPr>
            <a:xfrm flipH="1">
              <a:off x="1905000" y="2057400"/>
              <a:ext cx="454532" cy="1600200"/>
            </a:xfrm>
            <a:prstGeom prst="straightConnector1">
              <a:avLst/>
            </a:prstGeom>
            <a:ln w="38100">
              <a:solidFill>
                <a:schemeClr val="bg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0" name="TextBox 39"/>
          <p:cNvSpPr txBox="1"/>
          <p:nvPr/>
        </p:nvSpPr>
        <p:spPr>
          <a:xfrm>
            <a:off x="2590800" y="2438400"/>
            <a:ext cx="482375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C00000"/>
                </a:solidFill>
              </a:rPr>
              <a:t>No Parametric (e.g. Linear) Model</a:t>
            </a:r>
            <a:endParaRPr lang="en-US" sz="2400" dirty="0">
              <a:solidFill>
                <a:srgbClr val="C00000"/>
              </a:solidFill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5464020" y="5734050"/>
            <a:ext cx="3298980" cy="655082"/>
            <a:chOff x="5464020" y="5734050"/>
            <a:chExt cx="3298980" cy="655082"/>
          </a:xfrm>
        </p:grpSpPr>
        <p:sp>
          <p:nvSpPr>
            <p:cNvPr id="39" name="TextBox 38"/>
            <p:cNvSpPr txBox="1"/>
            <p:nvPr/>
          </p:nvSpPr>
          <p:spPr>
            <a:xfrm>
              <a:off x="5464020" y="6019800"/>
              <a:ext cx="329898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chemeClr val="bg2"/>
                  </a:solidFill>
                </a:rPr>
                <a:t>Humans on Earth ~1mil. Years</a:t>
              </a:r>
              <a:endParaRPr lang="en-US" dirty="0">
                <a:solidFill>
                  <a:schemeClr val="bg2"/>
                </a:solidFill>
              </a:endParaRPr>
            </a:p>
          </p:txBody>
        </p:sp>
        <p:sp>
          <p:nvSpPr>
            <p:cNvPr id="7" name="Left Brace 6"/>
            <p:cNvSpPr/>
            <p:nvPr/>
          </p:nvSpPr>
          <p:spPr>
            <a:xfrm rot="16200000">
              <a:off x="6744658" y="5847392"/>
              <a:ext cx="361950" cy="135266"/>
            </a:xfrm>
            <a:prstGeom prst="leftBrace">
              <a:avLst>
                <a:gd name="adj1" fmla="val 8333"/>
                <a:gd name="adj2" fmla="val 47814"/>
              </a:avLst>
            </a:prstGeom>
            <a:ln w="381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7543801" y="2900064"/>
            <a:ext cx="1277398" cy="2433935"/>
            <a:chOff x="7543801" y="2900064"/>
            <a:chExt cx="1277398" cy="2433935"/>
          </a:xfrm>
        </p:grpSpPr>
        <p:sp>
          <p:nvSpPr>
            <p:cNvPr id="43" name="Left Brace 42"/>
            <p:cNvSpPr/>
            <p:nvPr/>
          </p:nvSpPr>
          <p:spPr>
            <a:xfrm rot="10800000">
              <a:off x="7543801" y="2900064"/>
              <a:ext cx="357844" cy="2433935"/>
            </a:xfrm>
            <a:prstGeom prst="leftBrace">
              <a:avLst/>
            </a:prstGeom>
            <a:ln w="381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7924800" y="3505200"/>
              <a:ext cx="896399" cy="120032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chemeClr val="bg2"/>
                  </a:solidFill>
                </a:rPr>
                <a:t>~50 m </a:t>
              </a:r>
            </a:p>
            <a:p>
              <a:r>
                <a:rPr lang="en-US" dirty="0" smtClean="0">
                  <a:solidFill>
                    <a:schemeClr val="bg2"/>
                  </a:solidFill>
                </a:rPr>
                <a:t>Sea</a:t>
              </a:r>
            </a:p>
            <a:p>
              <a:r>
                <a:rPr lang="en-US" dirty="0" smtClean="0">
                  <a:solidFill>
                    <a:schemeClr val="bg2"/>
                  </a:solidFill>
                </a:rPr>
                <a:t>Level</a:t>
              </a:r>
            </a:p>
            <a:p>
              <a:r>
                <a:rPr lang="en-US" dirty="0" smtClean="0">
                  <a:solidFill>
                    <a:schemeClr val="bg2"/>
                  </a:solidFill>
                </a:rPr>
                <a:t>Diff.</a:t>
              </a:r>
              <a:endParaRPr lang="en-US" dirty="0">
                <a:solidFill>
                  <a:schemeClr val="bg2"/>
                </a:solidFill>
              </a:endParaRPr>
            </a:p>
          </p:txBody>
        </p:sp>
      </p:grpSp>
      <p:sp>
        <p:nvSpPr>
          <p:cNvPr id="48" name="TextBox 47"/>
          <p:cNvSpPr txBox="1"/>
          <p:nvPr/>
        </p:nvSpPr>
        <p:spPr>
          <a:xfrm>
            <a:off x="2958314" y="4343400"/>
            <a:ext cx="168988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C00000"/>
                </a:solidFill>
              </a:rPr>
              <a:t>Yet Clear </a:t>
            </a:r>
          </a:p>
          <a:p>
            <a:r>
              <a:rPr lang="en-US" sz="2400" dirty="0" smtClean="0">
                <a:solidFill>
                  <a:srgbClr val="C00000"/>
                </a:solidFill>
              </a:rPr>
              <a:t>Systematic</a:t>
            </a:r>
          </a:p>
          <a:p>
            <a:r>
              <a:rPr lang="en-US" sz="2400" dirty="0" smtClean="0">
                <a:solidFill>
                  <a:srgbClr val="C00000"/>
                </a:solidFill>
              </a:rPr>
              <a:t>Structure</a:t>
            </a:r>
            <a:endParaRPr lang="en-US" sz="24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89683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/>
      <p:bldP spid="48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6"/>
            </a:gs>
            <a:gs pos="50000">
              <a:schemeClr val="tx1"/>
            </a:gs>
            <a:gs pos="100000">
              <a:schemeClr val="accent6"/>
            </a:gs>
          </a:gsLst>
          <a:lin ang="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76200"/>
            <a:ext cx="7772400" cy="7620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Scatterplot Smoothing</a:t>
            </a:r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838200"/>
            <a:ext cx="8305800" cy="5867400"/>
          </a:xfrm>
        </p:spPr>
        <p:txBody>
          <a:bodyPr/>
          <a:lstStyle/>
          <a:p>
            <a:pPr marL="711200" indent="-711200" eaLnBrk="1" hangingPunct="1"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E.g. </a:t>
            </a:r>
            <a:r>
              <a:rPr lang="en-US" dirty="0" err="1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Bralower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Fossil Data</a:t>
            </a:r>
          </a:p>
          <a:p>
            <a:pPr marL="711200" indent="-711200" eaLnBrk="1" hangingPunct="1"/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Way to bring out structure:</a:t>
            </a:r>
          </a:p>
          <a:p>
            <a:pPr marL="711200" indent="-711200" algn="ctr" eaLnBrk="1" hangingPunct="1"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Smooth the data</a:t>
            </a:r>
          </a:p>
          <a:p>
            <a:pPr marL="711200" indent="-711200" eaLnBrk="1" hangingPunct="1"/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Methods of smoothing?</a:t>
            </a:r>
          </a:p>
          <a:p>
            <a:pPr marL="1111250" lvl="1" indent="-711200" eaLnBrk="1" hangingPunct="1"/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Local Averages</a:t>
            </a:r>
          </a:p>
          <a:p>
            <a:pPr marL="1111250" lvl="1" indent="-711200" eaLnBrk="1" hangingPunct="1"/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Splines (several types)</a:t>
            </a:r>
          </a:p>
          <a:p>
            <a:pPr marL="1111250" lvl="1" indent="-711200" eaLnBrk="1" hangingPunct="1"/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Fourier – trim high frequencies</a:t>
            </a:r>
          </a:p>
          <a:p>
            <a:pPr marL="1111250" lvl="1" indent="-711200" eaLnBrk="1" hangingPunct="1"/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Other bases</a:t>
            </a:r>
          </a:p>
          <a:p>
            <a:pPr marL="1111250" lvl="1" indent="-711200" eaLnBrk="1" hangingPunct="1"/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…</a:t>
            </a:r>
          </a:p>
          <a:p>
            <a:pPr marL="1111250" lvl="1" indent="-711200" eaLnBrk="1" hangingPunct="1"/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Also controversial</a:t>
            </a:r>
          </a:p>
          <a:p>
            <a:pPr marL="711200" indent="-711200" eaLnBrk="1" hangingPunct="1"/>
            <a:endParaRPr lang="en-US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711200" indent="-711200" eaLnBrk="1" hangingPunct="1">
              <a:buFontTx/>
              <a:buNone/>
            </a:pPr>
            <a:endParaRPr lang="en-US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35844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5845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5846" name="Rectangle 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5847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5848" name="Rectangle 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5849" name="Rectangle 9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5850" name="Rectangle 10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5851" name="Rectangle 11"/>
          <p:cNvSpPr>
            <a:spLocks noChangeArrowheads="1"/>
          </p:cNvSpPr>
          <p:nvPr/>
        </p:nvSpPr>
        <p:spPr bwMode="auto">
          <a:xfrm>
            <a:off x="0" y="2743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5852" name="Rectangle 12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5853" name="Rectangle 13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5854" name="Rectangle 1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5855" name="Rectangle 15"/>
          <p:cNvSpPr>
            <a:spLocks noChangeArrowheads="1"/>
          </p:cNvSpPr>
          <p:nvPr/>
        </p:nvSpPr>
        <p:spPr bwMode="auto">
          <a:xfrm>
            <a:off x="0" y="3021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5856" name="Rectangle 16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5857" name="Rectangle 17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5858" name="Rectangle 18"/>
          <p:cNvSpPr>
            <a:spLocks noChangeArrowheads="1"/>
          </p:cNvSpPr>
          <p:nvPr/>
        </p:nvSpPr>
        <p:spPr bwMode="auto">
          <a:xfrm>
            <a:off x="0" y="3001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5859" name="Rectangle 19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5860" name="Rectangle 20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5861" name="Rectangle 21"/>
          <p:cNvSpPr>
            <a:spLocks noChangeArrowheads="1"/>
          </p:cNvSpPr>
          <p:nvPr/>
        </p:nvSpPr>
        <p:spPr bwMode="auto">
          <a:xfrm>
            <a:off x="0" y="32956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5862" name="Rectangle 22"/>
          <p:cNvSpPr>
            <a:spLocks noChangeArrowheads="1"/>
          </p:cNvSpPr>
          <p:nvPr/>
        </p:nvSpPr>
        <p:spPr bwMode="auto">
          <a:xfrm>
            <a:off x="0" y="30178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5863" name="Rectangle 23"/>
          <p:cNvSpPr>
            <a:spLocks noChangeArrowheads="1"/>
          </p:cNvSpPr>
          <p:nvPr/>
        </p:nvSpPr>
        <p:spPr bwMode="auto">
          <a:xfrm>
            <a:off x="0" y="3001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5864" name="Rectangle 2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5865" name="Rectangle 25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5866" name="Rectangle 2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5867" name="Rectangle 2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5868" name="Rectangle 2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5869" name="Rectangle 29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5870" name="Rectangle 30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5871" name="Rectangle 31"/>
          <p:cNvSpPr>
            <a:spLocks noChangeArrowheads="1"/>
          </p:cNvSpPr>
          <p:nvPr/>
        </p:nvSpPr>
        <p:spPr bwMode="auto">
          <a:xfrm>
            <a:off x="0" y="2525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5872" name="Rectangle 32"/>
          <p:cNvSpPr>
            <a:spLocks noChangeArrowheads="1"/>
          </p:cNvSpPr>
          <p:nvPr/>
        </p:nvSpPr>
        <p:spPr bwMode="auto">
          <a:xfrm>
            <a:off x="0" y="29829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400742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6"/>
            </a:gs>
            <a:gs pos="50000">
              <a:schemeClr val="tx1"/>
            </a:gs>
            <a:gs pos="100000">
              <a:schemeClr val="accent6"/>
            </a:gs>
          </a:gsLst>
          <a:lin ang="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76200"/>
            <a:ext cx="7772400" cy="7620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Scatterplot Smoothing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838200"/>
            <a:ext cx="8305800" cy="5867400"/>
          </a:xfrm>
        </p:spPr>
        <p:txBody>
          <a:bodyPr/>
          <a:lstStyle/>
          <a:p>
            <a:pPr marL="711200" indent="-711200" eaLnBrk="1" hangingPunct="1">
              <a:buFontTx/>
              <a:buNone/>
            </a:pPr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E.g. Bralower Fossil Data – some smooths</a:t>
            </a:r>
          </a:p>
          <a:p>
            <a:pPr marL="711200" indent="-711200" eaLnBrk="1" hangingPunct="1">
              <a:buFontTx/>
              <a:buNone/>
            </a:pPr>
            <a:endParaRPr lang="en-US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36868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6869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6870" name="Rectangle 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6871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6872" name="Rectangle 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6873" name="Rectangle 9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6874" name="Rectangle 10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6875" name="Rectangle 11"/>
          <p:cNvSpPr>
            <a:spLocks noChangeArrowheads="1"/>
          </p:cNvSpPr>
          <p:nvPr/>
        </p:nvSpPr>
        <p:spPr bwMode="auto">
          <a:xfrm>
            <a:off x="0" y="2743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6876" name="Rectangle 12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6877" name="Rectangle 13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6878" name="Rectangle 1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6879" name="Rectangle 15"/>
          <p:cNvSpPr>
            <a:spLocks noChangeArrowheads="1"/>
          </p:cNvSpPr>
          <p:nvPr/>
        </p:nvSpPr>
        <p:spPr bwMode="auto">
          <a:xfrm>
            <a:off x="0" y="3021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6880" name="Rectangle 16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6881" name="Rectangle 17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6882" name="Rectangle 18"/>
          <p:cNvSpPr>
            <a:spLocks noChangeArrowheads="1"/>
          </p:cNvSpPr>
          <p:nvPr/>
        </p:nvSpPr>
        <p:spPr bwMode="auto">
          <a:xfrm>
            <a:off x="0" y="3001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6883" name="Rectangle 19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6884" name="Rectangle 20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6885" name="Rectangle 21"/>
          <p:cNvSpPr>
            <a:spLocks noChangeArrowheads="1"/>
          </p:cNvSpPr>
          <p:nvPr/>
        </p:nvSpPr>
        <p:spPr bwMode="auto">
          <a:xfrm>
            <a:off x="0" y="32956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6886" name="Rectangle 22"/>
          <p:cNvSpPr>
            <a:spLocks noChangeArrowheads="1"/>
          </p:cNvSpPr>
          <p:nvPr/>
        </p:nvSpPr>
        <p:spPr bwMode="auto">
          <a:xfrm>
            <a:off x="0" y="30178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6887" name="Rectangle 23"/>
          <p:cNvSpPr>
            <a:spLocks noChangeArrowheads="1"/>
          </p:cNvSpPr>
          <p:nvPr/>
        </p:nvSpPr>
        <p:spPr bwMode="auto">
          <a:xfrm>
            <a:off x="0" y="3001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6888" name="Rectangle 2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6889" name="Rectangle 25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6890" name="Rectangle 2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6891" name="Rectangle 2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6892" name="Rectangle 2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6893" name="Rectangle 29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6894" name="Rectangle 30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6895" name="Rectangle 31"/>
          <p:cNvSpPr>
            <a:spLocks noChangeArrowheads="1"/>
          </p:cNvSpPr>
          <p:nvPr/>
        </p:nvSpPr>
        <p:spPr bwMode="auto">
          <a:xfrm>
            <a:off x="0" y="2525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6896" name="Rectangle 32"/>
          <p:cNvSpPr>
            <a:spLocks noChangeArrowheads="1"/>
          </p:cNvSpPr>
          <p:nvPr/>
        </p:nvSpPr>
        <p:spPr bwMode="auto">
          <a:xfrm>
            <a:off x="0" y="29829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pic>
        <p:nvPicPr>
          <p:cNvPr id="3689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283" b="4274"/>
          <a:stretch>
            <a:fillRect/>
          </a:stretch>
        </p:blipFill>
        <p:spPr bwMode="auto">
          <a:xfrm>
            <a:off x="838200" y="1676400"/>
            <a:ext cx="7553325" cy="475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69902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6"/>
            </a:gs>
            <a:gs pos="50000">
              <a:schemeClr val="tx1"/>
            </a:gs>
            <a:gs pos="100000">
              <a:schemeClr val="accent6"/>
            </a:gs>
          </a:gsLst>
          <a:lin ang="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4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76200"/>
            <a:ext cx="7772400" cy="7620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Scatterplot Smoothing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55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457200" y="838200"/>
                <a:ext cx="8305800" cy="5867400"/>
              </a:xfrm>
            </p:spPr>
            <p:txBody>
              <a:bodyPr/>
              <a:lstStyle/>
              <a:p>
                <a:pPr marL="711200" indent="-711200" eaLnBrk="1" hangingPunct="1">
                  <a:buFontTx/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A simple approach:  local averages</a:t>
                </a:r>
              </a:p>
              <a:p>
                <a:pPr marL="711200" indent="-711200" eaLnBrk="1" hangingPunct="1">
                  <a:buFontTx/>
                  <a:buNone/>
                </a:pPr>
                <a:endParaRPr lang="en-US" dirty="0" smtClean="0">
                  <a:solidFill>
                    <a:schemeClr val="bg2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  <a:p>
                <a:pPr marL="711200" indent="-711200" eaLnBrk="1" hangingPunct="1">
                  <a:buFontTx/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Given data:   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Arial Unicode MS" pitchFamily="34" charset="-128"/>
                            <a:cs typeface="Arial Unicode MS" pitchFamily="34" charset="-128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 smtClean="0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ea typeface="Arial Unicode MS" pitchFamily="34" charset="-128"/>
                                <a:cs typeface="Arial Unicode MS" pitchFamily="34" charset="-128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chemeClr val="bg2"/>
                                </a:solidFill>
                                <a:latin typeface="Cambria Math"/>
                                <a:ea typeface="Arial Unicode MS" pitchFamily="34" charset="-128"/>
                                <a:cs typeface="Arial Unicode MS" pitchFamily="34" charset="-128"/>
                              </a:rPr>
                              <m:t>𝑋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bg2"/>
                                </a:solidFill>
                                <a:latin typeface="Cambria Math"/>
                                <a:ea typeface="Arial Unicode MS" pitchFamily="34" charset="-128"/>
                                <a:cs typeface="Arial Unicode MS" pitchFamily="34" charset="-128"/>
                              </a:rPr>
                              <m:t>1</m:t>
                            </m:r>
                          </m:sub>
                        </m:sSub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/>
                            <a:ea typeface="Arial Unicode MS" pitchFamily="34" charset="-128"/>
                            <a:cs typeface="Arial Unicode MS" pitchFamily="34" charset="-128"/>
                          </a:rPr>
                          <m:t>,</m:t>
                        </m:r>
                        <m:sSub>
                          <m:sSubPr>
                            <m:ctrlPr>
                              <a:rPr lang="en-US" b="0" i="1" smtClean="0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ea typeface="Arial Unicode MS" pitchFamily="34" charset="-128"/>
                                <a:cs typeface="Arial Unicode MS" pitchFamily="34" charset="-128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chemeClr val="bg2"/>
                                </a:solidFill>
                                <a:latin typeface="Cambria Math"/>
                                <a:ea typeface="Arial Unicode MS" pitchFamily="34" charset="-128"/>
                                <a:cs typeface="Arial Unicode MS" pitchFamily="34" charset="-128"/>
                              </a:rPr>
                              <m:t>𝑌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bg2"/>
                                </a:solidFill>
                                <a:latin typeface="Cambria Math"/>
                                <a:ea typeface="Arial Unicode MS" pitchFamily="34" charset="-128"/>
                                <a:cs typeface="Arial Unicode MS" pitchFamily="34" charset="-128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/>
                        <a:ea typeface="Arial Unicode MS" pitchFamily="34" charset="-128"/>
                        <a:cs typeface="Arial Unicode MS" pitchFamily="34" charset="-128"/>
                      </a:rPr>
                      <m:t>,</m:t>
                    </m:r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/>
                        <a:ea typeface="Cambria Math"/>
                        <a:cs typeface="Arial Unicode MS" pitchFamily="34" charset="-128"/>
                      </a:rPr>
                      <m:t>⋯,</m:t>
                    </m:r>
                    <m:d>
                      <m:dPr>
                        <m:ctrlPr>
                          <a:rPr lang="en-US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Arial Unicode MS" pitchFamily="34" charset="-128"/>
                            <a:cs typeface="Arial Unicode MS" pitchFamily="34" charset="-128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ea typeface="Arial Unicode MS" pitchFamily="34" charset="-128"/>
                                <a:cs typeface="Arial Unicode MS" pitchFamily="34" charset="-128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chemeClr val="bg2"/>
                                </a:solidFill>
                                <a:latin typeface="Cambria Math"/>
                                <a:ea typeface="Arial Unicode MS" pitchFamily="34" charset="-128"/>
                                <a:cs typeface="Arial Unicode MS" pitchFamily="34" charset="-128"/>
                              </a:rPr>
                              <m:t>𝑋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bg2"/>
                                </a:solidFill>
                                <a:latin typeface="Cambria Math"/>
                                <a:ea typeface="Arial Unicode MS" pitchFamily="34" charset="-128"/>
                                <a:cs typeface="Arial Unicode MS" pitchFamily="34" charset="-128"/>
                              </a:rPr>
                              <m:t>𝑛</m:t>
                            </m:r>
                          </m:sub>
                        </m:sSub>
                        <m:r>
                          <a:rPr lang="en-US" i="1">
                            <a:solidFill>
                              <a:schemeClr val="bg2"/>
                            </a:solidFill>
                            <a:latin typeface="Cambria Math"/>
                            <a:ea typeface="Arial Unicode MS" pitchFamily="34" charset="-128"/>
                            <a:cs typeface="Arial Unicode MS" pitchFamily="34" charset="-128"/>
                          </a:rPr>
                          <m:t>,</m:t>
                        </m:r>
                        <m:sSub>
                          <m:sSubPr>
                            <m:ctrlPr>
                              <a:rPr lang="en-US" i="1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ea typeface="Arial Unicode MS" pitchFamily="34" charset="-128"/>
                                <a:cs typeface="Arial Unicode MS" pitchFamily="34" charset="-128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chemeClr val="bg2"/>
                                </a:solidFill>
                                <a:latin typeface="Cambria Math"/>
                                <a:ea typeface="Arial Unicode MS" pitchFamily="34" charset="-128"/>
                                <a:cs typeface="Arial Unicode MS" pitchFamily="34" charset="-128"/>
                              </a:rPr>
                              <m:t>𝑌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bg2"/>
                                </a:solidFill>
                                <a:latin typeface="Cambria Math"/>
                                <a:ea typeface="Arial Unicode MS" pitchFamily="34" charset="-128"/>
                                <a:cs typeface="Arial Unicode MS" pitchFamily="34" charset="-128"/>
                              </a:rPr>
                              <m:t>𝑛</m:t>
                            </m:r>
                          </m:sub>
                        </m:sSub>
                      </m:e>
                    </m:d>
                  </m:oMath>
                </a14:m>
                <a:endParaRPr lang="en-US" dirty="0" smtClean="0">
                  <a:solidFill>
                    <a:schemeClr val="bg2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  <a:p>
                <a:pPr marL="711200" indent="-711200" eaLnBrk="1" hangingPunct="1">
                  <a:buFontTx/>
                  <a:buNone/>
                </a:pPr>
                <a:endParaRPr lang="en-US" dirty="0" smtClean="0">
                  <a:solidFill>
                    <a:schemeClr val="bg2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  <a:p>
                <a:pPr marL="711200" indent="-711200" eaLnBrk="1" hangingPunct="1">
                  <a:buFontTx/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Model in regression form:</a:t>
                </a:r>
              </a:p>
              <a:p>
                <a:pPr marL="711200" indent="-711200" eaLnBrk="1" hangingPunct="1">
                  <a:buFontTx/>
                  <a:buNone/>
                </a:pPr>
                <a:endParaRPr lang="en-US" dirty="0" smtClean="0">
                  <a:solidFill>
                    <a:schemeClr val="bg2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  <a:p>
                <a:pPr marL="711200" indent="-711200" algn="ctr" eaLnBrk="1" hangingPunct="1">
                  <a:buFont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bg2"/>
                          </a:solidFill>
                          <a:latin typeface="Cambria Math"/>
                          <a:ea typeface="Arial Unicode MS" pitchFamily="34" charset="-128"/>
                          <a:cs typeface="Arial Unicode MS" pitchFamily="34" charset="-128"/>
                        </a:rPr>
                        <m:t>𝐸</m:t>
                      </m:r>
                      <m:d>
                        <m:dPr>
                          <m:ctrlP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Arial Unicode MS" pitchFamily="34" charset="-128"/>
                              <a:cs typeface="Arial Unicode MS" pitchFamily="34" charset="-128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0" i="1" smtClean="0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Arial Unicode MS" pitchFamily="34" charset="-128"/>
                                  <a:cs typeface="Arial Unicode MS" pitchFamily="34" charset="-128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solidFill>
                                    <a:schemeClr val="bg2"/>
                                  </a:solidFill>
                                  <a:latin typeface="Cambria Math"/>
                                  <a:ea typeface="Arial Unicode MS" pitchFamily="34" charset="-128"/>
                                  <a:cs typeface="Arial Unicode MS" pitchFamily="34" charset="-128"/>
                                </a:rPr>
                                <m:t>𝑌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chemeClr val="bg2"/>
                                  </a:solidFill>
                                  <a:latin typeface="Cambria Math"/>
                                  <a:ea typeface="Arial Unicode MS" pitchFamily="34" charset="-128"/>
                                  <a:cs typeface="Arial Unicode MS" pitchFamily="34" charset="-128"/>
                                </a:rPr>
                                <m:t>𝑖</m:t>
                              </m:r>
                            </m:sub>
                          </m:sSub>
                        </m:e>
                      </m:d>
                      <m:r>
                        <a:rPr lang="en-US" b="0" i="1" smtClean="0">
                          <a:solidFill>
                            <a:schemeClr val="bg2"/>
                          </a:solidFill>
                          <a:latin typeface="Cambria Math"/>
                          <a:ea typeface="Arial Unicode MS" pitchFamily="34" charset="-128"/>
                          <a:cs typeface="Arial Unicode MS" pitchFamily="34" charset="-128"/>
                        </a:rPr>
                        <m:t>=</m:t>
                      </m:r>
                      <m:r>
                        <a:rPr lang="en-US" b="0" i="1" smtClean="0">
                          <a:solidFill>
                            <a:schemeClr val="bg2"/>
                          </a:solidFill>
                          <a:latin typeface="Cambria Math"/>
                          <a:ea typeface="Arial Unicode MS" pitchFamily="34" charset="-128"/>
                          <a:cs typeface="Arial Unicode MS" pitchFamily="34" charset="-128"/>
                        </a:rPr>
                        <m:t>𝑚</m:t>
                      </m:r>
                      <m:d>
                        <m:dPr>
                          <m:ctrlP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Arial Unicode MS" pitchFamily="34" charset="-128"/>
                              <a:cs typeface="Arial Unicode MS" pitchFamily="34" charset="-128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0" i="1" smtClean="0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Arial Unicode MS" pitchFamily="34" charset="-128"/>
                                  <a:cs typeface="Arial Unicode MS" pitchFamily="34" charset="-128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solidFill>
                                    <a:schemeClr val="bg2"/>
                                  </a:solidFill>
                                  <a:latin typeface="Cambria Math"/>
                                  <a:ea typeface="Arial Unicode MS" pitchFamily="34" charset="-128"/>
                                  <a:cs typeface="Arial Unicode MS" pitchFamily="34" charset="-128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chemeClr val="bg2"/>
                                  </a:solidFill>
                                  <a:latin typeface="Cambria Math"/>
                                  <a:ea typeface="Arial Unicode MS" pitchFamily="34" charset="-128"/>
                                  <a:cs typeface="Arial Unicode MS" pitchFamily="34" charset="-128"/>
                                </a:rPr>
                                <m:t>𝑖</m:t>
                              </m:r>
                            </m:sub>
                          </m:sSub>
                        </m:e>
                      </m:d>
                      <m:r>
                        <a:rPr lang="en-US" b="0" i="1" smtClean="0">
                          <a:solidFill>
                            <a:schemeClr val="bg2"/>
                          </a:solidFill>
                          <a:latin typeface="Cambria Math"/>
                          <a:ea typeface="Arial Unicode MS" pitchFamily="34" charset="-128"/>
                          <a:cs typeface="Arial Unicode MS" pitchFamily="34" charset="-128"/>
                        </a:rPr>
                        <m:t>,  </m:t>
                      </m:r>
                      <m:r>
                        <a:rPr lang="en-US" b="0" i="1" smtClean="0">
                          <a:solidFill>
                            <a:schemeClr val="bg2"/>
                          </a:solidFill>
                          <a:latin typeface="Cambria Math"/>
                          <a:ea typeface="Arial Unicode MS" pitchFamily="34" charset="-128"/>
                          <a:cs typeface="Arial Unicode MS" pitchFamily="34" charset="-128"/>
                        </a:rPr>
                        <m:t>𝑖</m:t>
                      </m:r>
                      <m:r>
                        <a:rPr lang="en-US" b="0" i="1" smtClean="0">
                          <a:solidFill>
                            <a:schemeClr val="bg2"/>
                          </a:solidFill>
                          <a:latin typeface="Cambria Math"/>
                          <a:ea typeface="Arial Unicode MS" pitchFamily="34" charset="-128"/>
                          <a:cs typeface="Arial Unicode MS" pitchFamily="34" charset="-128"/>
                        </a:rPr>
                        <m:t>=1,⋯,</m:t>
                      </m:r>
                      <m:r>
                        <a:rPr lang="en-US" b="0" i="1" smtClean="0">
                          <a:solidFill>
                            <a:schemeClr val="bg2"/>
                          </a:solidFill>
                          <a:latin typeface="Cambria Math"/>
                          <a:ea typeface="Cambria Math"/>
                          <a:cs typeface="Arial Unicode MS" pitchFamily="34" charset="-128"/>
                        </a:rPr>
                        <m:t>𝑛</m:t>
                      </m:r>
                    </m:oMath>
                  </m:oMathPara>
                </a14:m>
                <a:endParaRPr lang="en-US" dirty="0" smtClean="0">
                  <a:solidFill>
                    <a:schemeClr val="bg2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  <a:p>
                <a:pPr marL="711200" indent="-711200" eaLnBrk="1" hangingPunct="1">
                  <a:buFontTx/>
                  <a:buNone/>
                </a:pPr>
                <a:endParaRPr lang="en-US" dirty="0" smtClean="0">
                  <a:solidFill>
                    <a:schemeClr val="bg2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  <a:p>
                <a:pPr marL="711200" indent="-711200" eaLnBrk="1" hangingPunct="1">
                  <a:buFontTx/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How to estimate  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/>
                        <a:ea typeface="Arial Unicode MS" pitchFamily="34" charset="-128"/>
                        <a:cs typeface="Arial Unicode MS" pitchFamily="34" charset="-128"/>
                      </a:rPr>
                      <m:t>𝑚</m:t>
                    </m:r>
                    <m:d>
                      <m:dPr>
                        <m:ctrlPr>
                          <a:rPr lang="en-US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Arial Unicode MS" pitchFamily="34" charset="-128"/>
                            <a:cs typeface="Arial Unicode MS" pitchFamily="34" charset="-128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/>
                            <a:ea typeface="Arial Unicode MS" pitchFamily="34" charset="-128"/>
                            <a:cs typeface="Arial Unicode MS" pitchFamily="34" charset="-128"/>
                          </a:rPr>
                          <m:t>𝑥</m:t>
                        </m:r>
                      </m:e>
                    </m:d>
                  </m:oMath>
                </a14:m>
                <a:r>
                  <a:rPr lang="en-US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?</a:t>
                </a:r>
              </a:p>
            </p:txBody>
          </p:sp>
        </mc:Choice>
        <mc:Fallback xmlns="">
          <p:sp>
            <p:nvSpPr>
              <p:cNvPr id="2055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457200" y="838200"/>
                <a:ext cx="8305800" cy="5867400"/>
              </a:xfrm>
              <a:blipFill rotWithShape="1">
                <a:blip r:embed="rId3"/>
                <a:stretch>
                  <a:fillRect l="-1834" t="-13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56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057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058" name="Rectangle 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059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060" name="Rectangle 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061" name="Rectangle 9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062" name="Rectangle 10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063" name="Rectangle 11"/>
          <p:cNvSpPr>
            <a:spLocks noChangeArrowheads="1"/>
          </p:cNvSpPr>
          <p:nvPr/>
        </p:nvSpPr>
        <p:spPr bwMode="auto">
          <a:xfrm>
            <a:off x="0" y="2743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064" name="Rectangle 12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065" name="Rectangle 13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066" name="Rectangle 1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067" name="Rectangle 15"/>
          <p:cNvSpPr>
            <a:spLocks noChangeArrowheads="1"/>
          </p:cNvSpPr>
          <p:nvPr/>
        </p:nvSpPr>
        <p:spPr bwMode="auto">
          <a:xfrm>
            <a:off x="0" y="3021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068" name="Rectangle 16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069" name="Rectangle 17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070" name="Rectangle 18"/>
          <p:cNvSpPr>
            <a:spLocks noChangeArrowheads="1"/>
          </p:cNvSpPr>
          <p:nvPr/>
        </p:nvSpPr>
        <p:spPr bwMode="auto">
          <a:xfrm>
            <a:off x="0" y="3001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071" name="Rectangle 19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072" name="Rectangle 20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073" name="Rectangle 21"/>
          <p:cNvSpPr>
            <a:spLocks noChangeArrowheads="1"/>
          </p:cNvSpPr>
          <p:nvPr/>
        </p:nvSpPr>
        <p:spPr bwMode="auto">
          <a:xfrm>
            <a:off x="0" y="32956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074" name="Rectangle 22"/>
          <p:cNvSpPr>
            <a:spLocks noChangeArrowheads="1"/>
          </p:cNvSpPr>
          <p:nvPr/>
        </p:nvSpPr>
        <p:spPr bwMode="auto">
          <a:xfrm>
            <a:off x="0" y="30178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075" name="Rectangle 23"/>
          <p:cNvSpPr>
            <a:spLocks noChangeArrowheads="1"/>
          </p:cNvSpPr>
          <p:nvPr/>
        </p:nvSpPr>
        <p:spPr bwMode="auto">
          <a:xfrm>
            <a:off x="0" y="3001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076" name="Rectangle 2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077" name="Rectangle 25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078" name="Rectangle 2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079" name="Rectangle 2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080" name="Rectangle 2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081" name="Rectangle 29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082" name="Rectangle 30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083" name="Rectangle 31"/>
          <p:cNvSpPr>
            <a:spLocks noChangeArrowheads="1"/>
          </p:cNvSpPr>
          <p:nvPr/>
        </p:nvSpPr>
        <p:spPr bwMode="auto">
          <a:xfrm>
            <a:off x="0" y="2525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084" name="Rectangle 32"/>
          <p:cNvSpPr>
            <a:spLocks noChangeArrowheads="1"/>
          </p:cNvSpPr>
          <p:nvPr/>
        </p:nvSpPr>
        <p:spPr bwMode="auto">
          <a:xfrm>
            <a:off x="0" y="29829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596393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6"/>
            </a:gs>
            <a:gs pos="50000">
              <a:schemeClr val="tx1"/>
            </a:gs>
            <a:gs pos="100000">
              <a:schemeClr val="accent6"/>
            </a:gs>
          </a:gsLst>
          <a:lin ang="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9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76200"/>
            <a:ext cx="7772400" cy="7620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Scatterplot Smoothing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80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457200" y="838200"/>
                <a:ext cx="8305800" cy="5867400"/>
              </a:xfrm>
            </p:spPr>
            <p:txBody>
              <a:bodyPr/>
              <a:lstStyle/>
              <a:p>
                <a:pPr marL="711200" indent="-711200" eaLnBrk="1" hangingPunct="1">
                  <a:buFontTx/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A simple approach:  local averages</a:t>
                </a:r>
              </a:p>
              <a:p>
                <a:pPr marL="711200" indent="-711200" eaLnBrk="1" hangingPunct="1">
                  <a:buFontTx/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Given a kernel</a:t>
                </a:r>
                <a:r>
                  <a:rPr lang="en-US" i="1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 window</a:t>
                </a:r>
                <a:r>
                  <a:rPr lang="en-US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 function:</a:t>
                </a:r>
              </a:p>
              <a:p>
                <a:pPr marL="711200" indent="-711200" eaLnBrk="1" hangingPunct="1">
                  <a:buFontTx/>
                  <a:buNone/>
                </a:pPr>
                <a:endParaRPr lang="en-US" sz="1200" dirty="0" smtClean="0">
                  <a:solidFill>
                    <a:schemeClr val="bg2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  <a:p>
                <a:pPr marL="711200" indent="-711200" algn="ctr" eaLnBrk="1" hangingPunct="1">
                  <a:buFont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Arial Unicode MS" pitchFamily="34" charset="-128"/>
                              <a:cs typeface="Arial Unicode MS" pitchFamily="34" charset="-128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/>
                              <a:ea typeface="Arial Unicode MS" pitchFamily="34" charset="-128"/>
                              <a:cs typeface="Arial Unicode MS" pitchFamily="34" charset="-128"/>
                            </a:rPr>
                            <m:t>𝐾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/>
                              <a:ea typeface="Arial Unicode MS" pitchFamily="34" charset="-128"/>
                              <a:cs typeface="Arial Unicode MS" pitchFamily="34" charset="-128"/>
                            </a:rPr>
                            <m:t>h</m:t>
                          </m:r>
                        </m:sub>
                      </m:sSub>
                      <m:d>
                        <m:dPr>
                          <m:ctrlPr>
                            <a:rPr lang="en-US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Arial Unicode MS" pitchFamily="34" charset="-128"/>
                              <a:cs typeface="Arial Unicode MS" pitchFamily="34" charset="-128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/>
                              <a:ea typeface="Arial Unicode MS" pitchFamily="34" charset="-128"/>
                              <a:cs typeface="Arial Unicode MS" pitchFamily="34" charset="-128"/>
                            </a:rPr>
                            <m:t>𝑥</m:t>
                          </m:r>
                        </m:e>
                      </m:d>
                      <m:r>
                        <a:rPr lang="en-US" b="0" i="1" smtClean="0">
                          <a:solidFill>
                            <a:schemeClr val="bg2"/>
                          </a:solidFill>
                          <a:latin typeface="Cambria Math"/>
                          <a:ea typeface="Arial Unicode MS" pitchFamily="34" charset="-128"/>
                          <a:cs typeface="Arial Unicode MS" pitchFamily="34" charset="-128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Arial Unicode MS" pitchFamily="34" charset="-128"/>
                              <a:cs typeface="Arial Unicode MS" pitchFamily="34" charset="-128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/>
                              <a:ea typeface="Arial Unicode MS" pitchFamily="34" charset="-128"/>
                              <a:cs typeface="Arial Unicode MS" pitchFamily="34" charset="-128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/>
                              <a:ea typeface="Arial Unicode MS" pitchFamily="34" charset="-128"/>
                              <a:cs typeface="Arial Unicode MS" pitchFamily="34" charset="-128"/>
                            </a:rPr>
                            <m:t>h</m:t>
                          </m:r>
                        </m:den>
                      </m:f>
                      <m:r>
                        <a:rPr lang="en-US" b="0" i="1" smtClean="0">
                          <a:solidFill>
                            <a:schemeClr val="bg2"/>
                          </a:solidFill>
                          <a:latin typeface="Cambria Math"/>
                          <a:ea typeface="Arial Unicode MS" pitchFamily="34" charset="-128"/>
                          <a:cs typeface="Arial Unicode MS" pitchFamily="34" charset="-128"/>
                        </a:rPr>
                        <m:t>𝐾</m:t>
                      </m:r>
                      <m:d>
                        <m:dPr>
                          <m:ctrlP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Arial Unicode MS" pitchFamily="34" charset="-128"/>
                              <a:cs typeface="Arial Unicode MS" pitchFamily="34" charset="-128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b="0" i="1" smtClean="0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Arial Unicode MS" pitchFamily="34" charset="-128"/>
                                  <a:cs typeface="Arial Unicode MS" pitchFamily="34" charset="-128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solidFill>
                                    <a:schemeClr val="bg2"/>
                                  </a:solidFill>
                                  <a:latin typeface="Cambria Math"/>
                                  <a:ea typeface="Arial Unicode MS" pitchFamily="34" charset="-128"/>
                                  <a:cs typeface="Arial Unicode MS" pitchFamily="34" charset="-128"/>
                                </a:rPr>
                                <m:t>𝑥</m:t>
                              </m:r>
                            </m:num>
                            <m:den>
                              <m:r>
                                <a:rPr lang="en-US" b="0" i="1" smtClean="0">
                                  <a:solidFill>
                                    <a:schemeClr val="bg2"/>
                                  </a:solidFill>
                                  <a:latin typeface="Cambria Math"/>
                                  <a:ea typeface="Arial Unicode MS" pitchFamily="34" charset="-128"/>
                                  <a:cs typeface="Arial Unicode MS" pitchFamily="34" charset="-128"/>
                                </a:rPr>
                                <m:t>h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US" dirty="0" smtClean="0">
                  <a:solidFill>
                    <a:schemeClr val="bg2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  <a:p>
                <a:pPr marL="711200" indent="-711200" eaLnBrk="1" hangingPunct="1">
                  <a:buFontTx/>
                  <a:buNone/>
                </a:pPr>
                <a:endParaRPr lang="en-US" dirty="0" smtClean="0">
                  <a:solidFill>
                    <a:schemeClr val="bg2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  <a:p>
                <a:pPr marL="711200" indent="-711200" eaLnBrk="1" hangingPunct="1">
                  <a:buFontTx/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Estimate the curve 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/>
                        <a:ea typeface="Arial Unicode MS" pitchFamily="34" charset="-128"/>
                        <a:cs typeface="Arial Unicode MS" pitchFamily="34" charset="-128"/>
                      </a:rPr>
                      <m:t>𝑚</m:t>
                    </m:r>
                    <m:d>
                      <m:dPr>
                        <m:ctrlPr>
                          <a:rPr lang="en-US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Arial Unicode MS" pitchFamily="34" charset="-128"/>
                            <a:cs typeface="Arial Unicode MS" pitchFamily="34" charset="-128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/>
                            <a:ea typeface="Arial Unicode MS" pitchFamily="34" charset="-128"/>
                            <a:cs typeface="Arial Unicode MS" pitchFamily="34" charset="-128"/>
                          </a:rPr>
                          <m:t>𝑥</m:t>
                        </m:r>
                      </m:e>
                    </m:d>
                  </m:oMath>
                </a14:m>
                <a:r>
                  <a:rPr lang="en-US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      </a:t>
                </a:r>
              </a:p>
              <a:p>
                <a:pPr marL="711200" indent="-711200" algn="ctr" eaLnBrk="1" hangingPunct="1">
                  <a:buFontTx/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by a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Arial Unicode MS" pitchFamily="34" charset="-128"/>
                            <a:cs typeface="Arial Unicode MS" pitchFamily="34" charset="-128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/>
                            <a:ea typeface="Arial Unicode MS" pitchFamily="34" charset="-128"/>
                            <a:cs typeface="Arial Unicode MS" pitchFamily="34" charset="-128"/>
                          </a:rPr>
                          <m:t>𝐾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/>
                            <a:ea typeface="Arial Unicode MS" pitchFamily="34" charset="-128"/>
                            <a:cs typeface="Arial Unicode MS" pitchFamily="34" charset="-128"/>
                          </a:rPr>
                          <m:t>h</m:t>
                        </m:r>
                      </m:sub>
                    </m:sSub>
                  </m:oMath>
                </a14:m>
                <a:r>
                  <a:rPr lang="en-US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  </a:t>
                </a:r>
                <a:r>
                  <a:rPr lang="en-US" i="1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weighted</a:t>
                </a:r>
                <a:r>
                  <a:rPr lang="en-US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 local average:</a:t>
                </a:r>
              </a:p>
              <a:p>
                <a:pPr marL="711200" indent="-711200" algn="ctr" eaLnBrk="1" hangingPunct="1">
                  <a:buFontTx/>
                  <a:buNone/>
                </a:pPr>
                <a:endParaRPr lang="en-US" sz="1200" dirty="0" smtClean="0">
                  <a:solidFill>
                    <a:schemeClr val="bg2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  <a:p>
                <a:pPr marL="711200" indent="-711200" algn="ctr" eaLnBrk="1" hangingPunct="1">
                  <a:buFont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Arial Unicode MS" pitchFamily="34" charset="-128"/>
                              <a:cs typeface="Arial Unicode MS" pitchFamily="34" charset="-128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en-US" i="1" smtClean="0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Arial Unicode MS" pitchFamily="34" charset="-128"/>
                                  <a:cs typeface="Arial Unicode MS" pitchFamily="34" charset="-128"/>
                                </a:rPr>
                              </m:ctrlPr>
                            </m:accPr>
                            <m:e>
                              <m:r>
                                <a:rPr lang="en-US" b="0" i="1" smtClean="0">
                                  <a:solidFill>
                                    <a:schemeClr val="bg2"/>
                                  </a:solidFill>
                                  <a:latin typeface="Cambria Math"/>
                                  <a:ea typeface="Arial Unicode MS" pitchFamily="34" charset="-128"/>
                                  <a:cs typeface="Arial Unicode MS" pitchFamily="34" charset="-128"/>
                                </a:rPr>
                                <m:t>𝑚</m:t>
                              </m:r>
                            </m:e>
                          </m:acc>
                        </m:e>
                        <m:sub>
                          <m: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/>
                              <a:ea typeface="Arial Unicode MS" pitchFamily="34" charset="-128"/>
                              <a:cs typeface="Arial Unicode MS" pitchFamily="34" charset="-128"/>
                            </a:rPr>
                            <m:t>h</m:t>
                          </m:r>
                        </m:sub>
                      </m:sSub>
                      <m:d>
                        <m:dPr>
                          <m:ctrlPr>
                            <a:rPr lang="en-US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Arial Unicode MS" pitchFamily="34" charset="-128"/>
                              <a:cs typeface="Arial Unicode MS" pitchFamily="34" charset="-128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/>
                              <a:ea typeface="Arial Unicode MS" pitchFamily="34" charset="-128"/>
                              <a:cs typeface="Arial Unicode MS" pitchFamily="34" charset="-128"/>
                            </a:rPr>
                            <m:t>𝑥</m:t>
                          </m:r>
                        </m:e>
                      </m:d>
                      <m:r>
                        <a:rPr lang="en-US" b="0" i="1" smtClean="0">
                          <a:solidFill>
                            <a:schemeClr val="bg2"/>
                          </a:solidFill>
                          <a:latin typeface="Cambria Math"/>
                          <a:ea typeface="Arial Unicode MS" pitchFamily="34" charset="-128"/>
                          <a:cs typeface="Arial Unicode MS" pitchFamily="34" charset="-128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Arial Unicode MS" pitchFamily="34" charset="-128"/>
                              <a:cs typeface="Arial Unicode MS" pitchFamily="34" charset="-128"/>
                            </a:rPr>
                          </m:ctrlPr>
                        </m:fPr>
                        <m:num>
                          <m:nary>
                            <m:naryPr>
                              <m:chr m:val="∑"/>
                              <m:ctrlPr>
                                <a:rPr lang="en-US" b="0" i="1" smtClean="0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Arial Unicode MS" pitchFamily="34" charset="-128"/>
                                  <a:cs typeface="Arial Unicode MS" pitchFamily="34" charset="-128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en-US" b="0" i="1" smtClean="0">
                                  <a:solidFill>
                                    <a:schemeClr val="bg2"/>
                                  </a:solidFill>
                                  <a:latin typeface="Cambria Math"/>
                                  <a:ea typeface="Arial Unicode MS" pitchFamily="34" charset="-128"/>
                                  <a:cs typeface="Arial Unicode MS" pitchFamily="34" charset="-128"/>
                                </a:rPr>
                                <m:t>𝑖</m:t>
                              </m:r>
                              <m:r>
                                <a:rPr lang="en-US" b="0" i="1" smtClean="0">
                                  <a:solidFill>
                                    <a:schemeClr val="bg2"/>
                                  </a:solidFill>
                                  <a:latin typeface="Cambria Math"/>
                                  <a:ea typeface="Arial Unicode MS" pitchFamily="34" charset="-128"/>
                                  <a:cs typeface="Arial Unicode MS" pitchFamily="34" charset="-128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en-US" b="0" i="1" smtClean="0">
                                  <a:solidFill>
                                    <a:schemeClr val="bg2"/>
                                  </a:solidFill>
                                  <a:latin typeface="Cambria Math"/>
                                  <a:ea typeface="Arial Unicode MS" pitchFamily="34" charset="-128"/>
                                  <a:cs typeface="Arial Unicode MS" pitchFamily="34" charset="-128"/>
                                </a:rPr>
                                <m:t>𝑛</m:t>
                              </m:r>
                            </m:sup>
                            <m:e>
                              <m:sSub>
                                <m:sSubPr>
                                  <m:ctrlPr>
                                    <a:rPr lang="en-US" b="0" i="1" smtClean="0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  <a:ea typeface="Arial Unicode MS" pitchFamily="34" charset="-128"/>
                                      <a:cs typeface="Arial Unicode MS" pitchFamily="34" charset="-128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solidFill>
                                        <a:schemeClr val="bg2"/>
                                      </a:solidFill>
                                      <a:latin typeface="Cambria Math"/>
                                      <a:ea typeface="Arial Unicode MS" pitchFamily="34" charset="-128"/>
                                      <a:cs typeface="Arial Unicode MS" pitchFamily="34" charset="-128"/>
                                    </a:rPr>
                                    <m:t>𝐾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solidFill>
                                        <a:schemeClr val="bg2"/>
                                      </a:solidFill>
                                      <a:latin typeface="Cambria Math"/>
                                      <a:ea typeface="Arial Unicode MS" pitchFamily="34" charset="-128"/>
                                      <a:cs typeface="Arial Unicode MS" pitchFamily="34" charset="-128"/>
                                    </a:rPr>
                                    <m:t>h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en-US" b="0" i="1" smtClean="0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  <a:ea typeface="Arial Unicode MS" pitchFamily="34" charset="-128"/>
                                      <a:cs typeface="Arial Unicode MS" pitchFamily="34" charset="-128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solidFill>
                                        <a:schemeClr val="bg2"/>
                                      </a:solidFill>
                                      <a:latin typeface="Cambria Math"/>
                                      <a:ea typeface="Arial Unicode MS" pitchFamily="34" charset="-128"/>
                                      <a:cs typeface="Arial Unicode MS" pitchFamily="34" charset="-128"/>
                                    </a:rPr>
                                    <m:t>𝑥</m:t>
                                  </m:r>
                                  <m:r>
                                    <a:rPr lang="en-US" b="0" i="1" smtClean="0">
                                      <a:solidFill>
                                        <a:schemeClr val="bg2"/>
                                      </a:solidFill>
                                      <a:latin typeface="Cambria Math"/>
                                      <a:ea typeface="Arial Unicode MS" pitchFamily="34" charset="-128"/>
                                      <a:cs typeface="Arial Unicode MS" pitchFamily="34" charset="-128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en-US" b="0" i="1" smtClean="0">
                                          <a:solidFill>
                                            <a:schemeClr val="bg2"/>
                                          </a:solidFill>
                                          <a:latin typeface="Cambria Math" panose="02040503050406030204" pitchFamily="18" charset="0"/>
                                          <a:ea typeface="Arial Unicode MS" pitchFamily="34" charset="-128"/>
                                          <a:cs typeface="Arial Unicode MS" pitchFamily="34" charset="-128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0" i="1" smtClean="0">
                                          <a:solidFill>
                                            <a:schemeClr val="bg2"/>
                                          </a:solidFill>
                                          <a:latin typeface="Cambria Math"/>
                                          <a:ea typeface="Arial Unicode MS" pitchFamily="34" charset="-128"/>
                                          <a:cs typeface="Arial Unicode MS" pitchFamily="34" charset="-128"/>
                                        </a:rPr>
                                        <m:t>𝑋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solidFill>
                                            <a:schemeClr val="bg2"/>
                                          </a:solidFill>
                                          <a:latin typeface="Cambria Math"/>
                                          <a:ea typeface="Arial Unicode MS" pitchFamily="34" charset="-128"/>
                                          <a:cs typeface="Arial Unicode MS" pitchFamily="34" charset="-128"/>
                                        </a:rPr>
                                        <m:t>𝑖</m:t>
                                      </m:r>
                                    </m:sub>
                                  </m:sSub>
                                </m:e>
                              </m:d>
                              <m:sSub>
                                <m:sSubPr>
                                  <m:ctrlPr>
                                    <a:rPr lang="en-US" b="0" i="1" smtClean="0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  <a:ea typeface="Arial Unicode MS" pitchFamily="34" charset="-128"/>
                                      <a:cs typeface="Arial Unicode MS" pitchFamily="34" charset="-128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solidFill>
                                        <a:schemeClr val="bg2"/>
                                      </a:solidFill>
                                      <a:latin typeface="Cambria Math"/>
                                      <a:ea typeface="Arial Unicode MS" pitchFamily="34" charset="-128"/>
                                      <a:cs typeface="Arial Unicode MS" pitchFamily="34" charset="-128"/>
                                    </a:rPr>
                                    <m:t>𝑌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solidFill>
                                        <a:schemeClr val="bg2"/>
                                      </a:solidFill>
                                      <a:latin typeface="Cambria Math"/>
                                      <a:ea typeface="Arial Unicode MS" pitchFamily="34" charset="-128"/>
                                      <a:cs typeface="Arial Unicode MS" pitchFamily="34" charset="-128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nary>
                        </m:num>
                        <m:den>
                          <m:nary>
                            <m:naryPr>
                              <m:chr m:val="∑"/>
                              <m:ctrlPr>
                                <a:rPr lang="en-US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Arial Unicode MS" pitchFamily="34" charset="-128"/>
                                  <a:cs typeface="Arial Unicode MS" pitchFamily="34" charset="-128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en-US" i="1">
                                  <a:solidFill>
                                    <a:schemeClr val="bg2"/>
                                  </a:solidFill>
                                  <a:latin typeface="Cambria Math"/>
                                  <a:ea typeface="Arial Unicode MS" pitchFamily="34" charset="-128"/>
                                  <a:cs typeface="Arial Unicode MS" pitchFamily="34" charset="-128"/>
                                </a:rPr>
                                <m:t>𝑖</m:t>
                              </m:r>
                              <m:r>
                                <a:rPr lang="en-US" i="1">
                                  <a:solidFill>
                                    <a:schemeClr val="bg2"/>
                                  </a:solidFill>
                                  <a:latin typeface="Cambria Math"/>
                                  <a:ea typeface="Arial Unicode MS" pitchFamily="34" charset="-128"/>
                                  <a:cs typeface="Arial Unicode MS" pitchFamily="34" charset="-128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en-US" i="1">
                                  <a:solidFill>
                                    <a:schemeClr val="bg2"/>
                                  </a:solidFill>
                                  <a:latin typeface="Cambria Math"/>
                                  <a:ea typeface="Arial Unicode MS" pitchFamily="34" charset="-128"/>
                                  <a:cs typeface="Arial Unicode MS" pitchFamily="34" charset="-128"/>
                                </a:rPr>
                                <m:t>𝑛</m:t>
                              </m:r>
                            </m:sup>
                            <m:e>
                              <m:sSub>
                                <m:sSubPr>
                                  <m:ctrlPr>
                                    <a:rPr lang="en-US" i="1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  <a:ea typeface="Arial Unicode MS" pitchFamily="34" charset="-128"/>
                                      <a:cs typeface="Arial Unicode MS" pitchFamily="34" charset="-128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solidFill>
                                        <a:schemeClr val="bg2"/>
                                      </a:solidFill>
                                      <a:latin typeface="Cambria Math"/>
                                      <a:ea typeface="Arial Unicode MS" pitchFamily="34" charset="-128"/>
                                      <a:cs typeface="Arial Unicode MS" pitchFamily="34" charset="-128"/>
                                    </a:rPr>
                                    <m:t>𝐾</m:t>
                                  </m:r>
                                </m:e>
                                <m:sub>
                                  <m:r>
                                    <a:rPr lang="en-US" i="1">
                                      <a:solidFill>
                                        <a:schemeClr val="bg2"/>
                                      </a:solidFill>
                                      <a:latin typeface="Cambria Math"/>
                                      <a:ea typeface="Arial Unicode MS" pitchFamily="34" charset="-128"/>
                                      <a:cs typeface="Arial Unicode MS" pitchFamily="34" charset="-128"/>
                                    </a:rPr>
                                    <m:t>h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en-US" i="1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  <a:ea typeface="Arial Unicode MS" pitchFamily="34" charset="-128"/>
                                      <a:cs typeface="Arial Unicode MS" pitchFamily="34" charset="-128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solidFill>
                                        <a:schemeClr val="bg2"/>
                                      </a:solidFill>
                                      <a:latin typeface="Cambria Math"/>
                                      <a:ea typeface="Arial Unicode MS" pitchFamily="34" charset="-128"/>
                                      <a:cs typeface="Arial Unicode MS" pitchFamily="34" charset="-128"/>
                                    </a:rPr>
                                    <m:t>𝑥</m:t>
                                  </m:r>
                                  <m:r>
                                    <a:rPr lang="en-US" i="1">
                                      <a:solidFill>
                                        <a:schemeClr val="bg2"/>
                                      </a:solidFill>
                                      <a:latin typeface="Cambria Math"/>
                                      <a:ea typeface="Arial Unicode MS" pitchFamily="34" charset="-128"/>
                                      <a:cs typeface="Arial Unicode MS" pitchFamily="34" charset="-128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en-US" i="1">
                                          <a:solidFill>
                                            <a:schemeClr val="bg2"/>
                                          </a:solidFill>
                                          <a:latin typeface="Cambria Math" panose="02040503050406030204" pitchFamily="18" charset="0"/>
                                          <a:ea typeface="Arial Unicode MS" pitchFamily="34" charset="-128"/>
                                          <a:cs typeface="Arial Unicode MS" pitchFamily="34" charset="-128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solidFill>
                                            <a:schemeClr val="bg2"/>
                                          </a:solidFill>
                                          <a:latin typeface="Cambria Math"/>
                                          <a:ea typeface="Arial Unicode MS" pitchFamily="34" charset="-128"/>
                                          <a:cs typeface="Arial Unicode MS" pitchFamily="34" charset="-128"/>
                                        </a:rPr>
                                        <m:t>𝑋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solidFill>
                                            <a:schemeClr val="bg2"/>
                                          </a:solidFill>
                                          <a:latin typeface="Cambria Math"/>
                                          <a:ea typeface="Arial Unicode MS" pitchFamily="34" charset="-128"/>
                                          <a:cs typeface="Arial Unicode MS" pitchFamily="34" charset="-128"/>
                                        </a:rPr>
                                        <m:t>𝑖</m:t>
                                      </m:r>
                                    </m:sub>
                                  </m:sSub>
                                </m:e>
                              </m:d>
                            </m:e>
                          </m:nary>
                        </m:den>
                      </m:f>
                    </m:oMath>
                  </m:oMathPara>
                </a14:m>
                <a:endParaRPr lang="en-US" dirty="0" smtClean="0">
                  <a:solidFill>
                    <a:schemeClr val="bg2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</p:txBody>
          </p:sp>
        </mc:Choice>
        <mc:Fallback xmlns="">
          <p:sp>
            <p:nvSpPr>
              <p:cNvPr id="3080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457200" y="838200"/>
                <a:ext cx="8305800" cy="5867400"/>
              </a:xfrm>
              <a:blipFill rotWithShape="1">
                <a:blip r:embed="rId3"/>
                <a:stretch>
                  <a:fillRect l="-1834" t="-13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81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082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083" name="Rectangle 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084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085" name="Rectangle 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086" name="Rectangle 9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087" name="Rectangle 10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088" name="Rectangle 11"/>
          <p:cNvSpPr>
            <a:spLocks noChangeArrowheads="1"/>
          </p:cNvSpPr>
          <p:nvPr/>
        </p:nvSpPr>
        <p:spPr bwMode="auto">
          <a:xfrm>
            <a:off x="0" y="2743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089" name="Rectangle 12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090" name="Rectangle 13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091" name="Rectangle 1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092" name="Rectangle 15"/>
          <p:cNvSpPr>
            <a:spLocks noChangeArrowheads="1"/>
          </p:cNvSpPr>
          <p:nvPr/>
        </p:nvSpPr>
        <p:spPr bwMode="auto">
          <a:xfrm>
            <a:off x="0" y="3021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093" name="Rectangle 16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094" name="Rectangle 17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095" name="Rectangle 18"/>
          <p:cNvSpPr>
            <a:spLocks noChangeArrowheads="1"/>
          </p:cNvSpPr>
          <p:nvPr/>
        </p:nvSpPr>
        <p:spPr bwMode="auto">
          <a:xfrm>
            <a:off x="0" y="3001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096" name="Rectangle 19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097" name="Rectangle 20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098" name="Rectangle 21"/>
          <p:cNvSpPr>
            <a:spLocks noChangeArrowheads="1"/>
          </p:cNvSpPr>
          <p:nvPr/>
        </p:nvSpPr>
        <p:spPr bwMode="auto">
          <a:xfrm>
            <a:off x="0" y="32956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099" name="Rectangle 22"/>
          <p:cNvSpPr>
            <a:spLocks noChangeArrowheads="1"/>
          </p:cNvSpPr>
          <p:nvPr/>
        </p:nvSpPr>
        <p:spPr bwMode="auto">
          <a:xfrm>
            <a:off x="0" y="30178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100" name="Rectangle 23"/>
          <p:cNvSpPr>
            <a:spLocks noChangeArrowheads="1"/>
          </p:cNvSpPr>
          <p:nvPr/>
        </p:nvSpPr>
        <p:spPr bwMode="auto">
          <a:xfrm>
            <a:off x="0" y="3001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101" name="Rectangle 2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102" name="Rectangle 25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103" name="Rectangle 2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104" name="Rectangle 2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105" name="Rectangle 2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106" name="Rectangle 29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107" name="Rectangle 30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108" name="Rectangle 31"/>
          <p:cNvSpPr>
            <a:spLocks noChangeArrowheads="1"/>
          </p:cNvSpPr>
          <p:nvPr/>
        </p:nvSpPr>
        <p:spPr bwMode="auto">
          <a:xfrm>
            <a:off x="0" y="2525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109" name="Rectangle 32"/>
          <p:cNvSpPr>
            <a:spLocks noChangeArrowheads="1"/>
          </p:cNvSpPr>
          <p:nvPr/>
        </p:nvSpPr>
        <p:spPr bwMode="auto">
          <a:xfrm>
            <a:off x="0" y="29829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019474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6"/>
            </a:gs>
            <a:gs pos="50000">
              <a:schemeClr val="tx1"/>
            </a:gs>
            <a:gs pos="100000">
              <a:schemeClr val="accent6"/>
            </a:gs>
          </a:gsLst>
          <a:lin ang="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1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76200"/>
            <a:ext cx="7772400" cy="7620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Scatterplot Smoothing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102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457200" y="838200"/>
                <a:ext cx="8305800" cy="5867400"/>
              </a:xfrm>
            </p:spPr>
            <p:txBody>
              <a:bodyPr/>
              <a:lstStyle/>
              <a:p>
                <a:pPr marL="711200" indent="-711200" eaLnBrk="1" hangingPunct="1">
                  <a:buFontTx/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Interesting representation of local average:</a:t>
                </a:r>
              </a:p>
              <a:p>
                <a:pPr marL="711200" indent="-711200" eaLnBrk="1" hangingPunct="1">
                  <a:buFontTx/>
                  <a:buNone/>
                </a:pPr>
                <a:endParaRPr lang="en-US" dirty="0" smtClean="0">
                  <a:solidFill>
                    <a:schemeClr val="bg2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  <a:p>
                <a:pPr marL="711200" indent="-711200" eaLnBrk="1" hangingPunct="1">
                  <a:buFontTx/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Given kernel window weights,</a:t>
                </a:r>
              </a:p>
              <a:p>
                <a:pPr marL="711200" indent="-711200" eaLnBrk="1" hangingPunct="1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Arial Unicode MS" pitchFamily="34" charset="-128"/>
                              <a:cs typeface="Arial Unicode MS" pitchFamily="34" charset="-128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chemeClr val="bg2"/>
                              </a:solidFill>
                              <a:latin typeface="Cambria Math"/>
                              <a:ea typeface="Arial Unicode MS" pitchFamily="34" charset="-128"/>
                              <a:cs typeface="Arial Unicode MS" pitchFamily="34" charset="-128"/>
                            </a:rPr>
                            <m:t>𝐾</m:t>
                          </m:r>
                        </m:e>
                        <m:sub>
                          <m:r>
                            <a:rPr lang="en-US" i="1">
                              <a:solidFill>
                                <a:schemeClr val="bg2"/>
                              </a:solidFill>
                              <a:latin typeface="Cambria Math"/>
                              <a:ea typeface="Arial Unicode MS" pitchFamily="34" charset="-128"/>
                              <a:cs typeface="Arial Unicode MS" pitchFamily="34" charset="-128"/>
                            </a:rPr>
                            <m:t>h</m:t>
                          </m:r>
                        </m:sub>
                      </m:sSub>
                      <m:d>
                        <m:dPr>
                          <m:ctrlPr>
                            <a:rPr lang="en-US" i="1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Arial Unicode MS" pitchFamily="34" charset="-128"/>
                              <a:cs typeface="Arial Unicode MS" pitchFamily="34" charset="-128"/>
                            </a:rPr>
                          </m:ctrlPr>
                        </m:dPr>
                        <m:e>
                          <m:r>
                            <a:rPr lang="en-US" i="1">
                              <a:solidFill>
                                <a:schemeClr val="bg2"/>
                              </a:solidFill>
                              <a:latin typeface="Cambria Math"/>
                              <a:ea typeface="Arial Unicode MS" pitchFamily="34" charset="-128"/>
                              <a:cs typeface="Arial Unicode MS" pitchFamily="34" charset="-128"/>
                            </a:rPr>
                            <m:t>𝑥</m:t>
                          </m:r>
                        </m:e>
                      </m:d>
                      <m:r>
                        <a:rPr lang="en-US" i="1">
                          <a:solidFill>
                            <a:schemeClr val="bg2"/>
                          </a:solidFill>
                          <a:latin typeface="Cambria Math"/>
                          <a:ea typeface="Arial Unicode MS" pitchFamily="34" charset="-128"/>
                          <a:cs typeface="Arial Unicode MS" pitchFamily="34" charset="-128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Arial Unicode MS" pitchFamily="34" charset="-128"/>
                              <a:cs typeface="Arial Unicode MS" pitchFamily="34" charset="-128"/>
                            </a:rPr>
                          </m:ctrlPr>
                        </m:fPr>
                        <m:num>
                          <m:r>
                            <a:rPr lang="en-US" i="1">
                              <a:solidFill>
                                <a:schemeClr val="bg2"/>
                              </a:solidFill>
                              <a:latin typeface="Cambria Math"/>
                              <a:ea typeface="Arial Unicode MS" pitchFamily="34" charset="-128"/>
                              <a:cs typeface="Arial Unicode MS" pitchFamily="34" charset="-128"/>
                            </a:rPr>
                            <m:t>1</m:t>
                          </m:r>
                        </m:num>
                        <m:den>
                          <m:r>
                            <a:rPr lang="en-US" i="1">
                              <a:solidFill>
                                <a:schemeClr val="bg2"/>
                              </a:solidFill>
                              <a:latin typeface="Cambria Math"/>
                              <a:ea typeface="Arial Unicode MS" pitchFamily="34" charset="-128"/>
                              <a:cs typeface="Arial Unicode MS" pitchFamily="34" charset="-128"/>
                            </a:rPr>
                            <m:t>h</m:t>
                          </m:r>
                        </m:den>
                      </m:f>
                      <m:r>
                        <a:rPr lang="en-US" i="1">
                          <a:solidFill>
                            <a:schemeClr val="bg2"/>
                          </a:solidFill>
                          <a:latin typeface="Cambria Math"/>
                          <a:ea typeface="Arial Unicode MS" pitchFamily="34" charset="-128"/>
                          <a:cs typeface="Arial Unicode MS" pitchFamily="34" charset="-128"/>
                        </a:rPr>
                        <m:t>𝐾</m:t>
                      </m:r>
                      <m:d>
                        <m:dPr>
                          <m:ctrlPr>
                            <a:rPr lang="en-US" i="1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Arial Unicode MS" pitchFamily="34" charset="-128"/>
                              <a:cs typeface="Arial Unicode MS" pitchFamily="34" charset="-128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Arial Unicode MS" pitchFamily="34" charset="-128"/>
                                  <a:cs typeface="Arial Unicode MS" pitchFamily="34" charset="-128"/>
                                </a:rPr>
                              </m:ctrlPr>
                            </m:fPr>
                            <m:num>
                              <m:r>
                                <a:rPr lang="en-US" i="1">
                                  <a:solidFill>
                                    <a:schemeClr val="bg2"/>
                                  </a:solidFill>
                                  <a:latin typeface="Cambria Math"/>
                                  <a:ea typeface="Arial Unicode MS" pitchFamily="34" charset="-128"/>
                                  <a:cs typeface="Arial Unicode MS" pitchFamily="34" charset="-128"/>
                                </a:rPr>
                                <m:t>𝑥</m:t>
                              </m:r>
                            </m:num>
                            <m:den>
                              <m:r>
                                <a:rPr lang="en-US" i="1">
                                  <a:solidFill>
                                    <a:schemeClr val="bg2"/>
                                  </a:solidFill>
                                  <a:latin typeface="Cambria Math"/>
                                  <a:ea typeface="Arial Unicode MS" pitchFamily="34" charset="-128"/>
                                  <a:cs typeface="Arial Unicode MS" pitchFamily="34" charset="-128"/>
                                </a:rPr>
                                <m:t>h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US" dirty="0">
                  <a:solidFill>
                    <a:schemeClr val="bg2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  <a:p>
                <a:pPr marL="711200" indent="-711200" eaLnBrk="1" hangingPunct="1">
                  <a:buFontTx/>
                  <a:buNone/>
                </a:pPr>
                <a:endParaRPr lang="en-US" sz="2400" dirty="0" smtClean="0">
                  <a:solidFill>
                    <a:schemeClr val="bg2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  <a:p>
                <a:pPr marL="711200" indent="-711200" eaLnBrk="1" hangingPunct="1">
                  <a:buFontTx/>
                  <a:buNone/>
                </a:pPr>
                <a:r>
                  <a:rPr lang="en-US" u="sng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Local Constant</a:t>
                </a:r>
                <a:r>
                  <a:rPr lang="en-US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  Least Squares Fit to Data:</a:t>
                </a:r>
              </a:p>
              <a:p>
                <a:pPr marL="711200" indent="-711200" algn="ctr" eaLnBrk="1" hangingPunct="1">
                  <a:buFontTx/>
                  <a:buNone/>
                </a:pPr>
                <a:endParaRPr lang="en-US" sz="1200" dirty="0">
                  <a:solidFill>
                    <a:schemeClr val="bg2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  <a:p>
                <a:pPr marL="711200" indent="-711200" algn="ctr" eaLnBrk="1" hangingPunct="1">
                  <a:buFont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Arial Unicode MS" pitchFamily="34" charset="-128"/>
                              <a:cs typeface="Arial Unicode MS" pitchFamily="34" charset="-128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en-US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Arial Unicode MS" pitchFamily="34" charset="-128"/>
                                  <a:cs typeface="Arial Unicode MS" pitchFamily="34" charset="-128"/>
                                </a:rPr>
                              </m:ctrlPr>
                            </m:accPr>
                            <m:e>
                              <m:r>
                                <a:rPr lang="en-US" i="1">
                                  <a:solidFill>
                                    <a:schemeClr val="bg2"/>
                                  </a:solidFill>
                                  <a:latin typeface="Cambria Math"/>
                                  <a:ea typeface="Arial Unicode MS" pitchFamily="34" charset="-128"/>
                                  <a:cs typeface="Arial Unicode MS" pitchFamily="34" charset="-128"/>
                                </a:rPr>
                                <m:t>𝑚</m:t>
                              </m:r>
                            </m:e>
                          </m:acc>
                        </m:e>
                        <m:sub>
                          <m:r>
                            <a:rPr lang="en-US" i="1">
                              <a:solidFill>
                                <a:schemeClr val="bg2"/>
                              </a:solidFill>
                              <a:latin typeface="Cambria Math"/>
                              <a:ea typeface="Arial Unicode MS" pitchFamily="34" charset="-128"/>
                              <a:cs typeface="Arial Unicode MS" pitchFamily="34" charset="-128"/>
                            </a:rPr>
                            <m:t>h</m:t>
                          </m:r>
                        </m:sub>
                      </m:sSub>
                      <m:d>
                        <m:dPr>
                          <m:ctrlPr>
                            <a:rPr lang="en-US" i="1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Arial Unicode MS" pitchFamily="34" charset="-128"/>
                              <a:cs typeface="Arial Unicode MS" pitchFamily="34" charset="-128"/>
                            </a:rPr>
                          </m:ctrlPr>
                        </m:dPr>
                        <m:e>
                          <m:r>
                            <a:rPr lang="en-US" i="1">
                              <a:solidFill>
                                <a:schemeClr val="bg2"/>
                              </a:solidFill>
                              <a:latin typeface="Cambria Math"/>
                              <a:ea typeface="Arial Unicode MS" pitchFamily="34" charset="-128"/>
                              <a:cs typeface="Arial Unicode MS" pitchFamily="34" charset="-128"/>
                            </a:rPr>
                            <m:t>𝑥</m:t>
                          </m:r>
                        </m:e>
                      </m:d>
                      <m:r>
                        <a:rPr lang="en-US" i="1">
                          <a:solidFill>
                            <a:schemeClr val="bg2"/>
                          </a:solidFill>
                          <a:latin typeface="Cambria Math"/>
                          <a:ea typeface="Arial Unicode MS" pitchFamily="34" charset="-128"/>
                          <a:cs typeface="Arial Unicode MS" pitchFamily="34" charset="-128"/>
                        </a:rPr>
                        <m:t>=</m:t>
                      </m:r>
                      <m:sSub>
                        <m:sSubPr>
                          <m:ctrlP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Arial Unicode MS" pitchFamily="34" charset="-128"/>
                              <a:cs typeface="Arial Unicode MS" pitchFamily="34" charset="-128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chemeClr val="bg2"/>
                              </a:solidFill>
                              <a:latin typeface="Cambria Math"/>
                              <a:ea typeface="Arial Unicode MS" pitchFamily="34" charset="-128"/>
                              <a:cs typeface="Arial Unicode MS" pitchFamily="34" charset="-128"/>
                            </a:rPr>
                            <m:t>𝑎𝑟𝑔𝑚𝑖𝑛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/>
                              <a:ea typeface="Arial Unicode MS" pitchFamily="34" charset="-128"/>
                              <a:cs typeface="Arial Unicode MS" pitchFamily="34" charset="-128"/>
                            </a:rPr>
                            <m:t>𝑎</m:t>
                          </m:r>
                        </m:sub>
                      </m:sSub>
                      <m:nary>
                        <m:naryPr>
                          <m:chr m:val="∑"/>
                          <m:ctrlPr>
                            <a:rPr lang="en-US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Arial Unicode MS" pitchFamily="34" charset="-128"/>
                              <a:cs typeface="Arial Unicode MS" pitchFamily="34" charset="-128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/>
                              <a:ea typeface="Arial Unicode MS" pitchFamily="34" charset="-128"/>
                              <a:cs typeface="Arial Unicode MS" pitchFamily="34" charset="-128"/>
                            </a:rPr>
                            <m:t>𝑖</m:t>
                          </m:r>
                          <m: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/>
                              <a:ea typeface="Arial Unicode MS" pitchFamily="34" charset="-128"/>
                              <a:cs typeface="Arial Unicode MS" pitchFamily="34" charset="-128"/>
                            </a:rPr>
                            <m:t>=1</m:t>
                          </m:r>
                        </m:sub>
                        <m:sup>
                          <m: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/>
                              <a:ea typeface="Arial Unicode MS" pitchFamily="34" charset="-128"/>
                              <a:cs typeface="Arial Unicode MS" pitchFamily="34" charset="-128"/>
                            </a:rPr>
                            <m:t>𝑛</m:t>
                          </m:r>
                        </m:sup>
                        <m:e>
                          <m:sSub>
                            <m:sSubPr>
                              <m:ctrlPr>
                                <a:rPr lang="en-US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Arial Unicode MS" pitchFamily="34" charset="-128"/>
                                  <a:cs typeface="Arial Unicode MS" pitchFamily="34" charset="-128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chemeClr val="bg2"/>
                                  </a:solidFill>
                                  <a:latin typeface="Cambria Math"/>
                                  <a:ea typeface="Arial Unicode MS" pitchFamily="34" charset="-128"/>
                                  <a:cs typeface="Arial Unicode MS" pitchFamily="34" charset="-128"/>
                                </a:rPr>
                                <m:t>𝐾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chemeClr val="bg2"/>
                                  </a:solidFill>
                                  <a:latin typeface="Cambria Math"/>
                                  <a:ea typeface="Arial Unicode MS" pitchFamily="34" charset="-128"/>
                                  <a:cs typeface="Arial Unicode MS" pitchFamily="34" charset="-128"/>
                                </a:rPr>
                                <m:t>h</m:t>
                              </m:r>
                            </m:sub>
                          </m:sSub>
                          <m:d>
                            <m:dPr>
                              <m:ctrlPr>
                                <a:rPr lang="en-US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Arial Unicode MS" pitchFamily="34" charset="-128"/>
                                  <a:cs typeface="Arial Unicode MS" pitchFamily="34" charset="-128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solidFill>
                                    <a:schemeClr val="bg2"/>
                                  </a:solidFill>
                                  <a:latin typeface="Cambria Math"/>
                                  <a:ea typeface="Arial Unicode MS" pitchFamily="34" charset="-128"/>
                                  <a:cs typeface="Arial Unicode MS" pitchFamily="34" charset="-128"/>
                                </a:rPr>
                                <m:t>𝑥</m:t>
                              </m:r>
                              <m:r>
                                <a:rPr lang="en-US" i="1">
                                  <a:solidFill>
                                    <a:schemeClr val="bg2"/>
                                  </a:solidFill>
                                  <a:latin typeface="Cambria Math"/>
                                  <a:ea typeface="Arial Unicode MS" pitchFamily="34" charset="-128"/>
                                  <a:cs typeface="Arial Unicode MS" pitchFamily="34" charset="-128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i="1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  <a:ea typeface="Arial Unicode MS" pitchFamily="34" charset="-128"/>
                                      <a:cs typeface="Arial Unicode MS" pitchFamily="34" charset="-128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solidFill>
                                        <a:schemeClr val="bg2"/>
                                      </a:solidFill>
                                      <a:latin typeface="Cambria Math"/>
                                      <a:ea typeface="Arial Unicode MS" pitchFamily="34" charset="-128"/>
                                      <a:cs typeface="Arial Unicode MS" pitchFamily="34" charset="-128"/>
                                    </a:rPr>
                                    <m:t>𝑋</m:t>
                                  </m:r>
                                </m:e>
                                <m:sub>
                                  <m:r>
                                    <a:rPr lang="en-US" i="1">
                                      <a:solidFill>
                                        <a:schemeClr val="bg2"/>
                                      </a:solidFill>
                                      <a:latin typeface="Cambria Math"/>
                                      <a:ea typeface="Arial Unicode MS" pitchFamily="34" charset="-128"/>
                                      <a:cs typeface="Arial Unicode MS" pitchFamily="34" charset="-128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d>
                          <m:sSup>
                            <m:sSupPr>
                              <m:ctrlPr>
                                <a:rPr lang="en-US" i="1" smtClean="0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Arial Unicode MS" pitchFamily="34" charset="-128"/>
                                  <a:cs typeface="Arial Unicode MS" pitchFamily="34" charset="-128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i="1" smtClean="0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  <a:ea typeface="Arial Unicode MS" pitchFamily="34" charset="-128"/>
                                      <a:cs typeface="Arial Unicode MS" pitchFamily="34" charset="-128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i="1" smtClean="0">
                                          <a:solidFill>
                                            <a:schemeClr val="bg2"/>
                                          </a:solidFill>
                                          <a:latin typeface="Cambria Math" panose="02040503050406030204" pitchFamily="18" charset="0"/>
                                          <a:ea typeface="Arial Unicode MS" pitchFamily="34" charset="-128"/>
                                          <a:cs typeface="Arial Unicode MS" pitchFamily="34" charset="-128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0" i="1" smtClean="0">
                                          <a:solidFill>
                                            <a:schemeClr val="bg2"/>
                                          </a:solidFill>
                                          <a:latin typeface="Cambria Math"/>
                                          <a:ea typeface="Arial Unicode MS" pitchFamily="34" charset="-128"/>
                                          <a:cs typeface="Arial Unicode MS" pitchFamily="34" charset="-128"/>
                                        </a:rPr>
                                        <m:t>𝑌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solidFill>
                                            <a:schemeClr val="bg2"/>
                                          </a:solidFill>
                                          <a:latin typeface="Cambria Math"/>
                                          <a:ea typeface="Arial Unicode MS" pitchFamily="34" charset="-128"/>
                                          <a:cs typeface="Arial Unicode MS" pitchFamily="34" charset="-128"/>
                                        </a:rPr>
                                        <m:t>𝑖</m:t>
                                      </m:r>
                                    </m:sub>
                                  </m:sSub>
                                  <m:r>
                                    <a:rPr lang="en-US" b="0" i="1" smtClean="0">
                                      <a:solidFill>
                                        <a:schemeClr val="bg2"/>
                                      </a:solidFill>
                                      <a:latin typeface="Cambria Math"/>
                                      <a:ea typeface="Arial Unicode MS" pitchFamily="34" charset="-128"/>
                                      <a:cs typeface="Arial Unicode MS" pitchFamily="34" charset="-128"/>
                                    </a:rPr>
                                    <m:t>−</m:t>
                                  </m:r>
                                  <m:r>
                                    <a:rPr lang="en-US" b="0" i="1" smtClean="0">
                                      <a:solidFill>
                                        <a:schemeClr val="bg2"/>
                                      </a:solidFill>
                                      <a:latin typeface="Cambria Math"/>
                                      <a:ea typeface="Arial Unicode MS" pitchFamily="34" charset="-128"/>
                                      <a:cs typeface="Arial Unicode MS" pitchFamily="34" charset="-128"/>
                                    </a:rPr>
                                    <m:t>𝑎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b="0" i="1" smtClean="0">
                                  <a:solidFill>
                                    <a:schemeClr val="bg2"/>
                                  </a:solidFill>
                                  <a:latin typeface="Cambria Math"/>
                                  <a:ea typeface="Arial Unicode MS" pitchFamily="34" charset="-128"/>
                                  <a:cs typeface="Arial Unicode MS" pitchFamily="34" charset="-128"/>
                                </a:rPr>
                                <m:t>2</m:t>
                              </m:r>
                            </m:sup>
                          </m:sSup>
                        </m:e>
                      </m:nary>
                    </m:oMath>
                  </m:oMathPara>
                </a14:m>
                <a:endParaRPr lang="en-US" dirty="0" smtClean="0">
                  <a:solidFill>
                    <a:schemeClr val="bg2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  <a:p>
                <a:pPr marL="711200" indent="-711200" eaLnBrk="1" hangingPunct="1">
                  <a:buFontTx/>
                  <a:buNone/>
                </a:pPr>
                <a:endParaRPr lang="en-US" dirty="0" smtClean="0">
                  <a:solidFill>
                    <a:schemeClr val="bg2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  <a:p>
                <a:pPr marL="711200" indent="-711200" algn="ctr" eaLnBrk="1" hangingPunct="1">
                  <a:buFontTx/>
                  <a:buNone/>
                </a:pPr>
                <a:endParaRPr lang="en-US" dirty="0" smtClean="0">
                  <a:solidFill>
                    <a:schemeClr val="bg2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  <a:p>
                <a:pPr marL="711200" indent="-711200" algn="ctr" eaLnBrk="1" hangingPunct="1">
                  <a:buFontTx/>
                  <a:buNone/>
                </a:pPr>
                <a:endParaRPr lang="en-US" dirty="0" smtClean="0">
                  <a:solidFill>
                    <a:schemeClr val="bg2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</p:txBody>
          </p:sp>
        </mc:Choice>
        <mc:Fallback xmlns="">
          <p:sp>
            <p:nvSpPr>
              <p:cNvPr id="4102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457200" y="838200"/>
                <a:ext cx="8305800" cy="5867400"/>
              </a:xfrm>
              <a:blipFill>
                <a:blip r:embed="rId3"/>
                <a:stretch>
                  <a:fillRect l="-1834" t="-13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103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104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105" name="Rectangle 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106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107" name="Rectangle 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108" name="Rectangle 9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109" name="Rectangle 10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110" name="Rectangle 11"/>
          <p:cNvSpPr>
            <a:spLocks noChangeArrowheads="1"/>
          </p:cNvSpPr>
          <p:nvPr/>
        </p:nvSpPr>
        <p:spPr bwMode="auto">
          <a:xfrm>
            <a:off x="0" y="2743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111" name="Rectangle 12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112" name="Rectangle 13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113" name="Rectangle 1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114" name="Rectangle 15"/>
          <p:cNvSpPr>
            <a:spLocks noChangeArrowheads="1"/>
          </p:cNvSpPr>
          <p:nvPr/>
        </p:nvSpPr>
        <p:spPr bwMode="auto">
          <a:xfrm>
            <a:off x="0" y="3021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115" name="Rectangle 16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116" name="Rectangle 17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117" name="Rectangle 18"/>
          <p:cNvSpPr>
            <a:spLocks noChangeArrowheads="1"/>
          </p:cNvSpPr>
          <p:nvPr/>
        </p:nvSpPr>
        <p:spPr bwMode="auto">
          <a:xfrm>
            <a:off x="0" y="3001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118" name="Rectangle 19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119" name="Rectangle 20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120" name="Rectangle 21"/>
          <p:cNvSpPr>
            <a:spLocks noChangeArrowheads="1"/>
          </p:cNvSpPr>
          <p:nvPr/>
        </p:nvSpPr>
        <p:spPr bwMode="auto">
          <a:xfrm>
            <a:off x="0" y="32956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121" name="Rectangle 22"/>
          <p:cNvSpPr>
            <a:spLocks noChangeArrowheads="1"/>
          </p:cNvSpPr>
          <p:nvPr/>
        </p:nvSpPr>
        <p:spPr bwMode="auto">
          <a:xfrm>
            <a:off x="0" y="30178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122" name="Rectangle 23"/>
          <p:cNvSpPr>
            <a:spLocks noChangeArrowheads="1"/>
          </p:cNvSpPr>
          <p:nvPr/>
        </p:nvSpPr>
        <p:spPr bwMode="auto">
          <a:xfrm>
            <a:off x="0" y="3001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123" name="Rectangle 2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124" name="Rectangle 25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125" name="Rectangle 2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126" name="Rectangle 2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127" name="Rectangle 2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128" name="Rectangle 29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129" name="Rectangle 30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130" name="Rectangle 31"/>
          <p:cNvSpPr>
            <a:spLocks noChangeArrowheads="1"/>
          </p:cNvSpPr>
          <p:nvPr/>
        </p:nvSpPr>
        <p:spPr bwMode="auto">
          <a:xfrm>
            <a:off x="0" y="2525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131" name="Rectangle 32"/>
          <p:cNvSpPr>
            <a:spLocks noChangeArrowheads="1"/>
          </p:cNvSpPr>
          <p:nvPr/>
        </p:nvSpPr>
        <p:spPr bwMode="auto">
          <a:xfrm>
            <a:off x="0" y="29829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843883" y="6019800"/>
            <a:ext cx="515711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C00000"/>
                </a:solidFill>
              </a:rPr>
              <a:t>Kernel Weighted </a:t>
            </a:r>
            <a:r>
              <a:rPr lang="en-US" sz="2800" dirty="0" err="1" smtClean="0">
                <a:solidFill>
                  <a:srgbClr val="C00000"/>
                </a:solidFill>
              </a:rPr>
              <a:t>Fréchet</a:t>
            </a:r>
            <a:r>
              <a:rPr lang="en-US" sz="2800" dirty="0" smtClean="0">
                <a:solidFill>
                  <a:srgbClr val="C00000"/>
                </a:solidFill>
              </a:rPr>
              <a:t> Mean</a:t>
            </a:r>
            <a:endParaRPr lang="en-US" sz="28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62240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6"/>
            </a:gs>
            <a:gs pos="50000">
              <a:schemeClr val="tx1"/>
            </a:gs>
            <a:gs pos="100000">
              <a:schemeClr val="accent6"/>
            </a:gs>
          </a:gsLst>
          <a:lin ang="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4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76200"/>
            <a:ext cx="7772400" cy="7620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Scatterplot Smoothing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125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457200" y="838200"/>
                <a:ext cx="8305800" cy="5867400"/>
              </a:xfrm>
            </p:spPr>
            <p:txBody>
              <a:bodyPr/>
              <a:lstStyle/>
              <a:p>
                <a:pPr marL="711200" indent="-711200" eaLnBrk="1" hangingPunct="1">
                  <a:buFontTx/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Local Constant Fits (visually):</a:t>
                </a:r>
              </a:p>
              <a:p>
                <a:pPr marL="711200" indent="-711200" eaLnBrk="1" hangingPunct="1"/>
                <a:r>
                  <a:rPr lang="en-US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“Moving Average”</a:t>
                </a:r>
              </a:p>
              <a:p>
                <a:pPr marL="711200" indent="-711200" eaLnBrk="1" hangingPunct="1"/>
                <a:r>
                  <a:rPr lang="en-US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Window width 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/>
                        <a:ea typeface="Arial Unicode MS" pitchFamily="34" charset="-128"/>
                        <a:cs typeface="Arial Unicode MS" pitchFamily="34" charset="-128"/>
                      </a:rPr>
                      <m:t>h</m:t>
                    </m:r>
                  </m:oMath>
                </a14:m>
                <a:r>
                  <a:rPr lang="en-US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  is critical (~ </a:t>
                </a:r>
                <a:r>
                  <a:rPr lang="en-US" dirty="0" err="1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k.d.e</a:t>
                </a:r>
                <a:r>
                  <a:rPr lang="en-US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.)</a:t>
                </a:r>
              </a:p>
            </p:txBody>
          </p:sp>
        </mc:Choice>
        <mc:Fallback xmlns="">
          <p:sp>
            <p:nvSpPr>
              <p:cNvPr id="5125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457200" y="838200"/>
                <a:ext cx="8305800" cy="5867400"/>
              </a:xfrm>
              <a:blipFill>
                <a:blip r:embed="rId5"/>
                <a:stretch>
                  <a:fillRect l="-2201" t="-13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126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127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128" name="Rectangle 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129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130" name="Rectangle 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131" name="Rectangle 9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132" name="Rectangle 10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133" name="Rectangle 11"/>
          <p:cNvSpPr>
            <a:spLocks noChangeArrowheads="1"/>
          </p:cNvSpPr>
          <p:nvPr/>
        </p:nvSpPr>
        <p:spPr bwMode="auto">
          <a:xfrm>
            <a:off x="0" y="2743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134" name="Rectangle 12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135" name="Rectangle 13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136" name="Rectangle 1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137" name="Rectangle 15"/>
          <p:cNvSpPr>
            <a:spLocks noChangeArrowheads="1"/>
          </p:cNvSpPr>
          <p:nvPr/>
        </p:nvSpPr>
        <p:spPr bwMode="auto">
          <a:xfrm>
            <a:off x="0" y="3021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138" name="Rectangle 16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139" name="Rectangle 17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140" name="Rectangle 18"/>
          <p:cNvSpPr>
            <a:spLocks noChangeArrowheads="1"/>
          </p:cNvSpPr>
          <p:nvPr/>
        </p:nvSpPr>
        <p:spPr bwMode="auto">
          <a:xfrm>
            <a:off x="0" y="3001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141" name="Rectangle 19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142" name="Rectangle 20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143" name="Rectangle 21"/>
          <p:cNvSpPr>
            <a:spLocks noChangeArrowheads="1"/>
          </p:cNvSpPr>
          <p:nvPr/>
        </p:nvSpPr>
        <p:spPr bwMode="auto">
          <a:xfrm>
            <a:off x="0" y="32956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144" name="Rectangle 22"/>
          <p:cNvSpPr>
            <a:spLocks noChangeArrowheads="1"/>
          </p:cNvSpPr>
          <p:nvPr/>
        </p:nvSpPr>
        <p:spPr bwMode="auto">
          <a:xfrm>
            <a:off x="0" y="30178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145" name="Rectangle 23"/>
          <p:cNvSpPr>
            <a:spLocks noChangeArrowheads="1"/>
          </p:cNvSpPr>
          <p:nvPr/>
        </p:nvSpPr>
        <p:spPr bwMode="auto">
          <a:xfrm>
            <a:off x="0" y="3001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146" name="Rectangle 2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147" name="Rectangle 25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148" name="Rectangle 2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149" name="Rectangle 2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150" name="Rectangle 2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151" name="Rectangle 29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152" name="Rectangle 30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153" name="Rectangle 31"/>
          <p:cNvSpPr>
            <a:spLocks noChangeArrowheads="1"/>
          </p:cNvSpPr>
          <p:nvPr/>
        </p:nvSpPr>
        <p:spPr bwMode="auto">
          <a:xfrm>
            <a:off x="0" y="2525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154" name="Rectangle 32"/>
          <p:cNvSpPr>
            <a:spLocks noChangeArrowheads="1"/>
          </p:cNvSpPr>
          <p:nvPr/>
        </p:nvSpPr>
        <p:spPr bwMode="auto">
          <a:xfrm>
            <a:off x="0" y="29829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pic>
        <p:nvPicPr>
          <p:cNvPr id="3" name="NPRMovie2a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2057400" y="2568661"/>
            <a:ext cx="4953000" cy="3679739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351140" y="3115270"/>
            <a:ext cx="128753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2"/>
                </a:solidFill>
              </a:rPr>
              <a:t>Goldilocks</a:t>
            </a:r>
          </a:p>
          <a:p>
            <a:r>
              <a:rPr lang="en-US" dirty="0" smtClean="0">
                <a:solidFill>
                  <a:schemeClr val="bg2"/>
                </a:solidFill>
              </a:rPr>
              <a:t>Smoothing</a:t>
            </a:r>
          </a:p>
          <a:p>
            <a:r>
              <a:rPr lang="en-US" dirty="0" smtClean="0">
                <a:solidFill>
                  <a:schemeClr val="bg2"/>
                </a:solidFill>
              </a:rPr>
              <a:t>Levels</a:t>
            </a:r>
            <a:endParaRPr lang="en-US" dirty="0">
              <a:solidFill>
                <a:schemeClr val="bg2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2612172" y="3276600"/>
            <a:ext cx="11978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Too Small</a:t>
            </a:r>
            <a:endParaRPr lang="en-US" dirty="0"/>
          </a:p>
        </p:txBody>
      </p:sp>
      <p:sp>
        <p:nvSpPr>
          <p:cNvPr id="36" name="TextBox 35"/>
          <p:cNvSpPr txBox="1"/>
          <p:nvPr/>
        </p:nvSpPr>
        <p:spPr>
          <a:xfrm>
            <a:off x="3943876" y="3288268"/>
            <a:ext cx="13901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About Right</a:t>
            </a:r>
            <a:endParaRPr lang="en-US" dirty="0"/>
          </a:p>
        </p:txBody>
      </p:sp>
      <p:sp>
        <p:nvSpPr>
          <p:cNvPr id="37" name="TextBox 36"/>
          <p:cNvSpPr txBox="1"/>
          <p:nvPr/>
        </p:nvSpPr>
        <p:spPr>
          <a:xfrm>
            <a:off x="5522828" y="3276600"/>
            <a:ext cx="9541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Too Big</a:t>
            </a:r>
            <a:endParaRPr lang="en-US" dirty="0"/>
          </a:p>
        </p:txBody>
      </p:sp>
      <p:sp>
        <p:nvSpPr>
          <p:cNvPr id="38" name="TextBox 37"/>
          <p:cNvSpPr txBox="1"/>
          <p:nvPr/>
        </p:nvSpPr>
        <p:spPr>
          <a:xfrm>
            <a:off x="152400" y="4495800"/>
            <a:ext cx="178766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C00000"/>
                </a:solidFill>
              </a:rPr>
              <a:t>Recommended</a:t>
            </a:r>
          </a:p>
          <a:p>
            <a:r>
              <a:rPr lang="en-US" dirty="0" smtClean="0">
                <a:solidFill>
                  <a:srgbClr val="C00000"/>
                </a:solidFill>
              </a:rPr>
              <a:t>For Manual</a:t>
            </a:r>
          </a:p>
          <a:p>
            <a:r>
              <a:rPr lang="en-US" dirty="0" smtClean="0">
                <a:solidFill>
                  <a:srgbClr val="C00000"/>
                </a:solidFill>
              </a:rPr>
              <a:t>Window Choice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533400" y="5862935"/>
            <a:ext cx="93487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chemeClr val="bg2"/>
                </a:solidFill>
              </a:rPr>
              <a:t>Thanks to</a:t>
            </a:r>
          </a:p>
          <a:p>
            <a:r>
              <a:rPr lang="en-US" sz="1200" dirty="0" smtClean="0">
                <a:solidFill>
                  <a:schemeClr val="bg2"/>
                </a:solidFill>
              </a:rPr>
              <a:t>Brad Davis</a:t>
            </a:r>
            <a:endParaRPr lang="en-US" sz="1200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37325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35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video>
              <p:cMediaNode vol="80000">
                <p:cTn id="36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</p:childTnLst>
        </p:cTn>
      </p:par>
    </p:tnLst>
    <p:bldLst>
      <p:bldP spid="2" grpId="0"/>
      <p:bldP spid="35" grpId="0"/>
      <p:bldP spid="36" grpId="0"/>
      <p:bldP spid="37" grpId="0"/>
      <p:bldP spid="38" grpId="0"/>
      <p:bldP spid="3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C000"/>
            </a:gs>
            <a:gs pos="50000">
              <a:schemeClr val="tx1"/>
            </a:gs>
            <a:gs pos="100000">
              <a:srgbClr val="FFC000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329682" y="152400"/>
            <a:ext cx="8509518" cy="762000"/>
          </a:xfrm>
        </p:spPr>
        <p:txBody>
          <a:bodyPr/>
          <a:lstStyle/>
          <a:p>
            <a:r>
              <a:rPr lang="en-US" dirty="0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Random Matrix Theory</a:t>
            </a:r>
            <a:endParaRPr lang="en-US" dirty="0">
              <a:solidFill>
                <a:schemeClr val="bg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387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329682" y="1143000"/>
                <a:ext cx="8509518" cy="5410200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LSD:</a:t>
                </a:r>
              </a:p>
              <a:p>
                <a:pPr marL="0" indent="0">
                  <a:buNone/>
                </a:pPr>
                <a:endParaRPr lang="en-US" dirty="0">
                  <a:solidFill>
                    <a:schemeClr val="bg2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0" indent="0"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Now Try Smaller </a:t>
                </a:r>
              </a:p>
              <a:p>
                <a:pPr marL="0" indent="0"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(More Negative)</a:t>
                </a:r>
              </a:p>
              <a:p>
                <a:pPr marL="0" indent="0"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Values of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𝑦</m:t>
                    </m:r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𝑑</m:t>
                        </m:r>
                      </m:num>
                      <m:den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𝑛</m:t>
                        </m:r>
                      </m:den>
                    </m:f>
                  </m:oMath>
                </a14:m>
                <a:endParaRPr lang="en-US" dirty="0" smtClean="0">
                  <a:solidFill>
                    <a:schemeClr val="bg2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0" indent="0">
                  <a:buNone/>
                </a:pPr>
                <a:endParaRPr lang="en-US" dirty="0">
                  <a:solidFill>
                    <a:schemeClr val="bg2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0" indent="0">
                  <a:buNone/>
                </a:pPr>
                <a:endParaRPr lang="en-US" dirty="0" smtClean="0">
                  <a:solidFill>
                    <a:schemeClr val="bg2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0" indent="0"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Note:  Increasing</a:t>
                </a:r>
              </a:p>
              <a:p>
                <a:pPr marL="0" indent="0"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Symmetry</a:t>
                </a:r>
              </a:p>
            </p:txBody>
          </p:sp>
        </mc:Choice>
        <mc:Fallback xmlns="">
          <p:sp>
            <p:nvSpPr>
              <p:cNvPr id="16387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329682" y="1143000"/>
                <a:ext cx="8509518" cy="5410200"/>
              </a:xfrm>
              <a:blipFill>
                <a:blip r:embed="rId2"/>
                <a:stretch>
                  <a:fillRect l="-1791" t="-1466" b="-563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t="16574" r="3454"/>
          <a:stretch/>
        </p:blipFill>
        <p:spPr>
          <a:xfrm>
            <a:off x="4086225" y="1142999"/>
            <a:ext cx="5057775" cy="5705475"/>
          </a:xfrm>
          <a:prstGeom prst="rect">
            <a:avLst/>
          </a:prstGeom>
        </p:spPr>
      </p:pic>
      <p:grpSp>
        <p:nvGrpSpPr>
          <p:cNvPr id="8" name="Group 7"/>
          <p:cNvGrpSpPr/>
          <p:nvPr/>
        </p:nvGrpSpPr>
        <p:grpSpPr>
          <a:xfrm>
            <a:off x="6096000" y="2768523"/>
            <a:ext cx="2610484" cy="1574877"/>
            <a:chOff x="6096000" y="2768523"/>
            <a:chExt cx="2610484" cy="1574877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TextBox 4"/>
                <p:cNvSpPr txBox="1"/>
                <p:nvPr/>
              </p:nvSpPr>
              <p:spPr>
                <a:xfrm>
                  <a:off x="6172200" y="2768523"/>
                  <a:ext cx="2534284" cy="7366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800" b="0" i="0" u="none" strike="noStrike" kern="1200" cap="none" spc="0" normalizeH="0" baseline="0" noProof="0" dirty="0" smtClean="0">
                      <a:ln>
                        <a:noFill/>
                      </a:ln>
                      <a:solidFill>
                        <a:srgbClr val="7030A0"/>
                      </a:solidFill>
                      <a:effectLst/>
                      <a:uLnTx/>
                      <a:uFillTx/>
                      <a:latin typeface="Arial" charset="0"/>
                      <a:ea typeface="+mn-ea"/>
                      <a:cs typeface="+mn-cs"/>
                    </a:rPr>
                    <a:t>Endpoints </a:t>
                  </a:r>
                  <a14:m>
                    <m:oMath xmlns:m="http://schemas.openxmlformats.org/officeDocument/2006/math">
                      <m:sSup>
                        <m:sSupPr>
                          <m:ctrlPr>
                            <a:rPr kumimoji="0" lang="en-US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7030A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pPr>
                        <m:e>
                          <m:r>
                            <a:rPr kumimoji="0" lang="en-US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7030A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𝜎</m:t>
                          </m:r>
                        </m:e>
                        <m:sup>
                          <m:r>
                            <a:rPr kumimoji="0" lang="en-US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7030A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2</m:t>
                          </m:r>
                        </m:sup>
                      </m:sSup>
                      <m:sSup>
                        <m:sSupPr>
                          <m:ctrlPr>
                            <a:rPr kumimoji="0" lang="en-US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7030A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kumimoji="0" lang="en-US" sz="1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7030A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dPr>
                            <m:e>
                              <m:r>
                                <a:rPr kumimoji="0" lang="en-US" sz="1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7030A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1</m:t>
                              </m:r>
                              <m:r>
                                <a:rPr kumimoji="0" lang="en-US" sz="1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7030A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±</m:t>
                              </m:r>
                              <m:rad>
                                <m:radPr>
                                  <m:degHide m:val="on"/>
                                  <m:ctrlPr>
                                    <a:rPr kumimoji="0" lang="en-US" sz="18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7030A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+mn-cs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kumimoji="0" lang="en-US" sz="18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7030A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+mn-cs"/>
                                    </a:rPr>
                                    <m:t>𝑦</m:t>
                                  </m:r>
                                </m:e>
                              </m:rad>
                            </m:e>
                          </m:d>
                        </m:e>
                        <m:sup>
                          <m:r>
                            <a:rPr kumimoji="0" lang="en-US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7030A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2</m:t>
                          </m:r>
                        </m:sup>
                      </m:sSup>
                    </m:oMath>
                  </a14:m>
                  <a:endParaRPr kumimoji="0" lang="en-US" sz="18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7030A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800" b="0" i="0" u="none" strike="noStrike" kern="1200" cap="none" spc="0" normalizeH="0" baseline="0" noProof="0" dirty="0" smtClean="0">
                      <a:ln>
                        <a:noFill/>
                      </a:ln>
                      <a:solidFill>
                        <a:srgbClr val="7030A0"/>
                      </a:solidFill>
                      <a:effectLst/>
                      <a:uLnTx/>
                      <a:uFillTx/>
                      <a:latin typeface="Arial" charset="0"/>
                      <a:ea typeface="+mn-ea"/>
                      <a:cs typeface="+mn-cs"/>
                    </a:rPr>
                    <a:t>Are Converging To 1</a:t>
                  </a: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7030A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</mc:Choice>
          <mc:Fallback xmlns="">
            <p:sp>
              <p:nvSpPr>
                <p:cNvPr id="5" name="TextBox 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172200" y="2768523"/>
                  <a:ext cx="2534284" cy="736677"/>
                </a:xfrm>
                <a:prstGeom prst="rect">
                  <a:avLst/>
                </a:prstGeom>
                <a:blipFill>
                  <a:blip r:embed="rId4"/>
                  <a:stretch>
                    <a:fillRect l="-2169" b="-1239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4" name="Straight Arrow Connector 3"/>
            <p:cNvCxnSpPr/>
            <p:nvPr/>
          </p:nvCxnSpPr>
          <p:spPr>
            <a:xfrm>
              <a:off x="6096000" y="4343400"/>
              <a:ext cx="685800" cy="0"/>
            </a:xfrm>
            <a:prstGeom prst="straightConnector1">
              <a:avLst/>
            </a:prstGeom>
            <a:ln w="38100">
              <a:solidFill>
                <a:srgbClr val="7030A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Arrow Connector 8"/>
            <p:cNvCxnSpPr/>
            <p:nvPr/>
          </p:nvCxnSpPr>
          <p:spPr>
            <a:xfrm flipH="1">
              <a:off x="7315200" y="4343400"/>
              <a:ext cx="685800" cy="0"/>
            </a:xfrm>
            <a:prstGeom prst="straightConnector1">
              <a:avLst/>
            </a:prstGeom>
            <a:ln w="38100">
              <a:solidFill>
                <a:srgbClr val="7030A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421127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6"/>
            </a:gs>
            <a:gs pos="50000">
              <a:schemeClr val="tx1"/>
            </a:gs>
            <a:gs pos="100000">
              <a:schemeClr val="accent6"/>
            </a:gs>
          </a:gsLst>
          <a:lin ang="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9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76200"/>
            <a:ext cx="7772400" cy="7620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Scatterplot Smoothing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150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152400" y="838200"/>
                <a:ext cx="8839200" cy="5867400"/>
              </a:xfrm>
            </p:spPr>
            <p:txBody>
              <a:bodyPr/>
              <a:lstStyle/>
              <a:p>
                <a:pPr marL="711200" indent="-711200" eaLnBrk="1" hangingPunct="1">
                  <a:buFontTx/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Interesting variation:</a:t>
                </a:r>
              </a:p>
              <a:p>
                <a:pPr marL="711200" indent="-711200" algn="ctr" eaLnBrk="1" hangingPunct="1">
                  <a:buFontTx/>
                  <a:buNone/>
                </a:pPr>
                <a:r>
                  <a:rPr lang="en-US" u="sng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Local linear</a:t>
                </a:r>
                <a:r>
                  <a:rPr lang="en-US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 fit to data:</a:t>
                </a:r>
              </a:p>
              <a:p>
                <a:pPr marL="711200" indent="-711200" eaLnBrk="1" hangingPunct="1">
                  <a:buFontTx/>
                  <a:buNone/>
                </a:pPr>
                <a:endParaRPr lang="en-US" dirty="0" smtClean="0">
                  <a:solidFill>
                    <a:schemeClr val="bg2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  <a:p>
                <a:pPr marL="711200" indent="-711200" eaLnBrk="1" hangingPunct="1">
                  <a:buFontTx/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Given kernel window weights,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Arial Unicode MS" pitchFamily="34" charset="-128"/>
                            <a:cs typeface="Arial Unicode MS" pitchFamily="34" charset="-128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chemeClr val="bg2"/>
                            </a:solidFill>
                            <a:latin typeface="Cambria Math"/>
                            <a:ea typeface="Arial Unicode MS" pitchFamily="34" charset="-128"/>
                            <a:cs typeface="Arial Unicode MS" pitchFamily="34" charset="-128"/>
                          </a:rPr>
                          <m:t>𝐾</m:t>
                        </m:r>
                      </m:e>
                      <m:sub>
                        <m:r>
                          <a:rPr lang="en-US" i="1">
                            <a:solidFill>
                              <a:schemeClr val="bg2"/>
                            </a:solidFill>
                            <a:latin typeface="Cambria Math"/>
                            <a:ea typeface="Arial Unicode MS" pitchFamily="34" charset="-128"/>
                            <a:cs typeface="Arial Unicode MS" pitchFamily="34" charset="-128"/>
                          </a:rPr>
                          <m:t>h</m:t>
                        </m:r>
                      </m:sub>
                    </m:sSub>
                    <m:d>
                      <m:dPr>
                        <m:ctrlPr>
                          <a:rPr lang="en-US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Arial Unicode MS" pitchFamily="34" charset="-128"/>
                            <a:cs typeface="Arial Unicode MS" pitchFamily="34" charset="-128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chemeClr val="bg2"/>
                            </a:solidFill>
                            <a:latin typeface="Cambria Math"/>
                            <a:ea typeface="Arial Unicode MS" pitchFamily="34" charset="-128"/>
                            <a:cs typeface="Arial Unicode MS" pitchFamily="34" charset="-128"/>
                          </a:rPr>
                          <m:t>𝑥</m:t>
                        </m:r>
                      </m:e>
                    </m:d>
                    <m:r>
                      <a:rPr lang="en-US" i="1">
                        <a:solidFill>
                          <a:schemeClr val="bg2"/>
                        </a:solidFill>
                        <a:latin typeface="Cambria Math"/>
                        <a:ea typeface="Arial Unicode MS" pitchFamily="34" charset="-128"/>
                        <a:cs typeface="Arial Unicode MS" pitchFamily="34" charset="-128"/>
                      </a:rPr>
                      <m:t>=</m:t>
                    </m:r>
                    <m:f>
                      <m:fPr>
                        <m:ctrlPr>
                          <a:rPr lang="en-US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Arial Unicode MS" pitchFamily="34" charset="-128"/>
                            <a:cs typeface="Arial Unicode MS" pitchFamily="34" charset="-128"/>
                          </a:rPr>
                        </m:ctrlPr>
                      </m:fPr>
                      <m:num>
                        <m:r>
                          <a:rPr lang="en-US" i="1">
                            <a:solidFill>
                              <a:schemeClr val="bg2"/>
                            </a:solidFill>
                            <a:latin typeface="Cambria Math"/>
                            <a:ea typeface="Arial Unicode MS" pitchFamily="34" charset="-128"/>
                            <a:cs typeface="Arial Unicode MS" pitchFamily="34" charset="-128"/>
                          </a:rPr>
                          <m:t>1</m:t>
                        </m:r>
                      </m:num>
                      <m:den>
                        <m:r>
                          <a:rPr lang="en-US" i="1">
                            <a:solidFill>
                              <a:schemeClr val="bg2"/>
                            </a:solidFill>
                            <a:latin typeface="Cambria Math"/>
                            <a:ea typeface="Arial Unicode MS" pitchFamily="34" charset="-128"/>
                            <a:cs typeface="Arial Unicode MS" pitchFamily="34" charset="-128"/>
                          </a:rPr>
                          <m:t>h</m:t>
                        </m:r>
                      </m:den>
                    </m:f>
                    <m:r>
                      <a:rPr lang="en-US" i="1">
                        <a:solidFill>
                          <a:schemeClr val="bg2"/>
                        </a:solidFill>
                        <a:latin typeface="Cambria Math"/>
                        <a:ea typeface="Arial Unicode MS" pitchFamily="34" charset="-128"/>
                        <a:cs typeface="Arial Unicode MS" pitchFamily="34" charset="-128"/>
                      </a:rPr>
                      <m:t>𝐾</m:t>
                    </m:r>
                    <m:d>
                      <m:dPr>
                        <m:ctrlPr>
                          <a:rPr lang="en-US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Arial Unicode MS" pitchFamily="34" charset="-128"/>
                            <a:cs typeface="Arial Unicode MS" pitchFamily="34" charset="-128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i="1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ea typeface="Arial Unicode MS" pitchFamily="34" charset="-128"/>
                                <a:cs typeface="Arial Unicode MS" pitchFamily="34" charset="-128"/>
                              </a:rPr>
                            </m:ctrlPr>
                          </m:fPr>
                          <m:num>
                            <m:r>
                              <a:rPr lang="en-US" i="1">
                                <a:solidFill>
                                  <a:schemeClr val="bg2"/>
                                </a:solidFill>
                                <a:latin typeface="Cambria Math"/>
                                <a:ea typeface="Arial Unicode MS" pitchFamily="34" charset="-128"/>
                                <a:cs typeface="Arial Unicode MS" pitchFamily="34" charset="-128"/>
                              </a:rPr>
                              <m:t>𝑥</m:t>
                            </m:r>
                          </m:num>
                          <m:den>
                            <m:r>
                              <a:rPr lang="en-US" i="1">
                                <a:solidFill>
                                  <a:schemeClr val="bg2"/>
                                </a:solidFill>
                                <a:latin typeface="Cambria Math"/>
                                <a:ea typeface="Arial Unicode MS" pitchFamily="34" charset="-128"/>
                                <a:cs typeface="Arial Unicode MS" pitchFamily="34" charset="-128"/>
                              </a:rPr>
                              <m:t>h</m:t>
                            </m:r>
                          </m:den>
                        </m:f>
                      </m:e>
                    </m:d>
                  </m:oMath>
                </a14:m>
                <a:endParaRPr lang="en-US" dirty="0" smtClean="0">
                  <a:solidFill>
                    <a:schemeClr val="bg2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  <a:p>
                <a:pPr marL="711200" indent="-711200" algn="ctr" eaLnBrk="1" hangingPunct="1">
                  <a:buFontTx/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 </a:t>
                </a:r>
                <a:endParaRPr lang="en-US" sz="2800" i="1" dirty="0" smtClean="0">
                  <a:solidFill>
                    <a:schemeClr val="bg2"/>
                  </a:solidFill>
                  <a:latin typeface="Cambria Math" panose="02040503050406030204" pitchFamily="18" charset="0"/>
                  <a:ea typeface="Arial Unicode MS" pitchFamily="34" charset="-128"/>
                  <a:cs typeface="Arial Unicode MS" pitchFamily="34" charset="-128"/>
                </a:endParaRPr>
              </a:p>
              <a:p>
                <a:pPr marL="711200" indent="-711200" algn="ctr" eaLnBrk="1" hangingPunct="1">
                  <a:buFont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Arial Unicode MS" pitchFamily="34" charset="-128"/>
                              <a:cs typeface="Arial Unicode MS" pitchFamily="34" charset="-128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en-US" sz="2800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Arial Unicode MS" pitchFamily="34" charset="-128"/>
                                  <a:cs typeface="Arial Unicode MS" pitchFamily="34" charset="-128"/>
                                </a:rPr>
                              </m:ctrlPr>
                            </m:accPr>
                            <m:e>
                              <m:r>
                                <a:rPr lang="en-US" sz="2800" i="1">
                                  <a:solidFill>
                                    <a:schemeClr val="bg2"/>
                                  </a:solidFill>
                                  <a:latin typeface="Cambria Math"/>
                                  <a:ea typeface="Arial Unicode MS" pitchFamily="34" charset="-128"/>
                                  <a:cs typeface="Arial Unicode MS" pitchFamily="34" charset="-128"/>
                                </a:rPr>
                                <m:t>𝑚</m:t>
                              </m:r>
                            </m:e>
                          </m:acc>
                        </m:e>
                        <m:sub>
                          <m:r>
                            <a:rPr lang="en-US" sz="2800" i="1">
                              <a:solidFill>
                                <a:schemeClr val="bg2"/>
                              </a:solidFill>
                              <a:latin typeface="Cambria Math"/>
                              <a:ea typeface="Arial Unicode MS" pitchFamily="34" charset="-128"/>
                              <a:cs typeface="Arial Unicode MS" pitchFamily="34" charset="-128"/>
                            </a:rPr>
                            <m:t>h</m:t>
                          </m:r>
                        </m:sub>
                      </m:sSub>
                      <m:d>
                        <m:dPr>
                          <m:ctrlPr>
                            <a:rPr lang="en-US" sz="2800" i="1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Arial Unicode MS" pitchFamily="34" charset="-128"/>
                              <a:cs typeface="Arial Unicode MS" pitchFamily="34" charset="-128"/>
                            </a:rPr>
                          </m:ctrlPr>
                        </m:dPr>
                        <m:e>
                          <m:r>
                            <a:rPr lang="en-US" sz="2800" i="1">
                              <a:solidFill>
                                <a:schemeClr val="bg2"/>
                              </a:solidFill>
                              <a:latin typeface="Cambria Math"/>
                              <a:ea typeface="Arial Unicode MS" pitchFamily="34" charset="-128"/>
                              <a:cs typeface="Arial Unicode MS" pitchFamily="34" charset="-128"/>
                            </a:rPr>
                            <m:t>𝑥</m:t>
                          </m:r>
                        </m:e>
                      </m:d>
                      <m:r>
                        <a:rPr lang="en-US" sz="2800" i="1">
                          <a:solidFill>
                            <a:schemeClr val="bg2"/>
                          </a:solidFill>
                          <a:latin typeface="Cambria Math"/>
                          <a:ea typeface="Arial Unicode MS" pitchFamily="34" charset="-128"/>
                          <a:cs typeface="Arial Unicode MS" pitchFamily="34" charset="-128"/>
                        </a:rPr>
                        <m:t>=</m:t>
                      </m:r>
                      <m:sSub>
                        <m:sSubPr>
                          <m:ctrlPr>
                            <a:rPr lang="en-US" sz="2800" i="1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Arial Unicode MS" pitchFamily="34" charset="-128"/>
                              <a:cs typeface="Arial Unicode MS" pitchFamily="34" charset="-128"/>
                            </a:rPr>
                          </m:ctrlPr>
                        </m:sSubPr>
                        <m:e>
                          <m:r>
                            <a:rPr lang="en-US" sz="2800" i="1">
                              <a:solidFill>
                                <a:schemeClr val="bg2"/>
                              </a:solidFill>
                              <a:latin typeface="Cambria Math"/>
                              <a:ea typeface="Arial Unicode MS" pitchFamily="34" charset="-128"/>
                              <a:cs typeface="Arial Unicode MS" pitchFamily="34" charset="-128"/>
                            </a:rPr>
                            <m:t>𝑎𝑟𝑔𝑚𝑖𝑛</m:t>
                          </m:r>
                        </m:e>
                        <m:sub>
                          <m:r>
                            <a:rPr lang="en-US" sz="2800" i="1">
                              <a:solidFill>
                                <a:schemeClr val="bg2"/>
                              </a:solidFill>
                              <a:latin typeface="Cambria Math"/>
                              <a:ea typeface="Arial Unicode MS" pitchFamily="34" charset="-128"/>
                              <a:cs typeface="Arial Unicode MS" pitchFamily="34" charset="-128"/>
                            </a:rPr>
                            <m:t>𝑎</m:t>
                          </m:r>
                        </m:sub>
                      </m:sSub>
                      <m:nary>
                        <m:naryPr>
                          <m:chr m:val="∑"/>
                          <m:ctrlPr>
                            <a:rPr lang="en-US" sz="2800" i="1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Arial Unicode MS" pitchFamily="34" charset="-128"/>
                              <a:cs typeface="Arial Unicode MS" pitchFamily="34" charset="-128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2800" i="1">
                              <a:solidFill>
                                <a:schemeClr val="bg2"/>
                              </a:solidFill>
                              <a:latin typeface="Cambria Math"/>
                              <a:ea typeface="Arial Unicode MS" pitchFamily="34" charset="-128"/>
                              <a:cs typeface="Arial Unicode MS" pitchFamily="34" charset="-128"/>
                            </a:rPr>
                            <m:t>𝑖</m:t>
                          </m:r>
                          <m:r>
                            <a:rPr lang="en-US" sz="2800" i="1">
                              <a:solidFill>
                                <a:schemeClr val="bg2"/>
                              </a:solidFill>
                              <a:latin typeface="Cambria Math"/>
                              <a:ea typeface="Arial Unicode MS" pitchFamily="34" charset="-128"/>
                              <a:cs typeface="Arial Unicode MS" pitchFamily="34" charset="-128"/>
                            </a:rPr>
                            <m:t>=1</m:t>
                          </m:r>
                        </m:sub>
                        <m:sup>
                          <m:r>
                            <a:rPr lang="en-US" sz="2800" i="1">
                              <a:solidFill>
                                <a:schemeClr val="bg2"/>
                              </a:solidFill>
                              <a:latin typeface="Cambria Math"/>
                              <a:ea typeface="Arial Unicode MS" pitchFamily="34" charset="-128"/>
                              <a:cs typeface="Arial Unicode MS" pitchFamily="34" charset="-128"/>
                            </a:rPr>
                            <m:t>𝑛</m:t>
                          </m:r>
                        </m:sup>
                        <m:e>
                          <m:sSub>
                            <m:sSubPr>
                              <m:ctrlPr>
                                <a:rPr lang="en-US" sz="2800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Arial Unicode MS" pitchFamily="34" charset="-128"/>
                                  <a:cs typeface="Arial Unicode MS" pitchFamily="34" charset="-128"/>
                                </a:rPr>
                              </m:ctrlPr>
                            </m:sSubPr>
                            <m:e>
                              <m:r>
                                <a:rPr lang="en-US" sz="2800" i="1">
                                  <a:solidFill>
                                    <a:schemeClr val="bg2"/>
                                  </a:solidFill>
                                  <a:latin typeface="Cambria Math"/>
                                  <a:ea typeface="Arial Unicode MS" pitchFamily="34" charset="-128"/>
                                  <a:cs typeface="Arial Unicode MS" pitchFamily="34" charset="-128"/>
                                </a:rPr>
                                <m:t>𝐾</m:t>
                              </m:r>
                            </m:e>
                            <m:sub>
                              <m:r>
                                <a:rPr lang="en-US" sz="2800" i="1">
                                  <a:solidFill>
                                    <a:schemeClr val="bg2"/>
                                  </a:solidFill>
                                  <a:latin typeface="Cambria Math"/>
                                  <a:ea typeface="Arial Unicode MS" pitchFamily="34" charset="-128"/>
                                  <a:cs typeface="Arial Unicode MS" pitchFamily="34" charset="-128"/>
                                </a:rPr>
                                <m:t>h</m:t>
                              </m:r>
                            </m:sub>
                          </m:sSub>
                          <m:d>
                            <m:dPr>
                              <m:ctrlPr>
                                <a:rPr lang="en-US" sz="2800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Arial Unicode MS" pitchFamily="34" charset="-128"/>
                                  <a:cs typeface="Arial Unicode MS" pitchFamily="34" charset="-128"/>
                                </a:rPr>
                              </m:ctrlPr>
                            </m:dPr>
                            <m:e>
                              <m:r>
                                <a:rPr lang="en-US" sz="2800" i="1">
                                  <a:solidFill>
                                    <a:schemeClr val="bg2"/>
                                  </a:solidFill>
                                  <a:latin typeface="Cambria Math"/>
                                  <a:ea typeface="Arial Unicode MS" pitchFamily="34" charset="-128"/>
                                  <a:cs typeface="Arial Unicode MS" pitchFamily="34" charset="-128"/>
                                </a:rPr>
                                <m:t>𝑥</m:t>
                              </m:r>
                              <m:r>
                                <a:rPr lang="en-US" sz="2800" i="1">
                                  <a:solidFill>
                                    <a:schemeClr val="bg2"/>
                                  </a:solidFill>
                                  <a:latin typeface="Cambria Math"/>
                                  <a:ea typeface="Arial Unicode MS" pitchFamily="34" charset="-128"/>
                                  <a:cs typeface="Arial Unicode MS" pitchFamily="34" charset="-128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sz="2800" i="1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  <a:ea typeface="Arial Unicode MS" pitchFamily="34" charset="-128"/>
                                      <a:cs typeface="Arial Unicode MS" pitchFamily="34" charset="-128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i="1">
                                      <a:solidFill>
                                        <a:schemeClr val="bg2"/>
                                      </a:solidFill>
                                      <a:latin typeface="Cambria Math"/>
                                      <a:ea typeface="Arial Unicode MS" pitchFamily="34" charset="-128"/>
                                      <a:cs typeface="Arial Unicode MS" pitchFamily="34" charset="-128"/>
                                    </a:rPr>
                                    <m:t>𝑋</m:t>
                                  </m:r>
                                </m:e>
                                <m:sub>
                                  <m:r>
                                    <a:rPr lang="en-US" sz="2800" i="1">
                                      <a:solidFill>
                                        <a:schemeClr val="bg2"/>
                                      </a:solidFill>
                                      <a:latin typeface="Cambria Math"/>
                                      <a:ea typeface="Arial Unicode MS" pitchFamily="34" charset="-128"/>
                                      <a:cs typeface="Arial Unicode MS" pitchFamily="34" charset="-128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d>
                          <m:sSup>
                            <m:sSupPr>
                              <m:ctrlPr>
                                <a:rPr lang="en-US" sz="2800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Arial Unicode MS" pitchFamily="34" charset="-128"/>
                                  <a:cs typeface="Arial Unicode MS" pitchFamily="34" charset="-128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2800" i="1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  <a:ea typeface="Arial Unicode MS" pitchFamily="34" charset="-128"/>
                                      <a:cs typeface="Arial Unicode MS" pitchFamily="34" charset="-128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sz="2800" i="1">
                                          <a:solidFill>
                                            <a:schemeClr val="bg2"/>
                                          </a:solidFill>
                                          <a:latin typeface="Cambria Math" panose="02040503050406030204" pitchFamily="18" charset="0"/>
                                          <a:ea typeface="Arial Unicode MS" pitchFamily="34" charset="-128"/>
                                          <a:cs typeface="Arial Unicode MS" pitchFamily="34" charset="-128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800" i="1">
                                          <a:solidFill>
                                            <a:schemeClr val="bg2"/>
                                          </a:solidFill>
                                          <a:latin typeface="Cambria Math"/>
                                          <a:ea typeface="Arial Unicode MS" pitchFamily="34" charset="-128"/>
                                          <a:cs typeface="Arial Unicode MS" pitchFamily="34" charset="-128"/>
                                        </a:rPr>
                                        <m:t>𝑌</m:t>
                                      </m:r>
                                    </m:e>
                                    <m:sub>
                                      <m:r>
                                        <a:rPr lang="en-US" sz="2800" i="1">
                                          <a:solidFill>
                                            <a:schemeClr val="bg2"/>
                                          </a:solidFill>
                                          <a:latin typeface="Cambria Math"/>
                                          <a:ea typeface="Arial Unicode MS" pitchFamily="34" charset="-128"/>
                                          <a:cs typeface="Arial Unicode MS" pitchFamily="34" charset="-128"/>
                                        </a:rPr>
                                        <m:t>𝑖</m:t>
                                      </m:r>
                                    </m:sub>
                                  </m:sSub>
                                  <m:r>
                                    <a:rPr lang="en-US" sz="2800" i="1">
                                      <a:solidFill>
                                        <a:schemeClr val="bg2"/>
                                      </a:solidFill>
                                      <a:latin typeface="Cambria Math"/>
                                      <a:ea typeface="Arial Unicode MS" pitchFamily="34" charset="-128"/>
                                      <a:cs typeface="Arial Unicode MS" pitchFamily="34" charset="-128"/>
                                    </a:rPr>
                                    <m:t>−</m:t>
                                  </m:r>
                                  <m:d>
                                    <m:dPr>
                                      <m:ctrlPr>
                                        <a:rPr lang="en-US" sz="2800" i="1" smtClean="0">
                                          <a:solidFill>
                                            <a:schemeClr val="bg2"/>
                                          </a:solidFill>
                                          <a:latin typeface="Cambria Math" panose="02040503050406030204" pitchFamily="18" charset="0"/>
                                          <a:ea typeface="Arial Unicode MS" pitchFamily="34" charset="-128"/>
                                          <a:cs typeface="Arial Unicode MS" pitchFamily="34" charset="-128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2800" b="0" i="1" smtClean="0">
                                          <a:solidFill>
                                            <a:schemeClr val="bg2"/>
                                          </a:solidFill>
                                          <a:latin typeface="Cambria Math"/>
                                          <a:ea typeface="Arial Unicode MS" pitchFamily="34" charset="-128"/>
                                          <a:cs typeface="Arial Unicode MS" pitchFamily="34" charset="-128"/>
                                        </a:rPr>
                                        <m:t>𝑏</m:t>
                                      </m:r>
                                      <m:sSub>
                                        <m:sSubPr>
                                          <m:ctrlPr>
                                            <a:rPr lang="en-US" sz="2800" b="0" i="1" smtClean="0">
                                              <a:solidFill>
                                                <a:schemeClr val="bg2"/>
                                              </a:solidFill>
                                              <a:latin typeface="Cambria Math" panose="02040503050406030204" pitchFamily="18" charset="0"/>
                                              <a:ea typeface="Arial Unicode MS" pitchFamily="34" charset="-128"/>
                                              <a:cs typeface="Arial Unicode MS" pitchFamily="34" charset="-128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2800" b="0" i="1" smtClean="0">
                                              <a:solidFill>
                                                <a:schemeClr val="bg2"/>
                                              </a:solidFill>
                                              <a:latin typeface="Cambria Math"/>
                                              <a:ea typeface="Arial Unicode MS" pitchFamily="34" charset="-128"/>
                                              <a:cs typeface="Arial Unicode MS" pitchFamily="34" charset="-128"/>
                                            </a:rPr>
                                            <m:t>𝑋</m:t>
                                          </m:r>
                                        </m:e>
                                        <m:sub>
                                          <m:r>
                                            <a:rPr lang="en-US" sz="2800" b="0" i="1" smtClean="0">
                                              <a:solidFill>
                                                <a:schemeClr val="bg2"/>
                                              </a:solidFill>
                                              <a:latin typeface="Cambria Math"/>
                                              <a:ea typeface="Arial Unicode MS" pitchFamily="34" charset="-128"/>
                                              <a:cs typeface="Arial Unicode MS" pitchFamily="34" charset="-128"/>
                                            </a:rPr>
                                            <m:t>𝑖</m:t>
                                          </m:r>
                                        </m:sub>
                                      </m:sSub>
                                      <m:r>
                                        <a:rPr lang="en-US" sz="2800" b="0" i="1" smtClean="0">
                                          <a:solidFill>
                                            <a:schemeClr val="bg2"/>
                                          </a:solidFill>
                                          <a:latin typeface="Cambria Math"/>
                                          <a:ea typeface="Arial Unicode MS" pitchFamily="34" charset="-128"/>
                                          <a:cs typeface="Arial Unicode MS" pitchFamily="34" charset="-128"/>
                                        </a:rPr>
                                        <m:t>+</m:t>
                                      </m:r>
                                      <m:r>
                                        <a:rPr lang="en-US" sz="2800" b="0" i="1" smtClean="0">
                                          <a:solidFill>
                                            <a:schemeClr val="bg2"/>
                                          </a:solidFill>
                                          <a:latin typeface="Cambria Math"/>
                                          <a:ea typeface="Arial Unicode MS" pitchFamily="34" charset="-128"/>
                                          <a:cs typeface="Arial Unicode MS" pitchFamily="34" charset="-128"/>
                                        </a:rPr>
                                        <m:t>𝑎</m:t>
                                      </m:r>
                                    </m:e>
                                  </m:d>
                                </m:e>
                              </m:d>
                            </m:e>
                            <m:sup>
                              <m:r>
                                <a:rPr lang="en-US" sz="2800" i="1">
                                  <a:solidFill>
                                    <a:schemeClr val="bg2"/>
                                  </a:solidFill>
                                  <a:latin typeface="Cambria Math"/>
                                  <a:ea typeface="Arial Unicode MS" pitchFamily="34" charset="-128"/>
                                  <a:cs typeface="Arial Unicode MS" pitchFamily="34" charset="-128"/>
                                </a:rPr>
                                <m:t>2</m:t>
                              </m:r>
                            </m:sup>
                          </m:sSup>
                        </m:e>
                      </m:nary>
                    </m:oMath>
                  </m:oMathPara>
                </a14:m>
                <a:endParaRPr lang="en-US" sz="2800" dirty="0" smtClean="0">
                  <a:solidFill>
                    <a:schemeClr val="bg2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  <a:p>
                <a:pPr marL="711200" indent="-711200" algn="ctr" eaLnBrk="1" hangingPunct="1">
                  <a:buFontTx/>
                  <a:buNone/>
                </a:pPr>
                <a:endParaRPr lang="en-US" dirty="0" smtClean="0">
                  <a:solidFill>
                    <a:schemeClr val="bg2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  <a:p>
                <a:pPr marL="711200" indent="-711200" algn="ctr" eaLnBrk="1" hangingPunct="1">
                  <a:buFontTx/>
                  <a:buNone/>
                </a:pPr>
                <a:endParaRPr lang="en-US" dirty="0" smtClean="0">
                  <a:solidFill>
                    <a:schemeClr val="bg2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</p:txBody>
          </p:sp>
        </mc:Choice>
        <mc:Fallback xmlns="">
          <p:sp>
            <p:nvSpPr>
              <p:cNvPr id="6150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152400" y="838200"/>
                <a:ext cx="8839200" cy="5867400"/>
              </a:xfrm>
              <a:blipFill>
                <a:blip r:embed="rId3"/>
                <a:stretch>
                  <a:fillRect l="-1724" t="-13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151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152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153" name="Rectangle 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154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155" name="Rectangle 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156" name="Rectangle 9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157" name="Rectangle 10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158" name="Rectangle 11"/>
          <p:cNvSpPr>
            <a:spLocks noChangeArrowheads="1"/>
          </p:cNvSpPr>
          <p:nvPr/>
        </p:nvSpPr>
        <p:spPr bwMode="auto">
          <a:xfrm>
            <a:off x="0" y="2743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159" name="Rectangle 12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160" name="Rectangle 13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161" name="Rectangle 1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162" name="Rectangle 15"/>
          <p:cNvSpPr>
            <a:spLocks noChangeArrowheads="1"/>
          </p:cNvSpPr>
          <p:nvPr/>
        </p:nvSpPr>
        <p:spPr bwMode="auto">
          <a:xfrm>
            <a:off x="0" y="3021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163" name="Rectangle 16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164" name="Rectangle 17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165" name="Rectangle 18"/>
          <p:cNvSpPr>
            <a:spLocks noChangeArrowheads="1"/>
          </p:cNvSpPr>
          <p:nvPr/>
        </p:nvSpPr>
        <p:spPr bwMode="auto">
          <a:xfrm>
            <a:off x="0" y="3001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166" name="Rectangle 19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167" name="Rectangle 20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168" name="Rectangle 21"/>
          <p:cNvSpPr>
            <a:spLocks noChangeArrowheads="1"/>
          </p:cNvSpPr>
          <p:nvPr/>
        </p:nvSpPr>
        <p:spPr bwMode="auto">
          <a:xfrm>
            <a:off x="0" y="32956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169" name="Rectangle 22"/>
          <p:cNvSpPr>
            <a:spLocks noChangeArrowheads="1"/>
          </p:cNvSpPr>
          <p:nvPr/>
        </p:nvSpPr>
        <p:spPr bwMode="auto">
          <a:xfrm>
            <a:off x="0" y="30178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170" name="Rectangle 23"/>
          <p:cNvSpPr>
            <a:spLocks noChangeArrowheads="1"/>
          </p:cNvSpPr>
          <p:nvPr/>
        </p:nvSpPr>
        <p:spPr bwMode="auto">
          <a:xfrm>
            <a:off x="0" y="3001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171" name="Rectangle 2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172" name="Rectangle 25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173" name="Rectangle 2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174" name="Rectangle 2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175" name="Rectangle 2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176" name="Rectangle 29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177" name="Rectangle 30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178" name="Rectangle 31"/>
          <p:cNvSpPr>
            <a:spLocks noChangeArrowheads="1"/>
          </p:cNvSpPr>
          <p:nvPr/>
        </p:nvSpPr>
        <p:spPr bwMode="auto">
          <a:xfrm>
            <a:off x="0" y="2525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179" name="Rectangle 32"/>
          <p:cNvSpPr>
            <a:spLocks noChangeArrowheads="1"/>
          </p:cNvSpPr>
          <p:nvPr/>
        </p:nvSpPr>
        <p:spPr bwMode="auto">
          <a:xfrm>
            <a:off x="0" y="29829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12232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6"/>
            </a:gs>
            <a:gs pos="50000">
              <a:schemeClr val="tx1"/>
            </a:gs>
            <a:gs pos="100000">
              <a:schemeClr val="accent6"/>
            </a:gs>
          </a:gsLst>
          <a:lin ang="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2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76200"/>
            <a:ext cx="7772400" cy="7620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Scatterplot Smoothing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173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457200" y="838200"/>
                <a:ext cx="8305800" cy="5867400"/>
              </a:xfrm>
            </p:spPr>
            <p:txBody>
              <a:bodyPr/>
              <a:lstStyle/>
              <a:p>
                <a:pPr marL="711200" indent="-711200" eaLnBrk="1" hangingPunct="1">
                  <a:buFontTx/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Local Linear Fits (visually):</a:t>
                </a:r>
              </a:p>
              <a:p>
                <a:pPr marL="711200" indent="-711200" eaLnBrk="1" hangingPunct="1"/>
                <a:r>
                  <a:rPr lang="en-US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“Intercept of Moving Fit Line”</a:t>
                </a:r>
              </a:p>
              <a:p>
                <a:pPr marL="711200" indent="-711200" eaLnBrk="1" hangingPunct="1"/>
                <a:r>
                  <a:rPr lang="en-US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Window width 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/>
                        <a:ea typeface="Arial Unicode MS" pitchFamily="34" charset="-128"/>
                        <a:cs typeface="Arial Unicode MS" pitchFamily="34" charset="-128"/>
                      </a:rPr>
                      <m:t>h</m:t>
                    </m:r>
                  </m:oMath>
                </a14:m>
                <a:r>
                  <a:rPr lang="en-US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  is critical (~ </a:t>
                </a:r>
                <a:r>
                  <a:rPr lang="en-US" dirty="0" err="1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k.d.e</a:t>
                </a:r>
                <a:r>
                  <a:rPr lang="en-US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.)</a:t>
                </a:r>
              </a:p>
            </p:txBody>
          </p:sp>
        </mc:Choice>
        <mc:Fallback xmlns="">
          <p:sp>
            <p:nvSpPr>
              <p:cNvPr id="7173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457200" y="838200"/>
                <a:ext cx="8305800" cy="5867400"/>
              </a:xfrm>
              <a:blipFill rotWithShape="1">
                <a:blip r:embed="rId5"/>
                <a:stretch>
                  <a:fillRect l="-2201" t="-13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174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7175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7176" name="Rectangle 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7177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7178" name="Rectangle 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7179" name="Rectangle 9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7180" name="Rectangle 10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7181" name="Rectangle 11"/>
          <p:cNvSpPr>
            <a:spLocks noChangeArrowheads="1"/>
          </p:cNvSpPr>
          <p:nvPr/>
        </p:nvSpPr>
        <p:spPr bwMode="auto">
          <a:xfrm>
            <a:off x="0" y="2743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7182" name="Rectangle 12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7183" name="Rectangle 13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7184" name="Rectangle 1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7185" name="Rectangle 15"/>
          <p:cNvSpPr>
            <a:spLocks noChangeArrowheads="1"/>
          </p:cNvSpPr>
          <p:nvPr/>
        </p:nvSpPr>
        <p:spPr bwMode="auto">
          <a:xfrm>
            <a:off x="0" y="3021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7186" name="Rectangle 16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7187" name="Rectangle 17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7188" name="Rectangle 18"/>
          <p:cNvSpPr>
            <a:spLocks noChangeArrowheads="1"/>
          </p:cNvSpPr>
          <p:nvPr/>
        </p:nvSpPr>
        <p:spPr bwMode="auto">
          <a:xfrm>
            <a:off x="0" y="3001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7189" name="Rectangle 19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7190" name="Rectangle 20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7191" name="Rectangle 21"/>
          <p:cNvSpPr>
            <a:spLocks noChangeArrowheads="1"/>
          </p:cNvSpPr>
          <p:nvPr/>
        </p:nvSpPr>
        <p:spPr bwMode="auto">
          <a:xfrm>
            <a:off x="0" y="32956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7192" name="Rectangle 22"/>
          <p:cNvSpPr>
            <a:spLocks noChangeArrowheads="1"/>
          </p:cNvSpPr>
          <p:nvPr/>
        </p:nvSpPr>
        <p:spPr bwMode="auto">
          <a:xfrm>
            <a:off x="0" y="30178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7193" name="Rectangle 23"/>
          <p:cNvSpPr>
            <a:spLocks noChangeArrowheads="1"/>
          </p:cNvSpPr>
          <p:nvPr/>
        </p:nvSpPr>
        <p:spPr bwMode="auto">
          <a:xfrm>
            <a:off x="0" y="3001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7194" name="Rectangle 2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7195" name="Rectangle 25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7196" name="Rectangle 2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7197" name="Rectangle 2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7198" name="Rectangle 2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7199" name="Rectangle 29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7200" name="Rectangle 30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7201" name="Rectangle 31"/>
          <p:cNvSpPr>
            <a:spLocks noChangeArrowheads="1"/>
          </p:cNvSpPr>
          <p:nvPr/>
        </p:nvSpPr>
        <p:spPr bwMode="auto">
          <a:xfrm>
            <a:off x="0" y="2525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7202" name="Rectangle 32"/>
          <p:cNvSpPr>
            <a:spLocks noChangeArrowheads="1"/>
          </p:cNvSpPr>
          <p:nvPr/>
        </p:nvSpPr>
        <p:spPr bwMode="auto">
          <a:xfrm>
            <a:off x="0" y="29829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pic>
        <p:nvPicPr>
          <p:cNvPr id="3" name="NPRMovie2b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2057400" y="2544764"/>
            <a:ext cx="4953000" cy="36797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97610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6"/>
            </a:gs>
            <a:gs pos="50000">
              <a:schemeClr val="tx1"/>
            </a:gs>
            <a:gs pos="100000">
              <a:schemeClr val="accent6"/>
            </a:gs>
          </a:gsLst>
          <a:lin ang="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6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76200"/>
            <a:ext cx="7772400" cy="7620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Scatterplot Smoothing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197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419100" y="810126"/>
                <a:ext cx="8305800" cy="5867400"/>
              </a:xfrm>
            </p:spPr>
            <p:txBody>
              <a:bodyPr/>
              <a:lstStyle/>
              <a:p>
                <a:pPr marL="711200" indent="-711200" eaLnBrk="1" hangingPunct="1">
                  <a:buFontTx/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Another variation:</a:t>
                </a:r>
              </a:p>
              <a:p>
                <a:pPr marL="711200" indent="-711200" eaLnBrk="1" hangingPunct="1"/>
                <a:r>
                  <a:rPr lang="en-US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“Intercept of Moving </a:t>
                </a:r>
                <a:r>
                  <a:rPr lang="en-US" u="sng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Polynomial</a:t>
                </a:r>
                <a:r>
                  <a:rPr lang="en-US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 Fit”</a:t>
                </a:r>
              </a:p>
              <a:p>
                <a:pPr marL="711200" indent="-711200" eaLnBrk="1" hangingPunct="1"/>
                <a:r>
                  <a:rPr lang="en-US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Window width 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/>
                        <a:ea typeface="Arial Unicode MS" pitchFamily="34" charset="-128"/>
                        <a:cs typeface="Arial Unicode MS" pitchFamily="34" charset="-128"/>
                      </a:rPr>
                      <m:t>h</m:t>
                    </m:r>
                  </m:oMath>
                </a14:m>
                <a:r>
                  <a:rPr lang="en-US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  is critical (~ </a:t>
                </a:r>
                <a:r>
                  <a:rPr lang="en-US" dirty="0" err="1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k.d.e</a:t>
                </a:r>
                <a:r>
                  <a:rPr lang="en-US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.)</a:t>
                </a:r>
              </a:p>
            </p:txBody>
          </p:sp>
        </mc:Choice>
        <mc:Fallback xmlns="">
          <p:sp>
            <p:nvSpPr>
              <p:cNvPr id="8197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419100" y="810126"/>
                <a:ext cx="8305800" cy="5867400"/>
              </a:xfrm>
              <a:blipFill>
                <a:blip r:embed="rId5"/>
                <a:stretch>
                  <a:fillRect l="-2276" t="-13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198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8199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8200" name="Rectangle 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8201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8202" name="Rectangle 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8203" name="Rectangle 9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8204" name="Rectangle 10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8205" name="Rectangle 11"/>
          <p:cNvSpPr>
            <a:spLocks noChangeArrowheads="1"/>
          </p:cNvSpPr>
          <p:nvPr/>
        </p:nvSpPr>
        <p:spPr bwMode="auto">
          <a:xfrm>
            <a:off x="0" y="2743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8206" name="Rectangle 12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8207" name="Rectangle 13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8208" name="Rectangle 1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8209" name="Rectangle 15"/>
          <p:cNvSpPr>
            <a:spLocks noChangeArrowheads="1"/>
          </p:cNvSpPr>
          <p:nvPr/>
        </p:nvSpPr>
        <p:spPr bwMode="auto">
          <a:xfrm>
            <a:off x="0" y="3021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8210" name="Rectangle 16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8211" name="Rectangle 17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8212" name="Rectangle 18"/>
          <p:cNvSpPr>
            <a:spLocks noChangeArrowheads="1"/>
          </p:cNvSpPr>
          <p:nvPr/>
        </p:nvSpPr>
        <p:spPr bwMode="auto">
          <a:xfrm>
            <a:off x="0" y="3001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8213" name="Rectangle 19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8214" name="Rectangle 20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8215" name="Rectangle 21"/>
          <p:cNvSpPr>
            <a:spLocks noChangeArrowheads="1"/>
          </p:cNvSpPr>
          <p:nvPr/>
        </p:nvSpPr>
        <p:spPr bwMode="auto">
          <a:xfrm>
            <a:off x="0" y="32956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8216" name="Rectangle 22"/>
          <p:cNvSpPr>
            <a:spLocks noChangeArrowheads="1"/>
          </p:cNvSpPr>
          <p:nvPr/>
        </p:nvSpPr>
        <p:spPr bwMode="auto">
          <a:xfrm>
            <a:off x="0" y="30178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8217" name="Rectangle 23"/>
          <p:cNvSpPr>
            <a:spLocks noChangeArrowheads="1"/>
          </p:cNvSpPr>
          <p:nvPr/>
        </p:nvSpPr>
        <p:spPr bwMode="auto">
          <a:xfrm>
            <a:off x="0" y="3001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8218" name="Rectangle 2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8219" name="Rectangle 25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8220" name="Rectangle 2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8221" name="Rectangle 2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8222" name="Rectangle 2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8223" name="Rectangle 29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8224" name="Rectangle 30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8225" name="Rectangle 31"/>
          <p:cNvSpPr>
            <a:spLocks noChangeArrowheads="1"/>
          </p:cNvSpPr>
          <p:nvPr/>
        </p:nvSpPr>
        <p:spPr bwMode="auto">
          <a:xfrm>
            <a:off x="0" y="2525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8226" name="Rectangle 32"/>
          <p:cNvSpPr>
            <a:spLocks noChangeArrowheads="1"/>
          </p:cNvSpPr>
          <p:nvPr/>
        </p:nvSpPr>
        <p:spPr bwMode="auto">
          <a:xfrm>
            <a:off x="0" y="29829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pic>
        <p:nvPicPr>
          <p:cNvPr id="3" name="NPRMovie2c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2209800" y="2620963"/>
            <a:ext cx="4882600" cy="36274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22504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6"/>
            </a:gs>
            <a:gs pos="50000">
              <a:schemeClr val="tx1"/>
            </a:gs>
            <a:gs pos="100000">
              <a:schemeClr val="accent6"/>
            </a:gs>
          </a:gsLst>
          <a:lin ang="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76200"/>
            <a:ext cx="7772400" cy="7620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Scatterplot Smoothing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838200"/>
            <a:ext cx="8305800" cy="5867400"/>
          </a:xfrm>
        </p:spPr>
        <p:txBody>
          <a:bodyPr/>
          <a:lstStyle/>
          <a:p>
            <a:pPr marL="711200" indent="-711200" eaLnBrk="1" hangingPunct="1"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Local Polynomial Smoothing</a:t>
            </a:r>
          </a:p>
          <a:p>
            <a:pPr marL="711200" indent="-711200" eaLnBrk="1" hangingPunct="1"/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What is best polynomial degree?</a:t>
            </a:r>
          </a:p>
          <a:p>
            <a:pPr marL="711200" indent="-711200" eaLnBrk="1" hangingPunct="1"/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Once again controversial…</a:t>
            </a:r>
          </a:p>
          <a:p>
            <a:pPr marL="711200" indent="-711200" eaLnBrk="1" hangingPunct="1"/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Advocates for all of  0, 1, 2, 3.</a:t>
            </a:r>
          </a:p>
          <a:p>
            <a:pPr marL="711200" indent="-711200" eaLnBrk="1" hangingPunct="1"/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Depends on personal weighting of factors involved</a:t>
            </a:r>
          </a:p>
          <a:p>
            <a:pPr marL="711200" indent="-711200" eaLnBrk="1" hangingPunct="1"/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Good reference:</a:t>
            </a:r>
          </a:p>
          <a:p>
            <a:pPr marL="400050" lvl="1" indent="0" algn="ctr" eaLnBrk="1" hangingPunct="1"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Fan &amp; </a:t>
            </a:r>
            <a:r>
              <a:rPr lang="en-US" dirty="0" err="1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Gijbels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(1995)</a:t>
            </a:r>
          </a:p>
          <a:p>
            <a:pPr marL="711200" indent="-711200" eaLnBrk="1" hangingPunct="1"/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Personal choice:  degree 1, local linear</a:t>
            </a:r>
          </a:p>
        </p:txBody>
      </p:sp>
      <p:sp>
        <p:nvSpPr>
          <p:cNvPr id="37892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7893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7894" name="Rectangle 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7895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7896" name="Rectangle 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7897" name="Rectangle 9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7898" name="Rectangle 10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7899" name="Rectangle 11"/>
          <p:cNvSpPr>
            <a:spLocks noChangeArrowheads="1"/>
          </p:cNvSpPr>
          <p:nvPr/>
        </p:nvSpPr>
        <p:spPr bwMode="auto">
          <a:xfrm>
            <a:off x="0" y="2743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7900" name="Rectangle 12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7901" name="Rectangle 13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7902" name="Rectangle 1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7903" name="Rectangle 15"/>
          <p:cNvSpPr>
            <a:spLocks noChangeArrowheads="1"/>
          </p:cNvSpPr>
          <p:nvPr/>
        </p:nvSpPr>
        <p:spPr bwMode="auto">
          <a:xfrm>
            <a:off x="0" y="3021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7904" name="Rectangle 16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7905" name="Rectangle 17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7906" name="Rectangle 18"/>
          <p:cNvSpPr>
            <a:spLocks noChangeArrowheads="1"/>
          </p:cNvSpPr>
          <p:nvPr/>
        </p:nvSpPr>
        <p:spPr bwMode="auto">
          <a:xfrm>
            <a:off x="0" y="3001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7907" name="Rectangle 19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7908" name="Rectangle 20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7909" name="Rectangle 21"/>
          <p:cNvSpPr>
            <a:spLocks noChangeArrowheads="1"/>
          </p:cNvSpPr>
          <p:nvPr/>
        </p:nvSpPr>
        <p:spPr bwMode="auto">
          <a:xfrm>
            <a:off x="0" y="32956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7910" name="Rectangle 22"/>
          <p:cNvSpPr>
            <a:spLocks noChangeArrowheads="1"/>
          </p:cNvSpPr>
          <p:nvPr/>
        </p:nvSpPr>
        <p:spPr bwMode="auto">
          <a:xfrm>
            <a:off x="0" y="30178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7911" name="Rectangle 23"/>
          <p:cNvSpPr>
            <a:spLocks noChangeArrowheads="1"/>
          </p:cNvSpPr>
          <p:nvPr/>
        </p:nvSpPr>
        <p:spPr bwMode="auto">
          <a:xfrm>
            <a:off x="0" y="3001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7912" name="Rectangle 2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7913" name="Rectangle 25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7914" name="Rectangle 2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7915" name="Rectangle 2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7916" name="Rectangle 2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7917" name="Rectangle 29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7918" name="Rectangle 30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7919" name="Rectangle 31"/>
          <p:cNvSpPr>
            <a:spLocks noChangeArrowheads="1"/>
          </p:cNvSpPr>
          <p:nvPr/>
        </p:nvSpPr>
        <p:spPr bwMode="auto">
          <a:xfrm>
            <a:off x="0" y="2525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7920" name="Rectangle 32"/>
          <p:cNvSpPr>
            <a:spLocks noChangeArrowheads="1"/>
          </p:cNvSpPr>
          <p:nvPr/>
        </p:nvSpPr>
        <p:spPr bwMode="auto">
          <a:xfrm>
            <a:off x="0" y="29829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621723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6"/>
            </a:gs>
            <a:gs pos="50000">
              <a:schemeClr val="tx1"/>
            </a:gs>
            <a:gs pos="100000">
              <a:schemeClr val="accent6"/>
            </a:gs>
          </a:gsLst>
          <a:lin ang="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76200"/>
            <a:ext cx="7772400" cy="7620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Scatterplot Smoothing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838200"/>
            <a:ext cx="8305800" cy="5867400"/>
          </a:xfrm>
        </p:spPr>
        <p:txBody>
          <a:bodyPr/>
          <a:lstStyle/>
          <a:p>
            <a:pPr marL="711200" indent="-711200" eaLnBrk="1" hangingPunct="1">
              <a:buFontTx/>
              <a:buNone/>
            </a:pPr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E.g. Bralower Fossils – local linear smooths</a:t>
            </a:r>
          </a:p>
          <a:p>
            <a:pPr marL="711200" indent="-711200" eaLnBrk="1" hangingPunct="1">
              <a:buFontTx/>
              <a:buNone/>
            </a:pPr>
            <a:endParaRPr lang="en-US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38916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8917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8918" name="Rectangle 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8919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8920" name="Rectangle 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8921" name="Rectangle 9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8922" name="Rectangle 10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8923" name="Rectangle 11"/>
          <p:cNvSpPr>
            <a:spLocks noChangeArrowheads="1"/>
          </p:cNvSpPr>
          <p:nvPr/>
        </p:nvSpPr>
        <p:spPr bwMode="auto">
          <a:xfrm>
            <a:off x="0" y="2743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8924" name="Rectangle 12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8925" name="Rectangle 13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8926" name="Rectangle 1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8927" name="Rectangle 15"/>
          <p:cNvSpPr>
            <a:spLocks noChangeArrowheads="1"/>
          </p:cNvSpPr>
          <p:nvPr/>
        </p:nvSpPr>
        <p:spPr bwMode="auto">
          <a:xfrm>
            <a:off x="0" y="3021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8928" name="Rectangle 16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8929" name="Rectangle 17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8930" name="Rectangle 18"/>
          <p:cNvSpPr>
            <a:spLocks noChangeArrowheads="1"/>
          </p:cNvSpPr>
          <p:nvPr/>
        </p:nvSpPr>
        <p:spPr bwMode="auto">
          <a:xfrm>
            <a:off x="0" y="3001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8931" name="Rectangle 19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8932" name="Rectangle 20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8933" name="Rectangle 21"/>
          <p:cNvSpPr>
            <a:spLocks noChangeArrowheads="1"/>
          </p:cNvSpPr>
          <p:nvPr/>
        </p:nvSpPr>
        <p:spPr bwMode="auto">
          <a:xfrm>
            <a:off x="0" y="32956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8934" name="Rectangle 22"/>
          <p:cNvSpPr>
            <a:spLocks noChangeArrowheads="1"/>
          </p:cNvSpPr>
          <p:nvPr/>
        </p:nvSpPr>
        <p:spPr bwMode="auto">
          <a:xfrm>
            <a:off x="0" y="30178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8935" name="Rectangle 23"/>
          <p:cNvSpPr>
            <a:spLocks noChangeArrowheads="1"/>
          </p:cNvSpPr>
          <p:nvPr/>
        </p:nvSpPr>
        <p:spPr bwMode="auto">
          <a:xfrm>
            <a:off x="0" y="3001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8936" name="Rectangle 2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8937" name="Rectangle 25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8938" name="Rectangle 2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8939" name="Rectangle 2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8940" name="Rectangle 2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8941" name="Rectangle 29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8942" name="Rectangle 30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8943" name="Rectangle 31"/>
          <p:cNvSpPr>
            <a:spLocks noChangeArrowheads="1"/>
          </p:cNvSpPr>
          <p:nvPr/>
        </p:nvSpPr>
        <p:spPr bwMode="auto">
          <a:xfrm>
            <a:off x="0" y="2525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8944" name="Rectangle 32"/>
          <p:cNvSpPr>
            <a:spLocks noChangeArrowheads="1"/>
          </p:cNvSpPr>
          <p:nvPr/>
        </p:nvSpPr>
        <p:spPr bwMode="auto">
          <a:xfrm>
            <a:off x="0" y="29829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pic>
        <p:nvPicPr>
          <p:cNvPr id="3894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283" b="4274"/>
          <a:stretch>
            <a:fillRect/>
          </a:stretch>
        </p:blipFill>
        <p:spPr bwMode="auto">
          <a:xfrm>
            <a:off x="838200" y="1676400"/>
            <a:ext cx="7553325" cy="475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31335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6"/>
            </a:gs>
            <a:gs pos="50000">
              <a:schemeClr val="tx1"/>
            </a:gs>
            <a:gs pos="100000">
              <a:schemeClr val="accent6"/>
            </a:gs>
          </a:gsLst>
          <a:lin ang="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76200"/>
            <a:ext cx="7772400" cy="7620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Scatterplot Smoothing</a:t>
            </a:r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838200"/>
            <a:ext cx="8305800" cy="5867400"/>
          </a:xfrm>
        </p:spPr>
        <p:txBody>
          <a:bodyPr/>
          <a:lstStyle/>
          <a:p>
            <a:pPr marL="711200" indent="-711200" eaLnBrk="1" hangingPunct="1"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Smooths of </a:t>
            </a:r>
            <a:r>
              <a:rPr lang="en-US" dirty="0" err="1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Bralower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Fossil Data:</a:t>
            </a:r>
          </a:p>
          <a:p>
            <a:pPr marL="711200" indent="-711200" eaLnBrk="1" hangingPunct="1"/>
            <a:r>
              <a:rPr lang="en-US" u="sng" dirty="0" err="1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Oversmoothed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misses structure</a:t>
            </a:r>
          </a:p>
          <a:p>
            <a:pPr marL="711200" indent="-711200" eaLnBrk="1" hangingPunct="1"/>
            <a:r>
              <a:rPr lang="en-US" u="sng" dirty="0" err="1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Undersmoothed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feels sampling noise?</a:t>
            </a:r>
          </a:p>
          <a:p>
            <a:pPr marL="711200" indent="-711200" eaLnBrk="1" hangingPunct="1"/>
            <a:r>
              <a:rPr lang="en-US" u="sng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About right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shows 2 valleys:</a:t>
            </a:r>
          </a:p>
          <a:p>
            <a:pPr marL="1111250" lvl="1" indent="-711200" eaLnBrk="1" hangingPunct="1"/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One seems clear</a:t>
            </a:r>
          </a:p>
          <a:p>
            <a:pPr marL="1111250" lvl="1" indent="-711200" eaLnBrk="1" hangingPunct="1"/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Is other one really there?</a:t>
            </a:r>
          </a:p>
          <a:p>
            <a:pPr marL="1111250" lvl="1" indent="-711200" eaLnBrk="1" hangingPunct="1"/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Same question as above…</a:t>
            </a:r>
          </a:p>
          <a:p>
            <a:pPr marL="711200" indent="-711200" eaLnBrk="1" hangingPunct="1">
              <a:buFontTx/>
              <a:buNone/>
            </a:pPr>
            <a:endParaRPr lang="en-US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39940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9941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9942" name="Rectangle 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9943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9944" name="Rectangle 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9945" name="Rectangle 9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9946" name="Rectangle 10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9947" name="Rectangle 11"/>
          <p:cNvSpPr>
            <a:spLocks noChangeArrowheads="1"/>
          </p:cNvSpPr>
          <p:nvPr/>
        </p:nvSpPr>
        <p:spPr bwMode="auto">
          <a:xfrm>
            <a:off x="0" y="2743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9948" name="Rectangle 12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9949" name="Rectangle 13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9950" name="Rectangle 1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9951" name="Rectangle 15"/>
          <p:cNvSpPr>
            <a:spLocks noChangeArrowheads="1"/>
          </p:cNvSpPr>
          <p:nvPr/>
        </p:nvSpPr>
        <p:spPr bwMode="auto">
          <a:xfrm>
            <a:off x="0" y="3021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9952" name="Rectangle 16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9953" name="Rectangle 17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9954" name="Rectangle 18"/>
          <p:cNvSpPr>
            <a:spLocks noChangeArrowheads="1"/>
          </p:cNvSpPr>
          <p:nvPr/>
        </p:nvSpPr>
        <p:spPr bwMode="auto">
          <a:xfrm>
            <a:off x="0" y="3001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9955" name="Rectangle 19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9956" name="Rectangle 20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9957" name="Rectangle 21"/>
          <p:cNvSpPr>
            <a:spLocks noChangeArrowheads="1"/>
          </p:cNvSpPr>
          <p:nvPr/>
        </p:nvSpPr>
        <p:spPr bwMode="auto">
          <a:xfrm>
            <a:off x="0" y="32956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9958" name="Rectangle 22"/>
          <p:cNvSpPr>
            <a:spLocks noChangeArrowheads="1"/>
          </p:cNvSpPr>
          <p:nvPr/>
        </p:nvSpPr>
        <p:spPr bwMode="auto">
          <a:xfrm>
            <a:off x="0" y="30178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9959" name="Rectangle 23"/>
          <p:cNvSpPr>
            <a:spLocks noChangeArrowheads="1"/>
          </p:cNvSpPr>
          <p:nvPr/>
        </p:nvSpPr>
        <p:spPr bwMode="auto">
          <a:xfrm>
            <a:off x="0" y="3001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9960" name="Rectangle 2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9961" name="Rectangle 25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9962" name="Rectangle 2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9963" name="Rectangle 2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9964" name="Rectangle 2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9965" name="Rectangle 29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9966" name="Rectangle 30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9967" name="Rectangle 31"/>
          <p:cNvSpPr>
            <a:spLocks noChangeArrowheads="1"/>
          </p:cNvSpPr>
          <p:nvPr/>
        </p:nvSpPr>
        <p:spPr bwMode="auto">
          <a:xfrm>
            <a:off x="0" y="2525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9968" name="Rectangle 32"/>
          <p:cNvSpPr>
            <a:spLocks noChangeArrowheads="1"/>
          </p:cNvSpPr>
          <p:nvPr/>
        </p:nvSpPr>
        <p:spPr bwMode="auto">
          <a:xfrm>
            <a:off x="0" y="29829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1945678" y="5029200"/>
            <a:ext cx="5445722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</a:rPr>
              <a:t>Needs “Statistical Inference”,</a:t>
            </a:r>
          </a:p>
          <a:p>
            <a:r>
              <a:rPr lang="en-US" sz="3200" dirty="0" smtClean="0">
                <a:solidFill>
                  <a:srgbClr val="FF0000"/>
                </a:solidFill>
              </a:rPr>
              <a:t>i.e. Confirmatory Analysis</a:t>
            </a:r>
            <a:endParaRPr lang="en-US" sz="3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4791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6"/>
            </a:gs>
            <a:gs pos="50000">
              <a:schemeClr val="tx1"/>
            </a:gs>
            <a:gs pos="100000">
              <a:schemeClr val="accent6"/>
            </a:gs>
          </a:gsLst>
          <a:lin ang="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76200"/>
            <a:ext cx="7772400" cy="7620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Kernel Density Estimation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838200"/>
            <a:ext cx="8305800" cy="5867400"/>
          </a:xfrm>
        </p:spPr>
        <p:txBody>
          <a:bodyPr/>
          <a:lstStyle/>
          <a:p>
            <a:pPr marL="711200" indent="-711200" eaLnBrk="1" hangingPunct="1"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Choice of bandwidth (window width)?</a:t>
            </a:r>
          </a:p>
          <a:p>
            <a:pPr marL="711200" indent="-711200" eaLnBrk="1" hangingPunct="1"/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Very important to performance</a:t>
            </a:r>
          </a:p>
          <a:p>
            <a:pPr marL="711200" indent="-711200" eaLnBrk="1" hangingPunct="1"/>
            <a:endParaRPr lang="en-US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711200" indent="-711200" eaLnBrk="1" hangingPunct="1"/>
            <a:endParaRPr lang="en-US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711200" indent="-711200" eaLnBrk="1" hangingPunct="1"/>
            <a:endParaRPr lang="en-US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711200" indent="-711200" eaLnBrk="1" hangingPunct="1"/>
            <a:endParaRPr lang="en-US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711200" indent="-711200" eaLnBrk="1" hangingPunct="1"/>
            <a:endParaRPr lang="en-US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711200" indent="-711200" eaLnBrk="1" hangingPunct="1"/>
            <a:endParaRPr lang="en-US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711200" indent="-711200" eaLnBrk="1" hangingPunct="1"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Fundamental Issue:</a:t>
            </a:r>
          </a:p>
          <a:p>
            <a:pPr marL="711200" indent="-711200" algn="ctr" eaLnBrk="1" hangingPunct="1"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Which modes are “really there”?</a:t>
            </a:r>
          </a:p>
          <a:p>
            <a:pPr marL="711200" indent="-711200" eaLnBrk="1" hangingPunct="1">
              <a:buFontTx/>
              <a:buNone/>
            </a:pPr>
            <a:endParaRPr lang="en-US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30724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0725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0726" name="Rectangle 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0727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0728" name="Rectangle 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0729" name="Rectangle 9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0730" name="Rectangle 10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0731" name="Rectangle 11"/>
          <p:cNvSpPr>
            <a:spLocks noChangeArrowheads="1"/>
          </p:cNvSpPr>
          <p:nvPr/>
        </p:nvSpPr>
        <p:spPr bwMode="auto">
          <a:xfrm>
            <a:off x="0" y="2743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0732" name="Rectangle 12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0733" name="Rectangle 13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0734" name="Rectangle 1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0735" name="Rectangle 15"/>
          <p:cNvSpPr>
            <a:spLocks noChangeArrowheads="1"/>
          </p:cNvSpPr>
          <p:nvPr/>
        </p:nvSpPr>
        <p:spPr bwMode="auto">
          <a:xfrm>
            <a:off x="0" y="3021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0736" name="Rectangle 16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0737" name="Rectangle 17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0738" name="Rectangle 18"/>
          <p:cNvSpPr>
            <a:spLocks noChangeArrowheads="1"/>
          </p:cNvSpPr>
          <p:nvPr/>
        </p:nvSpPr>
        <p:spPr bwMode="auto">
          <a:xfrm>
            <a:off x="0" y="3001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0739" name="Rectangle 19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0740" name="Rectangle 20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0741" name="Rectangle 21"/>
          <p:cNvSpPr>
            <a:spLocks noChangeArrowheads="1"/>
          </p:cNvSpPr>
          <p:nvPr/>
        </p:nvSpPr>
        <p:spPr bwMode="auto">
          <a:xfrm>
            <a:off x="0" y="32956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0742" name="Rectangle 22"/>
          <p:cNvSpPr>
            <a:spLocks noChangeArrowheads="1"/>
          </p:cNvSpPr>
          <p:nvPr/>
        </p:nvSpPr>
        <p:spPr bwMode="auto">
          <a:xfrm>
            <a:off x="0" y="30178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0743" name="Rectangle 23"/>
          <p:cNvSpPr>
            <a:spLocks noChangeArrowheads="1"/>
          </p:cNvSpPr>
          <p:nvPr/>
        </p:nvSpPr>
        <p:spPr bwMode="auto">
          <a:xfrm>
            <a:off x="0" y="3001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0744" name="Rectangle 2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0745" name="Rectangle 25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0746" name="Rectangle 2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0747" name="Rectangle 2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0748" name="Rectangle 2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0749" name="Rectangle 29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0750" name="Rectangle 30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0751" name="Rectangle 31"/>
          <p:cNvSpPr>
            <a:spLocks noChangeArrowheads="1"/>
          </p:cNvSpPr>
          <p:nvPr/>
        </p:nvSpPr>
        <p:spPr bwMode="auto">
          <a:xfrm>
            <a:off x="0" y="2525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0752" name="Rectangle 32"/>
          <p:cNvSpPr>
            <a:spLocks noChangeArrowheads="1"/>
          </p:cNvSpPr>
          <p:nvPr/>
        </p:nvSpPr>
        <p:spPr bwMode="auto">
          <a:xfrm>
            <a:off x="0" y="29829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pic>
        <p:nvPicPr>
          <p:cNvPr id="34" name="StampsKDE.mpg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2514600" y="2057400"/>
            <a:ext cx="4114800" cy="320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22382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3" dur="1" fill="hold"/>
                                        <p:tgtEl>
                                          <p:spTgt spid="3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video>
              <p:cMediaNode vol="80000">
                <p:cTn id="14" fill="hold" display="0">
                  <p:stCondLst>
                    <p:cond delay="indefinite"/>
                  </p:stCondLst>
                </p:cTn>
                <p:tgtEl>
                  <p:spTgt spid="34"/>
                </p:tgtEl>
              </p:cMediaNode>
            </p:video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6"/>
            </a:gs>
            <a:gs pos="50000">
              <a:schemeClr val="tx1"/>
            </a:gs>
            <a:gs pos="100000">
              <a:schemeClr val="accent6"/>
            </a:gs>
          </a:gsLst>
          <a:lin ang="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76200"/>
            <a:ext cx="7772400" cy="7620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Kernel Density Estimation</a:t>
            </a:r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838200"/>
            <a:ext cx="8305800" cy="5867400"/>
          </a:xfrm>
        </p:spPr>
        <p:txBody>
          <a:bodyPr/>
          <a:lstStyle/>
          <a:p>
            <a:pPr marL="711200" indent="-711200" eaLnBrk="1" hangingPunct="1"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Choice of bandwidth (window width)?</a:t>
            </a:r>
          </a:p>
          <a:p>
            <a:pPr marL="711200" indent="-711200" eaLnBrk="1" hangingPunct="1"/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Very important to performance</a:t>
            </a:r>
          </a:p>
          <a:p>
            <a:pPr marL="711200" indent="-711200" eaLnBrk="1" hangingPunct="1"/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Data Based Choice?</a:t>
            </a:r>
          </a:p>
          <a:p>
            <a:pPr marL="711200" indent="-711200" eaLnBrk="1" hangingPunct="1"/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Controversial Issue</a:t>
            </a:r>
          </a:p>
          <a:p>
            <a:pPr marL="711200" indent="-711200" eaLnBrk="1" hangingPunct="1"/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Many recommendations</a:t>
            </a:r>
          </a:p>
          <a:p>
            <a:pPr marL="711200" indent="-711200" eaLnBrk="1" hangingPunct="1"/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Suggested Reference:</a:t>
            </a:r>
          </a:p>
          <a:p>
            <a:pPr marL="711200" indent="-711200" algn="ctr" eaLnBrk="1" hangingPunct="1"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Jones, </a:t>
            </a:r>
            <a:r>
              <a:rPr lang="en-US" dirty="0" err="1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Marron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&amp; </a:t>
            </a:r>
            <a:r>
              <a:rPr lang="en-US" dirty="0" err="1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Sheather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(1996)</a:t>
            </a:r>
          </a:p>
          <a:p>
            <a:pPr marL="711200" indent="-711200" eaLnBrk="1" hangingPunct="1"/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Never a consensus…</a:t>
            </a:r>
          </a:p>
          <a:p>
            <a:pPr marL="711200" indent="-711200" eaLnBrk="1" hangingPunct="1">
              <a:buFontTx/>
              <a:buNone/>
            </a:pPr>
            <a:endParaRPr lang="en-US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41988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1989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1990" name="Rectangle 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1991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1992" name="Rectangle 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1993" name="Rectangle 9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1994" name="Rectangle 10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1995" name="Rectangle 11"/>
          <p:cNvSpPr>
            <a:spLocks noChangeArrowheads="1"/>
          </p:cNvSpPr>
          <p:nvPr/>
        </p:nvSpPr>
        <p:spPr bwMode="auto">
          <a:xfrm>
            <a:off x="0" y="2743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1996" name="Rectangle 12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1997" name="Rectangle 13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1998" name="Rectangle 1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1999" name="Rectangle 15"/>
          <p:cNvSpPr>
            <a:spLocks noChangeArrowheads="1"/>
          </p:cNvSpPr>
          <p:nvPr/>
        </p:nvSpPr>
        <p:spPr bwMode="auto">
          <a:xfrm>
            <a:off x="0" y="3021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00" name="Rectangle 16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01" name="Rectangle 17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02" name="Rectangle 18"/>
          <p:cNvSpPr>
            <a:spLocks noChangeArrowheads="1"/>
          </p:cNvSpPr>
          <p:nvPr/>
        </p:nvSpPr>
        <p:spPr bwMode="auto">
          <a:xfrm>
            <a:off x="0" y="3001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03" name="Rectangle 19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04" name="Rectangle 20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05" name="Rectangle 21"/>
          <p:cNvSpPr>
            <a:spLocks noChangeArrowheads="1"/>
          </p:cNvSpPr>
          <p:nvPr/>
        </p:nvSpPr>
        <p:spPr bwMode="auto">
          <a:xfrm>
            <a:off x="0" y="32956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06" name="Rectangle 22"/>
          <p:cNvSpPr>
            <a:spLocks noChangeArrowheads="1"/>
          </p:cNvSpPr>
          <p:nvPr/>
        </p:nvSpPr>
        <p:spPr bwMode="auto">
          <a:xfrm>
            <a:off x="0" y="30178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07" name="Rectangle 23"/>
          <p:cNvSpPr>
            <a:spLocks noChangeArrowheads="1"/>
          </p:cNvSpPr>
          <p:nvPr/>
        </p:nvSpPr>
        <p:spPr bwMode="auto">
          <a:xfrm>
            <a:off x="0" y="3001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08" name="Rectangle 2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09" name="Rectangle 25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10" name="Rectangle 2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11" name="Rectangle 2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12" name="Rectangle 2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13" name="Rectangle 29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14" name="Rectangle 30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15" name="Rectangle 31"/>
          <p:cNvSpPr>
            <a:spLocks noChangeArrowheads="1"/>
          </p:cNvSpPr>
          <p:nvPr/>
        </p:nvSpPr>
        <p:spPr bwMode="auto">
          <a:xfrm>
            <a:off x="0" y="2525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16" name="Rectangle 32"/>
          <p:cNvSpPr>
            <a:spLocks noChangeArrowheads="1"/>
          </p:cNvSpPr>
          <p:nvPr/>
        </p:nvSpPr>
        <p:spPr bwMode="auto">
          <a:xfrm>
            <a:off x="0" y="29829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547704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6"/>
            </a:gs>
            <a:gs pos="50000">
              <a:schemeClr val="tx1"/>
            </a:gs>
            <a:gs pos="100000">
              <a:schemeClr val="accent6"/>
            </a:gs>
          </a:gsLst>
          <a:lin ang="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76200"/>
            <a:ext cx="7772400" cy="7620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Kernel Density Estimation</a:t>
            </a:r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838200"/>
            <a:ext cx="8305800" cy="5867400"/>
          </a:xfrm>
        </p:spPr>
        <p:txBody>
          <a:bodyPr/>
          <a:lstStyle/>
          <a:p>
            <a:pPr marL="711200" indent="-711200" eaLnBrk="1" hangingPunct="1"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Choice of bandwidth (window width)?</a:t>
            </a:r>
          </a:p>
          <a:p>
            <a:pPr marL="711200" indent="-711200" eaLnBrk="1" hangingPunct="1"/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Alternate Choice:</a:t>
            </a:r>
          </a:p>
          <a:p>
            <a:pPr marL="1111250" lvl="1" indent="-711200" eaLnBrk="1" hangingPunct="1"/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Consider all of them!</a:t>
            </a:r>
          </a:p>
          <a:p>
            <a:pPr marL="1111250" lvl="1" indent="-711200" eaLnBrk="1" hangingPunct="1"/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I.e. look at whole spectrum of smooths</a:t>
            </a:r>
          </a:p>
          <a:p>
            <a:pPr marL="1111250" lvl="1" indent="-711200" eaLnBrk="1" hangingPunct="1"/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Can see different structure</a:t>
            </a:r>
          </a:p>
          <a:p>
            <a:pPr marL="1111250" lvl="1" indent="-711200" eaLnBrk="1" hangingPunct="1"/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At different smoothing levels</a:t>
            </a:r>
          </a:p>
          <a:p>
            <a:pPr marL="1111250" lvl="1" indent="-711200" eaLnBrk="1" hangingPunct="1"/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Connection to </a:t>
            </a:r>
            <a:r>
              <a:rPr lang="en-US" u="sng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Scale Space</a:t>
            </a:r>
          </a:p>
          <a:p>
            <a:pPr marL="711200" indent="-711200" eaLnBrk="1" hangingPunct="1"/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E.g. Stamps data</a:t>
            </a:r>
          </a:p>
          <a:p>
            <a:pPr marL="1111250" lvl="1" indent="-711200" eaLnBrk="1" hangingPunct="1"/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How many modes?</a:t>
            </a:r>
          </a:p>
          <a:p>
            <a:pPr marL="1111250" lvl="1" indent="-711200" eaLnBrk="1" hangingPunct="1"/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All answers are there….</a:t>
            </a:r>
          </a:p>
          <a:p>
            <a:pPr marL="711200" indent="-711200" eaLnBrk="1" hangingPunct="1">
              <a:buFontTx/>
              <a:buNone/>
            </a:pPr>
            <a:endParaRPr lang="en-US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43012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3013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3014" name="Rectangle 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3015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3016" name="Rectangle 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3017" name="Rectangle 9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3018" name="Rectangle 10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3019" name="Rectangle 11"/>
          <p:cNvSpPr>
            <a:spLocks noChangeArrowheads="1"/>
          </p:cNvSpPr>
          <p:nvPr/>
        </p:nvSpPr>
        <p:spPr bwMode="auto">
          <a:xfrm>
            <a:off x="0" y="2743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3020" name="Rectangle 12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3021" name="Rectangle 13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3022" name="Rectangle 1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3023" name="Rectangle 15"/>
          <p:cNvSpPr>
            <a:spLocks noChangeArrowheads="1"/>
          </p:cNvSpPr>
          <p:nvPr/>
        </p:nvSpPr>
        <p:spPr bwMode="auto">
          <a:xfrm>
            <a:off x="0" y="3021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3024" name="Rectangle 16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3025" name="Rectangle 17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3026" name="Rectangle 18"/>
          <p:cNvSpPr>
            <a:spLocks noChangeArrowheads="1"/>
          </p:cNvSpPr>
          <p:nvPr/>
        </p:nvSpPr>
        <p:spPr bwMode="auto">
          <a:xfrm>
            <a:off x="0" y="3001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3027" name="Rectangle 19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3028" name="Rectangle 20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3029" name="Rectangle 21"/>
          <p:cNvSpPr>
            <a:spLocks noChangeArrowheads="1"/>
          </p:cNvSpPr>
          <p:nvPr/>
        </p:nvSpPr>
        <p:spPr bwMode="auto">
          <a:xfrm>
            <a:off x="0" y="32956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3030" name="Rectangle 22"/>
          <p:cNvSpPr>
            <a:spLocks noChangeArrowheads="1"/>
          </p:cNvSpPr>
          <p:nvPr/>
        </p:nvSpPr>
        <p:spPr bwMode="auto">
          <a:xfrm>
            <a:off x="0" y="30178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3031" name="Rectangle 23"/>
          <p:cNvSpPr>
            <a:spLocks noChangeArrowheads="1"/>
          </p:cNvSpPr>
          <p:nvPr/>
        </p:nvSpPr>
        <p:spPr bwMode="auto">
          <a:xfrm>
            <a:off x="0" y="3001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3032" name="Rectangle 2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3033" name="Rectangle 25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3034" name="Rectangle 2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3035" name="Rectangle 2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3036" name="Rectangle 2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3037" name="Rectangle 29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3038" name="Rectangle 30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3039" name="Rectangle 31"/>
          <p:cNvSpPr>
            <a:spLocks noChangeArrowheads="1"/>
          </p:cNvSpPr>
          <p:nvPr/>
        </p:nvSpPr>
        <p:spPr bwMode="auto">
          <a:xfrm>
            <a:off x="0" y="2525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3040" name="Rectangle 32"/>
          <p:cNvSpPr>
            <a:spLocks noChangeArrowheads="1"/>
          </p:cNvSpPr>
          <p:nvPr/>
        </p:nvSpPr>
        <p:spPr bwMode="auto">
          <a:xfrm>
            <a:off x="0" y="29829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904597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6"/>
            </a:gs>
            <a:gs pos="50000">
              <a:schemeClr val="tx1"/>
            </a:gs>
            <a:gs pos="100000">
              <a:schemeClr val="accent6"/>
            </a:gs>
          </a:gsLst>
          <a:lin ang="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76200"/>
            <a:ext cx="7772400" cy="7620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Kernel Density Estimation</a:t>
            </a:r>
          </a:p>
        </p:txBody>
      </p:sp>
      <p:sp>
        <p:nvSpPr>
          <p:cNvPr id="44035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4036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4037" name="Rectangle 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4038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4039" name="Rectangle 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4040" name="Rectangle 9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4041" name="Rectangle 10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4042" name="Rectangle 11"/>
          <p:cNvSpPr>
            <a:spLocks noChangeArrowheads="1"/>
          </p:cNvSpPr>
          <p:nvPr/>
        </p:nvSpPr>
        <p:spPr bwMode="auto">
          <a:xfrm>
            <a:off x="0" y="2743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4043" name="Rectangle 12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4044" name="Rectangle 13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4045" name="Rectangle 1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4046" name="Rectangle 15"/>
          <p:cNvSpPr>
            <a:spLocks noChangeArrowheads="1"/>
          </p:cNvSpPr>
          <p:nvPr/>
        </p:nvSpPr>
        <p:spPr bwMode="auto">
          <a:xfrm>
            <a:off x="0" y="3021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4047" name="Rectangle 16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4048" name="Rectangle 17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4049" name="Rectangle 18"/>
          <p:cNvSpPr>
            <a:spLocks noChangeArrowheads="1"/>
          </p:cNvSpPr>
          <p:nvPr/>
        </p:nvSpPr>
        <p:spPr bwMode="auto">
          <a:xfrm>
            <a:off x="0" y="3001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4050" name="Rectangle 19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4051" name="Rectangle 20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4052" name="Rectangle 21"/>
          <p:cNvSpPr>
            <a:spLocks noChangeArrowheads="1"/>
          </p:cNvSpPr>
          <p:nvPr/>
        </p:nvSpPr>
        <p:spPr bwMode="auto">
          <a:xfrm>
            <a:off x="0" y="32956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4053" name="Rectangle 22"/>
          <p:cNvSpPr>
            <a:spLocks noChangeArrowheads="1"/>
          </p:cNvSpPr>
          <p:nvPr/>
        </p:nvSpPr>
        <p:spPr bwMode="auto">
          <a:xfrm>
            <a:off x="0" y="30178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4054" name="Rectangle 23"/>
          <p:cNvSpPr>
            <a:spLocks noChangeArrowheads="1"/>
          </p:cNvSpPr>
          <p:nvPr/>
        </p:nvSpPr>
        <p:spPr bwMode="auto">
          <a:xfrm>
            <a:off x="0" y="3001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4055" name="Rectangle 2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4056" name="Rectangle 25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4057" name="Rectangle 2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4058" name="Rectangle 2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4059" name="Rectangle 2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4060" name="Rectangle 29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4061" name="Rectangle 30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4062" name="Rectangle 31"/>
          <p:cNvSpPr>
            <a:spLocks noChangeArrowheads="1"/>
          </p:cNvSpPr>
          <p:nvPr/>
        </p:nvSpPr>
        <p:spPr bwMode="auto">
          <a:xfrm>
            <a:off x="0" y="2525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4063" name="Rectangle 32"/>
          <p:cNvSpPr>
            <a:spLocks noChangeArrowheads="1"/>
          </p:cNvSpPr>
          <p:nvPr/>
        </p:nvSpPr>
        <p:spPr bwMode="auto">
          <a:xfrm>
            <a:off x="0" y="29829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pic>
        <p:nvPicPr>
          <p:cNvPr id="4406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066800"/>
            <a:ext cx="7488238" cy="5287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67774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C000"/>
            </a:gs>
            <a:gs pos="50000">
              <a:schemeClr val="tx1"/>
            </a:gs>
            <a:gs pos="100000">
              <a:srgbClr val="FFC000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329682" y="152400"/>
            <a:ext cx="8509518" cy="762000"/>
          </a:xfrm>
        </p:spPr>
        <p:txBody>
          <a:bodyPr/>
          <a:lstStyle/>
          <a:p>
            <a:r>
              <a:rPr lang="en-US" dirty="0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Random Matrix Theory</a:t>
            </a:r>
            <a:endParaRPr lang="en-US" dirty="0">
              <a:solidFill>
                <a:schemeClr val="bg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387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329682" y="1143000"/>
                <a:ext cx="8509518" cy="5410200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LSD:</a:t>
                </a:r>
              </a:p>
              <a:p>
                <a:pPr marL="0" indent="0">
                  <a:buNone/>
                </a:pPr>
                <a:endParaRPr lang="en-US" dirty="0">
                  <a:solidFill>
                    <a:schemeClr val="bg2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0" indent="0"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Now Try Larger</a:t>
                </a:r>
              </a:p>
              <a:p>
                <a:pPr marL="0" indent="0"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Values of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𝑦</m:t>
                    </m:r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𝑑</m:t>
                        </m:r>
                      </m:num>
                      <m:den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𝑛</m:t>
                        </m:r>
                      </m:den>
                    </m:f>
                  </m:oMath>
                </a14:m>
                <a:endParaRPr lang="en-US" dirty="0" smtClean="0">
                  <a:solidFill>
                    <a:schemeClr val="bg2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0" indent="0">
                  <a:buNone/>
                </a:pPr>
                <a:endParaRPr lang="en-US" dirty="0">
                  <a:solidFill>
                    <a:schemeClr val="bg2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6387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329682" y="1143000"/>
                <a:ext cx="8509518" cy="5410200"/>
              </a:xfrm>
              <a:blipFill>
                <a:blip r:embed="rId2"/>
                <a:stretch>
                  <a:fillRect l="-1791" t="-146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t="16574" r="3454"/>
          <a:stretch/>
        </p:blipFill>
        <p:spPr>
          <a:xfrm>
            <a:off x="4086225" y="1142999"/>
            <a:ext cx="5057775" cy="5705475"/>
          </a:xfrm>
          <a:prstGeom prst="rect">
            <a:avLst/>
          </a:prstGeom>
        </p:spPr>
      </p:pic>
      <p:grpSp>
        <p:nvGrpSpPr>
          <p:cNvPr id="5" name="Group 4"/>
          <p:cNvGrpSpPr/>
          <p:nvPr/>
        </p:nvGrpSpPr>
        <p:grpSpPr>
          <a:xfrm>
            <a:off x="228600" y="3733800"/>
            <a:ext cx="6172200" cy="1981200"/>
            <a:chOff x="457200" y="3439418"/>
            <a:chExt cx="6172200" cy="1981200"/>
          </a:xfrm>
        </p:grpSpPr>
        <p:sp>
          <p:nvSpPr>
            <p:cNvPr id="6" name="TextBox 5"/>
            <p:cNvSpPr txBox="1"/>
            <p:nvPr/>
          </p:nvSpPr>
          <p:spPr>
            <a:xfrm>
              <a:off x="457200" y="4343400"/>
              <a:ext cx="3624710" cy="107721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Spectral Density of</a:t>
              </a: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Non-0 Eigenvalues</a:t>
              </a:r>
              <a:endPara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cxnSp>
          <p:nvCxnSpPr>
            <p:cNvPr id="7" name="Straight Arrow Connector 6"/>
            <p:cNvCxnSpPr>
              <a:stCxn id="6" idx="3"/>
            </p:cNvCxnSpPr>
            <p:nvPr/>
          </p:nvCxnSpPr>
          <p:spPr>
            <a:xfrm flipV="1">
              <a:off x="4081910" y="3439418"/>
              <a:ext cx="2547490" cy="1442591"/>
            </a:xfrm>
            <a:prstGeom prst="straightConnector1">
              <a:avLst/>
            </a:prstGeom>
            <a:ln w="50800">
              <a:solidFill>
                <a:schemeClr val="bg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842523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6"/>
            </a:gs>
            <a:gs pos="50000">
              <a:schemeClr val="tx1"/>
            </a:gs>
            <a:gs pos="100000">
              <a:schemeClr val="accent6"/>
            </a:gs>
          </a:gsLst>
          <a:lin ang="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76200"/>
            <a:ext cx="7772400" cy="7620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Statistical Smoothing</a:t>
            </a:r>
          </a:p>
        </p:txBody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838200"/>
            <a:ext cx="8305800" cy="5867400"/>
          </a:xfrm>
        </p:spPr>
        <p:txBody>
          <a:bodyPr/>
          <a:lstStyle/>
          <a:p>
            <a:pPr marL="711200" indent="-711200" eaLnBrk="1" hangingPunct="1"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Fundamental Question</a:t>
            </a:r>
          </a:p>
          <a:p>
            <a:pPr marL="711200" indent="-711200" eaLnBrk="1" hangingPunct="1"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	For both of</a:t>
            </a:r>
          </a:p>
          <a:p>
            <a:pPr marL="711200" indent="-711200" eaLnBrk="1" hangingPunct="1"/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Density Estimation:   “Histograms”</a:t>
            </a:r>
          </a:p>
          <a:p>
            <a:pPr marL="711200" indent="-711200" eaLnBrk="1" hangingPunct="1"/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Regression:    “Scatterplot Smoothing”</a:t>
            </a:r>
          </a:p>
          <a:p>
            <a:pPr marL="711200" indent="-711200" eaLnBrk="1" hangingPunct="1">
              <a:buFontTx/>
              <a:buNone/>
            </a:pPr>
            <a:endParaRPr lang="en-US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711200" indent="-711200" algn="ctr" eaLnBrk="1" hangingPunct="1"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Which bumps are “really there”?</a:t>
            </a:r>
          </a:p>
          <a:p>
            <a:pPr marL="711200" indent="-711200" algn="ctr" eaLnBrk="1" hangingPunct="1"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vs.  “artifacts of sampling noise”?</a:t>
            </a:r>
          </a:p>
        </p:txBody>
      </p:sp>
      <p:sp>
        <p:nvSpPr>
          <p:cNvPr id="45060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5061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5062" name="Rectangle 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5063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5064" name="Rectangle 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5065" name="Rectangle 9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5066" name="Rectangle 10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5067" name="Rectangle 11"/>
          <p:cNvSpPr>
            <a:spLocks noChangeArrowheads="1"/>
          </p:cNvSpPr>
          <p:nvPr/>
        </p:nvSpPr>
        <p:spPr bwMode="auto">
          <a:xfrm>
            <a:off x="0" y="2743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5068" name="Rectangle 12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5069" name="Rectangle 13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5070" name="Rectangle 1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5071" name="Rectangle 15"/>
          <p:cNvSpPr>
            <a:spLocks noChangeArrowheads="1"/>
          </p:cNvSpPr>
          <p:nvPr/>
        </p:nvSpPr>
        <p:spPr bwMode="auto">
          <a:xfrm>
            <a:off x="0" y="3021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5072" name="Rectangle 16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5073" name="Rectangle 17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5074" name="Rectangle 18"/>
          <p:cNvSpPr>
            <a:spLocks noChangeArrowheads="1"/>
          </p:cNvSpPr>
          <p:nvPr/>
        </p:nvSpPr>
        <p:spPr bwMode="auto">
          <a:xfrm>
            <a:off x="0" y="3001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5075" name="Rectangle 19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5076" name="Rectangle 20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5077" name="Rectangle 21"/>
          <p:cNvSpPr>
            <a:spLocks noChangeArrowheads="1"/>
          </p:cNvSpPr>
          <p:nvPr/>
        </p:nvSpPr>
        <p:spPr bwMode="auto">
          <a:xfrm>
            <a:off x="0" y="32956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5078" name="Rectangle 22"/>
          <p:cNvSpPr>
            <a:spLocks noChangeArrowheads="1"/>
          </p:cNvSpPr>
          <p:nvPr/>
        </p:nvSpPr>
        <p:spPr bwMode="auto">
          <a:xfrm>
            <a:off x="0" y="30178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5079" name="Rectangle 23"/>
          <p:cNvSpPr>
            <a:spLocks noChangeArrowheads="1"/>
          </p:cNvSpPr>
          <p:nvPr/>
        </p:nvSpPr>
        <p:spPr bwMode="auto">
          <a:xfrm>
            <a:off x="0" y="3001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5080" name="Rectangle 2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5081" name="Rectangle 25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5082" name="Rectangle 2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5083" name="Rectangle 2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5084" name="Rectangle 2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5085" name="Rectangle 29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5086" name="Rectangle 30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5087" name="Rectangle 31"/>
          <p:cNvSpPr>
            <a:spLocks noChangeArrowheads="1"/>
          </p:cNvSpPr>
          <p:nvPr/>
        </p:nvSpPr>
        <p:spPr bwMode="auto">
          <a:xfrm>
            <a:off x="0" y="2525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5088" name="Rectangle 32"/>
          <p:cNvSpPr>
            <a:spLocks noChangeArrowheads="1"/>
          </p:cNvSpPr>
          <p:nvPr/>
        </p:nvSpPr>
        <p:spPr bwMode="auto">
          <a:xfrm>
            <a:off x="0" y="29829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508553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tx2"/>
            </a:gs>
            <a:gs pos="50000">
              <a:schemeClr val="tx1"/>
            </a:gs>
            <a:gs pos="100000">
              <a:schemeClr val="tx2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76200"/>
            <a:ext cx="7772400" cy="7620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Si</a:t>
            </a:r>
            <a:r>
              <a:rPr lang="en-US" smtClean="0">
                <a:solidFill>
                  <a:srgbClr val="FF00FF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Z</a:t>
            </a:r>
            <a:r>
              <a:rPr lang="en-US" smtClean="0">
                <a:solidFill>
                  <a:schemeClr val="hlink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er</a:t>
            </a:r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Background</a:t>
            </a:r>
          </a:p>
        </p:txBody>
      </p:sp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838200"/>
            <a:ext cx="8305800" cy="5867400"/>
          </a:xfrm>
        </p:spPr>
        <p:txBody>
          <a:bodyPr/>
          <a:lstStyle/>
          <a:p>
            <a:pPr marL="711200" indent="-711200" eaLnBrk="1" hangingPunct="1">
              <a:buFontTx/>
              <a:buNone/>
            </a:pPr>
            <a:r>
              <a:rPr lang="en-US" i="1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Scale Space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dirty="0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–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Idea from Computer Vision </a:t>
            </a:r>
          </a:p>
          <a:p>
            <a:pPr marL="711200" indent="-711200" eaLnBrk="1" hangingPunct="1">
              <a:buFontTx/>
              <a:buNone/>
            </a:pPr>
            <a:endParaRPr lang="en-US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711200" indent="-711200" eaLnBrk="1" hangingPunct="1">
              <a:buFontTx/>
              <a:buNone/>
            </a:pPr>
            <a:endParaRPr lang="en-US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711200" indent="-711200" eaLnBrk="1" hangingPunct="1"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Goal:   Teach Computers to “See”</a:t>
            </a:r>
          </a:p>
          <a:p>
            <a:pPr marL="711200" indent="-711200" eaLnBrk="1" hangingPunct="1">
              <a:buFontTx/>
              <a:buNone/>
            </a:pPr>
            <a:endParaRPr lang="en-US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711200" indent="-711200" eaLnBrk="1" hangingPunct="1"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Modern Research:   </a:t>
            </a:r>
          </a:p>
          <a:p>
            <a:pPr marL="711200" indent="-711200" algn="ctr" eaLnBrk="1" hangingPunct="1"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Extract “Information” from Images</a:t>
            </a:r>
          </a:p>
          <a:p>
            <a:pPr marL="711200" indent="-711200" eaLnBrk="1" hangingPunct="1">
              <a:buFontTx/>
              <a:buNone/>
            </a:pPr>
            <a:endParaRPr lang="en-US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711200" indent="-711200" eaLnBrk="1" hangingPunct="1">
              <a:buFontTx/>
              <a:buNone/>
            </a:pPr>
            <a:endParaRPr lang="en-US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57348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7349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7350" name="Rectangle 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7351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7352" name="Rectangle 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7353" name="Rectangle 9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7354" name="Rectangle 10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7355" name="Rectangle 11"/>
          <p:cNvSpPr>
            <a:spLocks noChangeArrowheads="1"/>
          </p:cNvSpPr>
          <p:nvPr/>
        </p:nvSpPr>
        <p:spPr bwMode="auto">
          <a:xfrm>
            <a:off x="0" y="2743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7356" name="Rectangle 12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7357" name="Rectangle 13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7358" name="Rectangle 1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7359" name="Rectangle 15"/>
          <p:cNvSpPr>
            <a:spLocks noChangeArrowheads="1"/>
          </p:cNvSpPr>
          <p:nvPr/>
        </p:nvSpPr>
        <p:spPr bwMode="auto">
          <a:xfrm>
            <a:off x="0" y="3021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7360" name="Rectangle 16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7361" name="Rectangle 17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7362" name="Rectangle 18"/>
          <p:cNvSpPr>
            <a:spLocks noChangeArrowheads="1"/>
          </p:cNvSpPr>
          <p:nvPr/>
        </p:nvSpPr>
        <p:spPr bwMode="auto">
          <a:xfrm>
            <a:off x="0" y="3001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7363" name="Rectangle 19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7364" name="Rectangle 20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7365" name="Rectangle 21"/>
          <p:cNvSpPr>
            <a:spLocks noChangeArrowheads="1"/>
          </p:cNvSpPr>
          <p:nvPr/>
        </p:nvSpPr>
        <p:spPr bwMode="auto">
          <a:xfrm>
            <a:off x="0" y="32956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7366" name="Rectangle 22"/>
          <p:cNvSpPr>
            <a:spLocks noChangeArrowheads="1"/>
          </p:cNvSpPr>
          <p:nvPr/>
        </p:nvSpPr>
        <p:spPr bwMode="auto">
          <a:xfrm>
            <a:off x="0" y="30178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7367" name="Rectangle 23"/>
          <p:cNvSpPr>
            <a:spLocks noChangeArrowheads="1"/>
          </p:cNvSpPr>
          <p:nvPr/>
        </p:nvSpPr>
        <p:spPr bwMode="auto">
          <a:xfrm>
            <a:off x="0" y="3001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7368" name="Rectangle 2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7369" name="Rectangle 25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7370" name="Rectangle 2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7371" name="Rectangle 2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7372" name="Rectangle 2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7373" name="Rectangle 29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7374" name="Rectangle 30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7375" name="Rectangle 31"/>
          <p:cNvSpPr>
            <a:spLocks noChangeArrowheads="1"/>
          </p:cNvSpPr>
          <p:nvPr/>
        </p:nvSpPr>
        <p:spPr bwMode="auto">
          <a:xfrm>
            <a:off x="0" y="2525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7376" name="Rectangle 32"/>
          <p:cNvSpPr>
            <a:spLocks noChangeArrowheads="1"/>
          </p:cNvSpPr>
          <p:nvPr/>
        </p:nvSpPr>
        <p:spPr bwMode="auto">
          <a:xfrm>
            <a:off x="0" y="29829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7377" name="Rectangle 33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569377" y="1600200"/>
            <a:ext cx="4231223" cy="4559587"/>
            <a:chOff x="569377" y="1600200"/>
            <a:chExt cx="4231223" cy="4559587"/>
          </a:xfrm>
        </p:grpSpPr>
        <p:cxnSp>
          <p:nvCxnSpPr>
            <p:cNvPr id="3" name="Straight Arrow Connector 2"/>
            <p:cNvCxnSpPr>
              <a:stCxn id="2" idx="0"/>
            </p:cNvCxnSpPr>
            <p:nvPr/>
          </p:nvCxnSpPr>
          <p:spPr>
            <a:xfrm flipH="1" flipV="1">
              <a:off x="2133600" y="1600200"/>
              <a:ext cx="551389" cy="3974812"/>
            </a:xfrm>
            <a:prstGeom prst="straightConnector1">
              <a:avLst/>
            </a:prstGeom>
            <a:ln w="25400">
              <a:solidFill>
                <a:srgbClr val="0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" name="TextBox 1"/>
            <p:cNvSpPr txBox="1"/>
            <p:nvPr/>
          </p:nvSpPr>
          <p:spPr>
            <a:xfrm>
              <a:off x="569377" y="5575012"/>
              <a:ext cx="4231223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Early Theoretical work</a:t>
              </a:r>
              <a:endPara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084484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tx2"/>
            </a:gs>
            <a:gs pos="50000">
              <a:schemeClr val="tx1"/>
            </a:gs>
            <a:gs pos="100000">
              <a:schemeClr val="tx2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76200"/>
            <a:ext cx="7772400" cy="7620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Si</a:t>
            </a:r>
            <a:r>
              <a:rPr lang="en-US" smtClean="0">
                <a:solidFill>
                  <a:srgbClr val="FF00FF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Z</a:t>
            </a:r>
            <a:r>
              <a:rPr lang="en-US" smtClean="0">
                <a:solidFill>
                  <a:schemeClr val="hlink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er</a:t>
            </a:r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Background</a:t>
            </a:r>
          </a:p>
        </p:txBody>
      </p:sp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838200"/>
            <a:ext cx="8305800" cy="5867400"/>
          </a:xfrm>
        </p:spPr>
        <p:txBody>
          <a:bodyPr/>
          <a:lstStyle/>
          <a:p>
            <a:pPr marL="711200" indent="-711200" eaLnBrk="1" hangingPunct="1">
              <a:buFontTx/>
              <a:buNone/>
            </a:pPr>
            <a:r>
              <a:rPr lang="en-US" i="1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Scale Space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dirty="0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–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Idea from Computer Vision </a:t>
            </a:r>
          </a:p>
          <a:p>
            <a:pPr marL="711200" indent="-711200" eaLnBrk="1" hangingPunct="1"/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Conceptual basis: </a:t>
            </a:r>
          </a:p>
          <a:p>
            <a:pPr marL="711200" indent="-711200" algn="ctr" eaLnBrk="1" hangingPunct="1">
              <a:buFontTx/>
              <a:buNone/>
            </a:pPr>
            <a:r>
              <a:rPr lang="en-US" dirty="0" err="1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Oversmoothing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= </a:t>
            </a:r>
            <a:r>
              <a:rPr lang="en-US" dirty="0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“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view from afar</a:t>
            </a:r>
            <a:r>
              <a:rPr lang="en-US" dirty="0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”</a:t>
            </a:r>
            <a:endParaRPr lang="en-US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711200" indent="-711200" algn="ctr" eaLnBrk="1" hangingPunct="1"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(macroscopic)</a:t>
            </a:r>
          </a:p>
          <a:p>
            <a:pPr marL="711200" indent="-711200" algn="ctr" eaLnBrk="1" hangingPunct="1">
              <a:buFontTx/>
              <a:buNone/>
            </a:pPr>
            <a:r>
              <a:rPr lang="en-US" dirty="0" err="1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Undersmoothing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= </a:t>
            </a:r>
            <a:r>
              <a:rPr lang="en-US" dirty="0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“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zoomed in view</a:t>
            </a:r>
            <a:r>
              <a:rPr lang="en-US" dirty="0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”</a:t>
            </a:r>
            <a:endParaRPr lang="en-US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711200" indent="-711200" algn="ctr" eaLnBrk="1" hangingPunct="1"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(microscopic) </a:t>
            </a:r>
          </a:p>
          <a:p>
            <a:pPr marL="711200" indent="-711200" eaLnBrk="1" hangingPunct="1"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Main idea: all </a:t>
            </a:r>
            <a:r>
              <a:rPr lang="en-US" dirty="0" err="1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smooths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contain useful information, so study </a:t>
            </a:r>
            <a:r>
              <a:rPr lang="en-US" dirty="0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“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full spectrum</a:t>
            </a:r>
            <a:r>
              <a:rPr lang="en-US" dirty="0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”</a:t>
            </a:r>
            <a:endParaRPr lang="en-US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711200" indent="-711200" algn="ctr" eaLnBrk="1" hangingPunct="1"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(</a:t>
            </a:r>
            <a:r>
              <a:rPr lang="en-US" dirty="0" err="1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i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. e. all smoothing levels)</a:t>
            </a:r>
          </a:p>
          <a:p>
            <a:pPr marL="711200" indent="-711200" eaLnBrk="1" hangingPunct="1"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Recommended reference: </a:t>
            </a:r>
            <a:r>
              <a:rPr lang="en-US" dirty="0" err="1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Lindeberg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(1994) </a:t>
            </a:r>
          </a:p>
        </p:txBody>
      </p:sp>
      <p:sp>
        <p:nvSpPr>
          <p:cNvPr id="57348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7349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7350" name="Rectangle 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7351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7352" name="Rectangle 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7353" name="Rectangle 9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7354" name="Rectangle 10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7355" name="Rectangle 11"/>
          <p:cNvSpPr>
            <a:spLocks noChangeArrowheads="1"/>
          </p:cNvSpPr>
          <p:nvPr/>
        </p:nvSpPr>
        <p:spPr bwMode="auto">
          <a:xfrm>
            <a:off x="0" y="2743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7356" name="Rectangle 12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7357" name="Rectangle 13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7358" name="Rectangle 1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7359" name="Rectangle 15"/>
          <p:cNvSpPr>
            <a:spLocks noChangeArrowheads="1"/>
          </p:cNvSpPr>
          <p:nvPr/>
        </p:nvSpPr>
        <p:spPr bwMode="auto">
          <a:xfrm>
            <a:off x="0" y="3021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7360" name="Rectangle 16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7361" name="Rectangle 17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7362" name="Rectangle 18"/>
          <p:cNvSpPr>
            <a:spLocks noChangeArrowheads="1"/>
          </p:cNvSpPr>
          <p:nvPr/>
        </p:nvSpPr>
        <p:spPr bwMode="auto">
          <a:xfrm>
            <a:off x="0" y="3001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7363" name="Rectangle 19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7364" name="Rectangle 20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7365" name="Rectangle 21"/>
          <p:cNvSpPr>
            <a:spLocks noChangeArrowheads="1"/>
          </p:cNvSpPr>
          <p:nvPr/>
        </p:nvSpPr>
        <p:spPr bwMode="auto">
          <a:xfrm>
            <a:off x="0" y="32956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7366" name="Rectangle 22"/>
          <p:cNvSpPr>
            <a:spLocks noChangeArrowheads="1"/>
          </p:cNvSpPr>
          <p:nvPr/>
        </p:nvSpPr>
        <p:spPr bwMode="auto">
          <a:xfrm>
            <a:off x="0" y="30178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7367" name="Rectangle 23"/>
          <p:cNvSpPr>
            <a:spLocks noChangeArrowheads="1"/>
          </p:cNvSpPr>
          <p:nvPr/>
        </p:nvSpPr>
        <p:spPr bwMode="auto">
          <a:xfrm>
            <a:off x="0" y="3001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7368" name="Rectangle 2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7369" name="Rectangle 25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7370" name="Rectangle 2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7371" name="Rectangle 2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7372" name="Rectangle 2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7373" name="Rectangle 29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7374" name="Rectangle 30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7375" name="Rectangle 31"/>
          <p:cNvSpPr>
            <a:spLocks noChangeArrowheads="1"/>
          </p:cNvSpPr>
          <p:nvPr/>
        </p:nvSpPr>
        <p:spPr bwMode="auto">
          <a:xfrm>
            <a:off x="0" y="2525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7376" name="Rectangle 32"/>
          <p:cNvSpPr>
            <a:spLocks noChangeArrowheads="1"/>
          </p:cNvSpPr>
          <p:nvPr/>
        </p:nvSpPr>
        <p:spPr bwMode="auto">
          <a:xfrm>
            <a:off x="0" y="29829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7377" name="Rectangle 33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346156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tx2"/>
            </a:gs>
            <a:gs pos="50000">
              <a:schemeClr val="tx1"/>
            </a:gs>
            <a:gs pos="100000">
              <a:schemeClr val="tx2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76200"/>
            <a:ext cx="7772400" cy="7620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Si</a:t>
            </a:r>
            <a:r>
              <a:rPr lang="en-US" smtClean="0">
                <a:solidFill>
                  <a:srgbClr val="FF00FF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Z</a:t>
            </a:r>
            <a:r>
              <a:rPr lang="en-US" smtClean="0">
                <a:solidFill>
                  <a:schemeClr val="hlink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er</a:t>
            </a:r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Background</a:t>
            </a:r>
          </a:p>
        </p:txBody>
      </p:sp>
      <p:sp>
        <p:nvSpPr>
          <p:cNvPr id="583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838200"/>
            <a:ext cx="8305800" cy="5867400"/>
          </a:xfrm>
        </p:spPr>
        <p:txBody>
          <a:bodyPr/>
          <a:lstStyle/>
          <a:p>
            <a:pPr marL="711200" indent="-711200" eaLnBrk="1" hangingPunct="1"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Fun Scale Space Views</a:t>
            </a:r>
          </a:p>
          <a:p>
            <a:pPr marL="711200" indent="-711200" algn="ctr" eaLnBrk="1" hangingPunct="1"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(of Family Incomes Data)</a:t>
            </a:r>
          </a:p>
          <a:p>
            <a:pPr marL="711200" indent="-711200" eaLnBrk="1" hangingPunct="1">
              <a:buFontTx/>
              <a:buNone/>
            </a:pPr>
            <a:endParaRPr lang="en-US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58372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8373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8374" name="Rectangle 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8375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8376" name="Rectangle 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8377" name="Rectangle 9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8378" name="Rectangle 10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8379" name="Rectangle 11"/>
          <p:cNvSpPr>
            <a:spLocks noChangeArrowheads="1"/>
          </p:cNvSpPr>
          <p:nvPr/>
        </p:nvSpPr>
        <p:spPr bwMode="auto">
          <a:xfrm>
            <a:off x="0" y="2743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8380" name="Rectangle 12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8381" name="Rectangle 13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8382" name="Rectangle 1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8383" name="Rectangle 15"/>
          <p:cNvSpPr>
            <a:spLocks noChangeArrowheads="1"/>
          </p:cNvSpPr>
          <p:nvPr/>
        </p:nvSpPr>
        <p:spPr bwMode="auto">
          <a:xfrm>
            <a:off x="0" y="3021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8384" name="Rectangle 16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8385" name="Rectangle 17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8386" name="Rectangle 18"/>
          <p:cNvSpPr>
            <a:spLocks noChangeArrowheads="1"/>
          </p:cNvSpPr>
          <p:nvPr/>
        </p:nvSpPr>
        <p:spPr bwMode="auto">
          <a:xfrm>
            <a:off x="0" y="3001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8387" name="Rectangle 19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8388" name="Rectangle 20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8389" name="Rectangle 21"/>
          <p:cNvSpPr>
            <a:spLocks noChangeArrowheads="1"/>
          </p:cNvSpPr>
          <p:nvPr/>
        </p:nvSpPr>
        <p:spPr bwMode="auto">
          <a:xfrm>
            <a:off x="0" y="32956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8390" name="Rectangle 22"/>
          <p:cNvSpPr>
            <a:spLocks noChangeArrowheads="1"/>
          </p:cNvSpPr>
          <p:nvPr/>
        </p:nvSpPr>
        <p:spPr bwMode="auto">
          <a:xfrm>
            <a:off x="0" y="30178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8391" name="Rectangle 23"/>
          <p:cNvSpPr>
            <a:spLocks noChangeArrowheads="1"/>
          </p:cNvSpPr>
          <p:nvPr/>
        </p:nvSpPr>
        <p:spPr bwMode="auto">
          <a:xfrm>
            <a:off x="0" y="3001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8392" name="Rectangle 2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8393" name="Rectangle 25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8394" name="Rectangle 2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8395" name="Rectangle 2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8396" name="Rectangle 2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8397" name="Rectangle 29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8398" name="Rectangle 30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8399" name="Rectangle 31"/>
          <p:cNvSpPr>
            <a:spLocks noChangeArrowheads="1"/>
          </p:cNvSpPr>
          <p:nvPr/>
        </p:nvSpPr>
        <p:spPr bwMode="auto">
          <a:xfrm>
            <a:off x="0" y="2525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8400" name="Rectangle 32"/>
          <p:cNvSpPr>
            <a:spLocks noChangeArrowheads="1"/>
          </p:cNvSpPr>
          <p:nvPr/>
        </p:nvSpPr>
        <p:spPr bwMode="auto">
          <a:xfrm>
            <a:off x="0" y="29829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8401" name="Rectangle 33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pic>
        <p:nvPicPr>
          <p:cNvPr id="2" name="IncomesKDEspect.mpg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524000" y="1981200"/>
            <a:ext cx="6280484" cy="441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08041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tx2"/>
            </a:gs>
            <a:gs pos="50000">
              <a:schemeClr val="tx1"/>
            </a:gs>
            <a:gs pos="100000">
              <a:schemeClr val="tx2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7620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Si</a:t>
            </a:r>
            <a:r>
              <a:rPr lang="en-US" smtClean="0">
                <a:solidFill>
                  <a:srgbClr val="FF00FF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Z</a:t>
            </a:r>
            <a:r>
              <a:rPr lang="en-US" smtClean="0">
                <a:solidFill>
                  <a:schemeClr val="hlink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er</a:t>
            </a:r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Background</a:t>
            </a:r>
          </a:p>
        </p:txBody>
      </p:sp>
      <p:sp>
        <p:nvSpPr>
          <p:cNvPr id="5939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990600"/>
            <a:ext cx="8153400" cy="4191000"/>
          </a:xfrm>
        </p:spPr>
        <p:txBody>
          <a:bodyPr/>
          <a:lstStyle/>
          <a:p>
            <a:pPr marL="711200" indent="-711200" eaLnBrk="1" hangingPunct="1">
              <a:lnSpc>
                <a:spcPct val="90000"/>
              </a:lnSpc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Fun Scale Space Views (Incomes Data)</a:t>
            </a:r>
          </a:p>
          <a:p>
            <a:pPr marL="711200" indent="-711200" algn="ctr" eaLnBrk="1" hangingPunct="1">
              <a:lnSpc>
                <a:spcPct val="90000"/>
              </a:lnSpc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Spectrum Overlay</a:t>
            </a:r>
          </a:p>
        </p:txBody>
      </p:sp>
      <p:sp>
        <p:nvSpPr>
          <p:cNvPr id="59396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9397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9398" name="Rectangle 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9399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9400" name="Rectangle 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9401" name="Rectangle 9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9402" name="Rectangle 10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9403" name="Rectangle 11"/>
          <p:cNvSpPr>
            <a:spLocks noChangeArrowheads="1"/>
          </p:cNvSpPr>
          <p:nvPr/>
        </p:nvSpPr>
        <p:spPr bwMode="auto">
          <a:xfrm>
            <a:off x="0" y="2743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9404" name="Rectangle 12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9405" name="Rectangle 13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9406" name="Rectangle 1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9407" name="Rectangle 15"/>
          <p:cNvSpPr>
            <a:spLocks noChangeArrowheads="1"/>
          </p:cNvSpPr>
          <p:nvPr/>
        </p:nvSpPr>
        <p:spPr bwMode="auto">
          <a:xfrm>
            <a:off x="0" y="3021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9408" name="Rectangle 16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9409" name="Rectangle 17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9410" name="Rectangle 18"/>
          <p:cNvSpPr>
            <a:spLocks noChangeArrowheads="1"/>
          </p:cNvSpPr>
          <p:nvPr/>
        </p:nvSpPr>
        <p:spPr bwMode="auto">
          <a:xfrm>
            <a:off x="0" y="3001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9411" name="Rectangle 19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9412" name="Rectangle 20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9413" name="Rectangle 21"/>
          <p:cNvSpPr>
            <a:spLocks noChangeArrowheads="1"/>
          </p:cNvSpPr>
          <p:nvPr/>
        </p:nvSpPr>
        <p:spPr bwMode="auto">
          <a:xfrm>
            <a:off x="0" y="32956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9414" name="Rectangle 22"/>
          <p:cNvSpPr>
            <a:spLocks noChangeArrowheads="1"/>
          </p:cNvSpPr>
          <p:nvPr/>
        </p:nvSpPr>
        <p:spPr bwMode="auto">
          <a:xfrm>
            <a:off x="0" y="30178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9415" name="Rectangle 23"/>
          <p:cNvSpPr>
            <a:spLocks noChangeArrowheads="1"/>
          </p:cNvSpPr>
          <p:nvPr/>
        </p:nvSpPr>
        <p:spPr bwMode="auto">
          <a:xfrm>
            <a:off x="0" y="3001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9416" name="Rectangle 2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9417" name="Rectangle 25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9418" name="Rectangle 2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9419" name="Rectangle 2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9420" name="Rectangle 2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9421" name="Rectangle 29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9422" name="Rectangle 30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9423" name="Rectangle 31"/>
          <p:cNvSpPr>
            <a:spLocks noChangeArrowheads="1"/>
          </p:cNvSpPr>
          <p:nvPr/>
        </p:nvSpPr>
        <p:spPr bwMode="auto">
          <a:xfrm>
            <a:off x="0" y="2525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9424" name="Rectangle 32"/>
          <p:cNvSpPr>
            <a:spLocks noChangeArrowheads="1"/>
          </p:cNvSpPr>
          <p:nvPr/>
        </p:nvSpPr>
        <p:spPr bwMode="auto">
          <a:xfrm>
            <a:off x="0" y="29829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9425" name="Rectangle 33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pic>
        <p:nvPicPr>
          <p:cNvPr id="59426" name="Picture 34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98" t="6316" r="8922"/>
          <a:stretch>
            <a:fillRect/>
          </a:stretch>
        </p:blipFill>
        <p:spPr>
          <a:xfrm>
            <a:off x="1371600" y="2057400"/>
            <a:ext cx="5995988" cy="4992688"/>
          </a:xfrm>
          <a:noFill/>
        </p:spPr>
      </p:pic>
    </p:spTree>
    <p:extLst>
      <p:ext uri="{BB962C8B-B14F-4D97-AF65-F5344CB8AC3E}">
        <p14:creationId xmlns:p14="http://schemas.microsoft.com/office/powerpoint/2010/main" val="1435924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tx2"/>
            </a:gs>
            <a:gs pos="50000">
              <a:schemeClr val="tx1"/>
            </a:gs>
            <a:gs pos="100000">
              <a:schemeClr val="tx2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7620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Si</a:t>
            </a:r>
            <a:r>
              <a:rPr lang="en-US" smtClean="0">
                <a:solidFill>
                  <a:srgbClr val="FF00FF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Z</a:t>
            </a:r>
            <a:r>
              <a:rPr lang="en-US" smtClean="0">
                <a:solidFill>
                  <a:schemeClr val="hlink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er</a:t>
            </a:r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Background</a:t>
            </a:r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990600"/>
            <a:ext cx="8153400" cy="4191000"/>
          </a:xfrm>
        </p:spPr>
        <p:txBody>
          <a:bodyPr/>
          <a:lstStyle/>
          <a:p>
            <a:pPr marL="711200" indent="-711200" eaLnBrk="1" hangingPunct="1">
              <a:lnSpc>
                <a:spcPct val="90000"/>
              </a:lnSpc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Fun Scale Space Views (Incomes Data)</a:t>
            </a:r>
          </a:p>
          <a:p>
            <a:pPr marL="711200" indent="-711200" algn="ctr" eaLnBrk="1" hangingPunct="1">
              <a:lnSpc>
                <a:spcPct val="90000"/>
              </a:lnSpc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Surface View</a:t>
            </a:r>
          </a:p>
        </p:txBody>
      </p:sp>
      <p:sp>
        <p:nvSpPr>
          <p:cNvPr id="60420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0421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0422" name="Rectangle 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0423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0424" name="Rectangle 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0425" name="Rectangle 9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0426" name="Rectangle 10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0427" name="Rectangle 11"/>
          <p:cNvSpPr>
            <a:spLocks noChangeArrowheads="1"/>
          </p:cNvSpPr>
          <p:nvPr/>
        </p:nvSpPr>
        <p:spPr bwMode="auto">
          <a:xfrm>
            <a:off x="0" y="2743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0428" name="Rectangle 12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0429" name="Rectangle 13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0430" name="Rectangle 1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0431" name="Rectangle 15"/>
          <p:cNvSpPr>
            <a:spLocks noChangeArrowheads="1"/>
          </p:cNvSpPr>
          <p:nvPr/>
        </p:nvSpPr>
        <p:spPr bwMode="auto">
          <a:xfrm>
            <a:off x="0" y="3021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0432" name="Rectangle 16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0433" name="Rectangle 17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0434" name="Rectangle 18"/>
          <p:cNvSpPr>
            <a:spLocks noChangeArrowheads="1"/>
          </p:cNvSpPr>
          <p:nvPr/>
        </p:nvSpPr>
        <p:spPr bwMode="auto">
          <a:xfrm>
            <a:off x="0" y="3001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0435" name="Rectangle 19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0436" name="Rectangle 20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0437" name="Rectangle 21"/>
          <p:cNvSpPr>
            <a:spLocks noChangeArrowheads="1"/>
          </p:cNvSpPr>
          <p:nvPr/>
        </p:nvSpPr>
        <p:spPr bwMode="auto">
          <a:xfrm>
            <a:off x="0" y="32956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0438" name="Rectangle 22"/>
          <p:cNvSpPr>
            <a:spLocks noChangeArrowheads="1"/>
          </p:cNvSpPr>
          <p:nvPr/>
        </p:nvSpPr>
        <p:spPr bwMode="auto">
          <a:xfrm>
            <a:off x="0" y="30178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0439" name="Rectangle 23"/>
          <p:cNvSpPr>
            <a:spLocks noChangeArrowheads="1"/>
          </p:cNvSpPr>
          <p:nvPr/>
        </p:nvSpPr>
        <p:spPr bwMode="auto">
          <a:xfrm>
            <a:off x="0" y="3001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0440" name="Rectangle 2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0441" name="Rectangle 25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0442" name="Rectangle 2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0443" name="Rectangle 2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0444" name="Rectangle 2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0445" name="Rectangle 29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0446" name="Rectangle 30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0447" name="Rectangle 31"/>
          <p:cNvSpPr>
            <a:spLocks noChangeArrowheads="1"/>
          </p:cNvSpPr>
          <p:nvPr/>
        </p:nvSpPr>
        <p:spPr bwMode="auto">
          <a:xfrm>
            <a:off x="0" y="2525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0448" name="Rectangle 32"/>
          <p:cNvSpPr>
            <a:spLocks noChangeArrowheads="1"/>
          </p:cNvSpPr>
          <p:nvPr/>
        </p:nvSpPr>
        <p:spPr bwMode="auto">
          <a:xfrm>
            <a:off x="0" y="29829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0449" name="Rectangle 33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pic>
        <p:nvPicPr>
          <p:cNvPr id="60450" name="Picture 34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98" t="6316" r="8922"/>
          <a:stretch>
            <a:fillRect/>
          </a:stretch>
        </p:blipFill>
        <p:spPr>
          <a:xfrm>
            <a:off x="1371600" y="2057400"/>
            <a:ext cx="5995988" cy="4992688"/>
          </a:xfrm>
          <a:noFill/>
        </p:spPr>
      </p:pic>
    </p:spTree>
    <p:extLst>
      <p:ext uri="{BB962C8B-B14F-4D97-AF65-F5344CB8AC3E}">
        <p14:creationId xmlns:p14="http://schemas.microsoft.com/office/powerpoint/2010/main" val="3482876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tx2"/>
            </a:gs>
            <a:gs pos="50000">
              <a:schemeClr val="tx1"/>
            </a:gs>
            <a:gs pos="100000">
              <a:schemeClr val="tx2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76200"/>
            <a:ext cx="7772400" cy="7620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Si</a:t>
            </a:r>
            <a:r>
              <a:rPr lang="en-US" smtClean="0">
                <a:solidFill>
                  <a:srgbClr val="FF00FF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Z</a:t>
            </a:r>
            <a:r>
              <a:rPr lang="en-US" smtClean="0">
                <a:solidFill>
                  <a:schemeClr val="hlink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er</a:t>
            </a:r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Background</a:t>
            </a:r>
          </a:p>
        </p:txBody>
      </p:sp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838200"/>
            <a:ext cx="8305800" cy="5867400"/>
          </a:xfrm>
        </p:spPr>
        <p:txBody>
          <a:bodyPr/>
          <a:lstStyle/>
          <a:p>
            <a:pPr marL="711200" indent="-711200" eaLnBrk="1" hangingPunct="1"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Fun Scale Space Views</a:t>
            </a:r>
          </a:p>
          <a:p>
            <a:pPr marL="711200" indent="-711200" algn="ctr" eaLnBrk="1" hangingPunct="1"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(of Family Incomes Data)</a:t>
            </a:r>
          </a:p>
          <a:p>
            <a:pPr marL="711200" indent="-711200" eaLnBrk="1" hangingPunct="1">
              <a:buFontTx/>
              <a:buNone/>
            </a:pPr>
            <a:endParaRPr lang="en-US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711200" indent="-711200" eaLnBrk="1" hangingPunct="1">
              <a:lnSpc>
                <a:spcPct val="90000"/>
              </a:lnSpc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Note: </a:t>
            </a:r>
          </a:p>
          <a:p>
            <a:pPr marL="711200" indent="-711200" eaLnBrk="1" hangingPunct="1">
              <a:lnSpc>
                <a:spcPct val="90000"/>
              </a:lnSpc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The scale space viewpoint makes </a:t>
            </a:r>
          </a:p>
          <a:p>
            <a:pPr marL="711200" indent="-711200" algn="ctr" eaLnBrk="1" hangingPunct="1">
              <a:lnSpc>
                <a:spcPct val="90000"/>
              </a:lnSpc>
              <a:buFontTx/>
              <a:buNone/>
            </a:pPr>
            <a:r>
              <a:rPr lang="en-US" i="1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Data </a:t>
            </a:r>
            <a:r>
              <a:rPr lang="en-US" i="1" dirty="0" err="1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Dased</a:t>
            </a:r>
            <a:r>
              <a:rPr lang="en-US" i="1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Bandwidth Selection</a:t>
            </a:r>
          </a:p>
          <a:p>
            <a:pPr marL="711200" indent="-711200" eaLnBrk="1" hangingPunct="1">
              <a:lnSpc>
                <a:spcPct val="90000"/>
              </a:lnSpc>
              <a:buFontTx/>
              <a:buNone/>
            </a:pPr>
            <a:r>
              <a:rPr lang="en-US" dirty="0" smtClean="0">
                <a:solidFill>
                  <a:schemeClr val="hlink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Much less important</a:t>
            </a:r>
          </a:p>
          <a:p>
            <a:pPr marL="711200" indent="-711200" algn="ctr" eaLnBrk="1" hangingPunct="1">
              <a:lnSpc>
                <a:spcPct val="90000"/>
              </a:lnSpc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(than I once thought</a:t>
            </a:r>
            <a:r>
              <a:rPr lang="en-US" dirty="0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…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.) </a:t>
            </a:r>
          </a:p>
        </p:txBody>
      </p:sp>
      <p:sp>
        <p:nvSpPr>
          <p:cNvPr id="61444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1445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1446" name="Rectangle 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1447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1448" name="Rectangle 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1449" name="Rectangle 9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1450" name="Rectangle 10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1451" name="Rectangle 11"/>
          <p:cNvSpPr>
            <a:spLocks noChangeArrowheads="1"/>
          </p:cNvSpPr>
          <p:nvPr/>
        </p:nvSpPr>
        <p:spPr bwMode="auto">
          <a:xfrm>
            <a:off x="0" y="2743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1452" name="Rectangle 12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1453" name="Rectangle 13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1454" name="Rectangle 1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1455" name="Rectangle 15"/>
          <p:cNvSpPr>
            <a:spLocks noChangeArrowheads="1"/>
          </p:cNvSpPr>
          <p:nvPr/>
        </p:nvSpPr>
        <p:spPr bwMode="auto">
          <a:xfrm>
            <a:off x="0" y="3021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1456" name="Rectangle 16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1457" name="Rectangle 17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1458" name="Rectangle 18"/>
          <p:cNvSpPr>
            <a:spLocks noChangeArrowheads="1"/>
          </p:cNvSpPr>
          <p:nvPr/>
        </p:nvSpPr>
        <p:spPr bwMode="auto">
          <a:xfrm>
            <a:off x="0" y="3001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1459" name="Rectangle 19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1460" name="Rectangle 20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1461" name="Rectangle 21"/>
          <p:cNvSpPr>
            <a:spLocks noChangeArrowheads="1"/>
          </p:cNvSpPr>
          <p:nvPr/>
        </p:nvSpPr>
        <p:spPr bwMode="auto">
          <a:xfrm>
            <a:off x="0" y="32956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1462" name="Rectangle 22"/>
          <p:cNvSpPr>
            <a:spLocks noChangeArrowheads="1"/>
          </p:cNvSpPr>
          <p:nvPr/>
        </p:nvSpPr>
        <p:spPr bwMode="auto">
          <a:xfrm>
            <a:off x="0" y="30178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1463" name="Rectangle 23"/>
          <p:cNvSpPr>
            <a:spLocks noChangeArrowheads="1"/>
          </p:cNvSpPr>
          <p:nvPr/>
        </p:nvSpPr>
        <p:spPr bwMode="auto">
          <a:xfrm>
            <a:off x="0" y="3001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1464" name="Rectangle 2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1465" name="Rectangle 25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1466" name="Rectangle 2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1467" name="Rectangle 2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1468" name="Rectangle 2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1469" name="Rectangle 29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1470" name="Rectangle 30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1471" name="Rectangle 31"/>
          <p:cNvSpPr>
            <a:spLocks noChangeArrowheads="1"/>
          </p:cNvSpPr>
          <p:nvPr/>
        </p:nvSpPr>
        <p:spPr bwMode="auto">
          <a:xfrm>
            <a:off x="0" y="2525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1472" name="Rectangle 32"/>
          <p:cNvSpPr>
            <a:spLocks noChangeArrowheads="1"/>
          </p:cNvSpPr>
          <p:nvPr/>
        </p:nvSpPr>
        <p:spPr bwMode="auto">
          <a:xfrm>
            <a:off x="0" y="29829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1473" name="Rectangle 33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958490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tx2"/>
            </a:gs>
            <a:gs pos="50000">
              <a:schemeClr val="tx1"/>
            </a:gs>
            <a:gs pos="100000">
              <a:schemeClr val="tx2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76200"/>
            <a:ext cx="7772400" cy="7620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Si</a:t>
            </a:r>
            <a:r>
              <a:rPr lang="en-US" smtClean="0">
                <a:solidFill>
                  <a:srgbClr val="FF00FF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Z</a:t>
            </a:r>
            <a:r>
              <a:rPr lang="en-US" smtClean="0">
                <a:solidFill>
                  <a:schemeClr val="hlink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er</a:t>
            </a:r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Background</a:t>
            </a:r>
          </a:p>
        </p:txBody>
      </p:sp>
      <p:sp>
        <p:nvSpPr>
          <p:cNvPr id="624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838200"/>
            <a:ext cx="8305800" cy="5867400"/>
          </a:xfrm>
        </p:spPr>
        <p:txBody>
          <a:bodyPr/>
          <a:lstStyle/>
          <a:p>
            <a:pPr marL="711200" indent="-711200" eaLnBrk="1" hangingPunct="1">
              <a:lnSpc>
                <a:spcPct val="90000"/>
              </a:lnSpc>
              <a:buFontTx/>
              <a:buNone/>
            </a:pPr>
            <a:r>
              <a:rPr lang="en-US" dirty="0" err="1" smtClean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Si</a:t>
            </a:r>
            <a:r>
              <a:rPr lang="en-US" dirty="0" err="1" smtClean="0">
                <a:solidFill>
                  <a:srgbClr val="FF00FF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Z</a:t>
            </a:r>
            <a:r>
              <a:rPr lang="en-US" dirty="0" err="1" smtClean="0">
                <a:solidFill>
                  <a:schemeClr val="hlink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er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: </a:t>
            </a:r>
          </a:p>
          <a:p>
            <a:pPr marL="711200" indent="-711200" eaLnBrk="1" hangingPunct="1">
              <a:lnSpc>
                <a:spcPct val="90000"/>
              </a:lnSpc>
            </a:pPr>
            <a:r>
              <a:rPr lang="en-US" dirty="0" smtClean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Si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gnificance of </a:t>
            </a:r>
            <a:r>
              <a:rPr lang="en-US" dirty="0" smtClean="0">
                <a:solidFill>
                  <a:srgbClr val="FF00FF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Z</a:t>
            </a:r>
            <a:r>
              <a:rPr lang="en-US" dirty="0" smtClean="0">
                <a:solidFill>
                  <a:schemeClr val="hlink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er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o crossings, of the derivative, in scale space</a:t>
            </a:r>
          </a:p>
          <a:p>
            <a:pPr marL="711200" indent="-711200" eaLnBrk="1" hangingPunct="1">
              <a:lnSpc>
                <a:spcPct val="90000"/>
              </a:lnSpc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Combines: </a:t>
            </a:r>
          </a:p>
          <a:p>
            <a:pPr marL="1066800" lvl="1" indent="-609600" eaLnBrk="1" hangingPunct="1">
              <a:lnSpc>
                <a:spcPct val="90000"/>
              </a:lnSpc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needed statistical inference </a:t>
            </a:r>
          </a:p>
          <a:p>
            <a:pPr marL="1066800" lvl="1" indent="-609600" eaLnBrk="1" hangingPunct="1">
              <a:lnSpc>
                <a:spcPct val="90000"/>
              </a:lnSpc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novel visualization </a:t>
            </a:r>
          </a:p>
          <a:p>
            <a:pPr marL="711200" indent="-711200" eaLnBrk="1" hangingPunct="1">
              <a:lnSpc>
                <a:spcPct val="90000"/>
              </a:lnSpc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To get: a powerful exploratory + confirmatory data analysis method </a:t>
            </a:r>
          </a:p>
          <a:p>
            <a:pPr marL="711200" indent="-711200" eaLnBrk="1" hangingPunct="1">
              <a:lnSpc>
                <a:spcPct val="90000"/>
              </a:lnSpc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Main references:</a:t>
            </a:r>
          </a:p>
          <a:p>
            <a:pPr marL="711200" indent="-711200" algn="ctr" eaLnBrk="1" hangingPunct="1">
              <a:lnSpc>
                <a:spcPct val="90000"/>
              </a:lnSpc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Chaudhuri &amp; Marron (1999) </a:t>
            </a:r>
          </a:p>
          <a:p>
            <a:pPr marL="711200" indent="-711200" algn="ctr" eaLnBrk="1" hangingPunct="1">
              <a:lnSpc>
                <a:spcPct val="90000"/>
              </a:lnSpc>
              <a:buFontTx/>
              <a:buNone/>
            </a:pPr>
            <a:r>
              <a:rPr lang="en-US" dirty="0" err="1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Hannig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&amp; Marron (2006)</a:t>
            </a:r>
          </a:p>
        </p:txBody>
      </p:sp>
      <p:sp>
        <p:nvSpPr>
          <p:cNvPr id="62468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2469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2470" name="Rectangle 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2471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2472" name="Rectangle 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2473" name="Rectangle 9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2474" name="Rectangle 10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2475" name="Rectangle 11"/>
          <p:cNvSpPr>
            <a:spLocks noChangeArrowheads="1"/>
          </p:cNvSpPr>
          <p:nvPr/>
        </p:nvSpPr>
        <p:spPr bwMode="auto">
          <a:xfrm>
            <a:off x="0" y="2743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2476" name="Rectangle 12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2477" name="Rectangle 13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2478" name="Rectangle 1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2479" name="Rectangle 15"/>
          <p:cNvSpPr>
            <a:spLocks noChangeArrowheads="1"/>
          </p:cNvSpPr>
          <p:nvPr/>
        </p:nvSpPr>
        <p:spPr bwMode="auto">
          <a:xfrm>
            <a:off x="0" y="3021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2480" name="Rectangle 16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2481" name="Rectangle 17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2482" name="Rectangle 18"/>
          <p:cNvSpPr>
            <a:spLocks noChangeArrowheads="1"/>
          </p:cNvSpPr>
          <p:nvPr/>
        </p:nvSpPr>
        <p:spPr bwMode="auto">
          <a:xfrm>
            <a:off x="0" y="3001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2483" name="Rectangle 19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2484" name="Rectangle 20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2485" name="Rectangle 21"/>
          <p:cNvSpPr>
            <a:spLocks noChangeArrowheads="1"/>
          </p:cNvSpPr>
          <p:nvPr/>
        </p:nvSpPr>
        <p:spPr bwMode="auto">
          <a:xfrm>
            <a:off x="0" y="32956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2486" name="Rectangle 22"/>
          <p:cNvSpPr>
            <a:spLocks noChangeArrowheads="1"/>
          </p:cNvSpPr>
          <p:nvPr/>
        </p:nvSpPr>
        <p:spPr bwMode="auto">
          <a:xfrm>
            <a:off x="0" y="30178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2487" name="Rectangle 23"/>
          <p:cNvSpPr>
            <a:spLocks noChangeArrowheads="1"/>
          </p:cNvSpPr>
          <p:nvPr/>
        </p:nvSpPr>
        <p:spPr bwMode="auto">
          <a:xfrm>
            <a:off x="0" y="3001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2488" name="Rectangle 2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2489" name="Rectangle 25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2490" name="Rectangle 2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2491" name="Rectangle 2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2492" name="Rectangle 2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2493" name="Rectangle 29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2494" name="Rectangle 30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2495" name="Rectangle 31"/>
          <p:cNvSpPr>
            <a:spLocks noChangeArrowheads="1"/>
          </p:cNvSpPr>
          <p:nvPr/>
        </p:nvSpPr>
        <p:spPr bwMode="auto">
          <a:xfrm>
            <a:off x="0" y="2525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2496" name="Rectangle 32"/>
          <p:cNvSpPr>
            <a:spLocks noChangeArrowheads="1"/>
          </p:cNvSpPr>
          <p:nvPr/>
        </p:nvSpPr>
        <p:spPr bwMode="auto">
          <a:xfrm>
            <a:off x="0" y="29829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2497" name="Rectangle 33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424871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tx2"/>
            </a:gs>
            <a:gs pos="50000">
              <a:schemeClr val="tx1"/>
            </a:gs>
            <a:gs pos="100000">
              <a:schemeClr val="tx2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76200"/>
            <a:ext cx="7772400" cy="7620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Si</a:t>
            </a:r>
            <a:r>
              <a:rPr lang="en-US" smtClean="0">
                <a:solidFill>
                  <a:srgbClr val="FF00FF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Z</a:t>
            </a:r>
            <a:r>
              <a:rPr lang="en-US" smtClean="0">
                <a:solidFill>
                  <a:schemeClr val="hlink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er</a:t>
            </a:r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Background</a:t>
            </a:r>
          </a:p>
        </p:txBody>
      </p:sp>
      <p:sp>
        <p:nvSpPr>
          <p:cNvPr id="634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838200"/>
            <a:ext cx="8305800" cy="5867400"/>
          </a:xfrm>
        </p:spPr>
        <p:txBody>
          <a:bodyPr/>
          <a:lstStyle/>
          <a:p>
            <a:pPr marL="711200" indent="-711200" eaLnBrk="1" hangingPunct="1">
              <a:lnSpc>
                <a:spcPct val="80000"/>
              </a:lnSpc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Basic idea: a </a:t>
            </a:r>
            <a:r>
              <a:rPr lang="en-US" i="1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bump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is characterized by: </a:t>
            </a:r>
          </a:p>
          <a:p>
            <a:pPr marL="711200" indent="-711200" eaLnBrk="1" hangingPunct="1">
              <a:lnSpc>
                <a:spcPct val="80000"/>
              </a:lnSpc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an </a:t>
            </a:r>
            <a:r>
              <a:rPr lang="en-US" dirty="0" smtClean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increase</a:t>
            </a:r>
          </a:p>
          <a:p>
            <a:pPr marL="711200" indent="-711200" eaLnBrk="1" hangingPunct="1">
              <a:lnSpc>
                <a:spcPct val="80000"/>
              </a:lnSpc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followed by a </a:t>
            </a:r>
            <a:r>
              <a:rPr lang="en-US" dirty="0" smtClean="0">
                <a:solidFill>
                  <a:schemeClr val="hlink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decrease</a:t>
            </a:r>
          </a:p>
          <a:p>
            <a:pPr marL="711200" indent="-711200" eaLnBrk="1" hangingPunct="1">
              <a:lnSpc>
                <a:spcPct val="80000"/>
              </a:lnSpc>
              <a:buFontTx/>
              <a:buNone/>
            </a:pPr>
            <a:endParaRPr lang="en-US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711200" indent="-711200" eaLnBrk="1" hangingPunct="1">
              <a:lnSpc>
                <a:spcPct val="80000"/>
              </a:lnSpc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Generalization: </a:t>
            </a:r>
          </a:p>
          <a:p>
            <a:pPr marL="711200" indent="-711200" algn="ctr" eaLnBrk="1" hangingPunct="1">
              <a:lnSpc>
                <a:spcPct val="80000"/>
              </a:lnSpc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Many </a:t>
            </a:r>
            <a:r>
              <a:rPr lang="en-US" i="1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features of interest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captured </a:t>
            </a:r>
          </a:p>
          <a:p>
            <a:pPr marL="711200" indent="-711200" algn="ctr" eaLnBrk="1" hangingPunct="1">
              <a:lnSpc>
                <a:spcPct val="80000"/>
              </a:lnSpc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by </a:t>
            </a:r>
            <a:r>
              <a:rPr lang="en-US" u="sng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sign of the slope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of the smooth</a:t>
            </a:r>
          </a:p>
          <a:p>
            <a:pPr marL="711200" indent="-711200" eaLnBrk="1" hangingPunct="1">
              <a:lnSpc>
                <a:spcPct val="80000"/>
              </a:lnSpc>
              <a:buFontTx/>
              <a:buNone/>
            </a:pPr>
            <a:endParaRPr lang="en-US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711200" indent="-711200" eaLnBrk="1" hangingPunct="1">
              <a:lnSpc>
                <a:spcPct val="80000"/>
              </a:lnSpc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Foundation of </a:t>
            </a:r>
            <a:r>
              <a:rPr lang="en-US" dirty="0" err="1" smtClean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Si</a:t>
            </a:r>
            <a:r>
              <a:rPr lang="en-US" dirty="0" err="1" smtClean="0">
                <a:solidFill>
                  <a:srgbClr val="FF00FF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Z</a:t>
            </a:r>
            <a:r>
              <a:rPr lang="en-US" dirty="0" err="1" smtClean="0">
                <a:solidFill>
                  <a:schemeClr val="hlink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er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: </a:t>
            </a:r>
          </a:p>
          <a:p>
            <a:pPr marL="711200" indent="-711200" algn="ctr" eaLnBrk="1" hangingPunct="1">
              <a:lnSpc>
                <a:spcPct val="80000"/>
              </a:lnSpc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Statistical inference on </a:t>
            </a:r>
            <a:r>
              <a:rPr lang="en-US" u="sng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slopes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, </a:t>
            </a:r>
          </a:p>
          <a:p>
            <a:pPr marL="711200" indent="-711200" algn="ctr" eaLnBrk="1" hangingPunct="1">
              <a:lnSpc>
                <a:spcPct val="80000"/>
              </a:lnSpc>
              <a:buFontTx/>
              <a:buNone/>
            </a:pPr>
            <a:r>
              <a:rPr lang="en-US" i="1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over scale space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</a:p>
        </p:txBody>
      </p:sp>
      <p:sp>
        <p:nvSpPr>
          <p:cNvPr id="63492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3493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3494" name="Rectangle 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3495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3496" name="Rectangle 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3497" name="Rectangle 9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3498" name="Rectangle 10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3499" name="Rectangle 11"/>
          <p:cNvSpPr>
            <a:spLocks noChangeArrowheads="1"/>
          </p:cNvSpPr>
          <p:nvPr/>
        </p:nvSpPr>
        <p:spPr bwMode="auto">
          <a:xfrm>
            <a:off x="0" y="2743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3500" name="Rectangle 12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3501" name="Rectangle 13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3502" name="Rectangle 1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3503" name="Rectangle 15"/>
          <p:cNvSpPr>
            <a:spLocks noChangeArrowheads="1"/>
          </p:cNvSpPr>
          <p:nvPr/>
        </p:nvSpPr>
        <p:spPr bwMode="auto">
          <a:xfrm>
            <a:off x="0" y="3021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3504" name="Rectangle 16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3505" name="Rectangle 17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3506" name="Rectangle 18"/>
          <p:cNvSpPr>
            <a:spLocks noChangeArrowheads="1"/>
          </p:cNvSpPr>
          <p:nvPr/>
        </p:nvSpPr>
        <p:spPr bwMode="auto">
          <a:xfrm>
            <a:off x="0" y="3001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3507" name="Rectangle 19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3508" name="Rectangle 20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3509" name="Rectangle 21"/>
          <p:cNvSpPr>
            <a:spLocks noChangeArrowheads="1"/>
          </p:cNvSpPr>
          <p:nvPr/>
        </p:nvSpPr>
        <p:spPr bwMode="auto">
          <a:xfrm>
            <a:off x="0" y="32956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3510" name="Rectangle 22"/>
          <p:cNvSpPr>
            <a:spLocks noChangeArrowheads="1"/>
          </p:cNvSpPr>
          <p:nvPr/>
        </p:nvSpPr>
        <p:spPr bwMode="auto">
          <a:xfrm>
            <a:off x="0" y="30178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3511" name="Rectangle 23"/>
          <p:cNvSpPr>
            <a:spLocks noChangeArrowheads="1"/>
          </p:cNvSpPr>
          <p:nvPr/>
        </p:nvSpPr>
        <p:spPr bwMode="auto">
          <a:xfrm>
            <a:off x="0" y="3001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3512" name="Rectangle 2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3513" name="Rectangle 25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3514" name="Rectangle 2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3515" name="Rectangle 2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3516" name="Rectangle 2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3517" name="Rectangle 29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3518" name="Rectangle 30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3519" name="Rectangle 31"/>
          <p:cNvSpPr>
            <a:spLocks noChangeArrowheads="1"/>
          </p:cNvSpPr>
          <p:nvPr/>
        </p:nvSpPr>
        <p:spPr bwMode="auto">
          <a:xfrm>
            <a:off x="0" y="2525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3520" name="Rectangle 32"/>
          <p:cNvSpPr>
            <a:spLocks noChangeArrowheads="1"/>
          </p:cNvSpPr>
          <p:nvPr/>
        </p:nvSpPr>
        <p:spPr bwMode="auto">
          <a:xfrm>
            <a:off x="0" y="29829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3521" name="Rectangle 33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498569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tx2"/>
            </a:gs>
            <a:gs pos="50000">
              <a:schemeClr val="tx1"/>
            </a:gs>
            <a:gs pos="100000">
              <a:schemeClr val="tx2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76200"/>
            <a:ext cx="7772400" cy="7620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Si</a:t>
            </a:r>
            <a:r>
              <a:rPr lang="en-US" smtClean="0">
                <a:solidFill>
                  <a:srgbClr val="FF00FF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Z</a:t>
            </a:r>
            <a:r>
              <a:rPr lang="en-US" smtClean="0">
                <a:solidFill>
                  <a:schemeClr val="hlink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er</a:t>
            </a:r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Background</a:t>
            </a:r>
          </a:p>
        </p:txBody>
      </p:sp>
      <p:sp>
        <p:nvSpPr>
          <p:cNvPr id="645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838200"/>
            <a:ext cx="8305800" cy="5867400"/>
          </a:xfrm>
        </p:spPr>
        <p:txBody>
          <a:bodyPr/>
          <a:lstStyle/>
          <a:p>
            <a:pPr marL="711200" indent="-711200" eaLnBrk="1" hangingPunct="1">
              <a:buFontTx/>
              <a:buNone/>
            </a:pPr>
            <a:r>
              <a:rPr lang="en-US" dirty="0" err="1" smtClean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Si</a:t>
            </a:r>
            <a:r>
              <a:rPr lang="en-US" dirty="0" err="1" smtClean="0">
                <a:solidFill>
                  <a:srgbClr val="FF00FF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Z</a:t>
            </a:r>
            <a:r>
              <a:rPr lang="en-US" dirty="0" err="1" smtClean="0">
                <a:solidFill>
                  <a:schemeClr val="hlink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er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Visual presentation: </a:t>
            </a:r>
          </a:p>
          <a:p>
            <a:pPr marL="711200" indent="-711200" eaLnBrk="1" hangingPunct="1"/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Color map over scale space:  </a:t>
            </a:r>
          </a:p>
          <a:p>
            <a:pPr marL="711200" indent="-711200" eaLnBrk="1" hangingPunct="1"/>
            <a:r>
              <a:rPr lang="en-US" dirty="0" smtClean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Blue: slope significantly upwards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</a:p>
          <a:p>
            <a:pPr marL="711200" indent="-711200" algn="ctr" eaLnBrk="1" hangingPunct="1"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(derivative CI above 0) </a:t>
            </a:r>
          </a:p>
          <a:p>
            <a:pPr marL="711200" indent="-711200" eaLnBrk="1" hangingPunct="1"/>
            <a:r>
              <a:rPr lang="en-US" dirty="0" smtClean="0">
                <a:solidFill>
                  <a:schemeClr val="hlink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Red: slope significantly downwards </a:t>
            </a:r>
          </a:p>
          <a:p>
            <a:pPr marL="711200" indent="-711200" algn="ctr" eaLnBrk="1" hangingPunct="1"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(derivative CI below 0) </a:t>
            </a:r>
          </a:p>
          <a:p>
            <a:pPr marL="711200" indent="-711200" eaLnBrk="1" hangingPunct="1"/>
            <a:r>
              <a:rPr lang="en-US" dirty="0" smtClean="0">
                <a:solidFill>
                  <a:srgbClr val="FF00FF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Purple: slope insignificant</a:t>
            </a:r>
          </a:p>
          <a:p>
            <a:pPr marL="711200" indent="-711200" algn="ctr" eaLnBrk="1" hangingPunct="1"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(derivative CI contains 0) </a:t>
            </a:r>
          </a:p>
        </p:txBody>
      </p:sp>
      <p:sp>
        <p:nvSpPr>
          <p:cNvPr id="64516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4517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4518" name="Rectangle 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4519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4520" name="Rectangle 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4521" name="Rectangle 9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4522" name="Rectangle 10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4523" name="Rectangle 11"/>
          <p:cNvSpPr>
            <a:spLocks noChangeArrowheads="1"/>
          </p:cNvSpPr>
          <p:nvPr/>
        </p:nvSpPr>
        <p:spPr bwMode="auto">
          <a:xfrm>
            <a:off x="0" y="2743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4524" name="Rectangle 12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4525" name="Rectangle 13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4526" name="Rectangle 1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4527" name="Rectangle 15"/>
          <p:cNvSpPr>
            <a:spLocks noChangeArrowheads="1"/>
          </p:cNvSpPr>
          <p:nvPr/>
        </p:nvSpPr>
        <p:spPr bwMode="auto">
          <a:xfrm>
            <a:off x="0" y="3021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4528" name="Rectangle 16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4529" name="Rectangle 17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4530" name="Rectangle 18"/>
          <p:cNvSpPr>
            <a:spLocks noChangeArrowheads="1"/>
          </p:cNvSpPr>
          <p:nvPr/>
        </p:nvSpPr>
        <p:spPr bwMode="auto">
          <a:xfrm>
            <a:off x="0" y="3001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4531" name="Rectangle 19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4532" name="Rectangle 20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4533" name="Rectangle 21"/>
          <p:cNvSpPr>
            <a:spLocks noChangeArrowheads="1"/>
          </p:cNvSpPr>
          <p:nvPr/>
        </p:nvSpPr>
        <p:spPr bwMode="auto">
          <a:xfrm>
            <a:off x="0" y="32956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4534" name="Rectangle 22"/>
          <p:cNvSpPr>
            <a:spLocks noChangeArrowheads="1"/>
          </p:cNvSpPr>
          <p:nvPr/>
        </p:nvSpPr>
        <p:spPr bwMode="auto">
          <a:xfrm>
            <a:off x="0" y="30178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4535" name="Rectangle 23"/>
          <p:cNvSpPr>
            <a:spLocks noChangeArrowheads="1"/>
          </p:cNvSpPr>
          <p:nvPr/>
        </p:nvSpPr>
        <p:spPr bwMode="auto">
          <a:xfrm>
            <a:off x="0" y="3001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4536" name="Rectangle 2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4537" name="Rectangle 25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4538" name="Rectangle 2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4539" name="Rectangle 2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4540" name="Rectangle 2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4541" name="Rectangle 29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4542" name="Rectangle 30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4543" name="Rectangle 31"/>
          <p:cNvSpPr>
            <a:spLocks noChangeArrowheads="1"/>
          </p:cNvSpPr>
          <p:nvPr/>
        </p:nvSpPr>
        <p:spPr bwMode="auto">
          <a:xfrm>
            <a:off x="0" y="2525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4544" name="Rectangle 32"/>
          <p:cNvSpPr>
            <a:spLocks noChangeArrowheads="1"/>
          </p:cNvSpPr>
          <p:nvPr/>
        </p:nvSpPr>
        <p:spPr bwMode="auto">
          <a:xfrm>
            <a:off x="0" y="29829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4545" name="Rectangle 33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722072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C000"/>
            </a:gs>
            <a:gs pos="50000">
              <a:schemeClr val="tx1"/>
            </a:gs>
            <a:gs pos="100000">
              <a:srgbClr val="FFC000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329682" y="152400"/>
            <a:ext cx="8509518" cy="762000"/>
          </a:xfrm>
        </p:spPr>
        <p:txBody>
          <a:bodyPr/>
          <a:lstStyle/>
          <a:p>
            <a:r>
              <a:rPr lang="en-US" dirty="0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Random Matrix Theory</a:t>
            </a:r>
            <a:endParaRPr lang="en-US" dirty="0">
              <a:solidFill>
                <a:schemeClr val="bg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387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329682" y="1143000"/>
                <a:ext cx="8509518" cy="5410200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LSD:  Dual Covariance Variation</a:t>
                </a:r>
              </a:p>
              <a:p>
                <a:pPr marL="0" indent="0">
                  <a:buNone/>
                </a:pPr>
                <a:endParaRPr lang="en-US" sz="1800" dirty="0">
                  <a:solidFill>
                    <a:schemeClr val="bg2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0" indent="0"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Idea:    Replace 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l-GR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Σ</m:t>
                        </m:r>
                      </m:e>
                    </m:acc>
                    <m:r>
                      <a:rPr lang="en-US" i="1">
                        <a:solidFill>
                          <a:schemeClr val="bg2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box>
                      <m:boxPr>
                        <m:ctrlPr>
                          <a:rPr lang="en-US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f>
                          <m:fPr>
                            <m:ctrlPr>
                              <a:rPr lang="en-US" i="1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fPr>
                          <m:num>
                            <m:r>
                              <a:rPr lang="en-US" i="1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i="1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𝑛</m:t>
                            </m:r>
                          </m:den>
                        </m:f>
                      </m:e>
                    </m:box>
                    <m:r>
                      <a:rPr lang="en-US" i="1">
                        <a:solidFill>
                          <a:schemeClr val="bg2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𝑋</m:t>
                    </m:r>
                    <m:sSup>
                      <m:sSupPr>
                        <m:ctrlPr>
                          <a:rPr lang="en-US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𝑋</m:t>
                        </m:r>
                      </m:e>
                      <m:sup>
                        <m:r>
                          <a:rPr lang="en-US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𝑡</m:t>
                        </m:r>
                      </m:sup>
                    </m:sSup>
                  </m:oMath>
                </a14:m>
                <a:r>
                  <a:rPr lang="en-US" dirty="0" smtClean="0">
                    <a:solidFill>
                      <a:schemeClr val="bg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by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𝑑</m:t>
                        </m:r>
                      </m:den>
                    </m:f>
                    <m:sSup>
                      <m:sSupPr>
                        <m:ctrlPr>
                          <a:rPr lang="en-US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𝑋</m:t>
                        </m:r>
                      </m:e>
                      <m:sup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𝑡</m:t>
                        </m:r>
                      </m:sup>
                    </m:sSup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𝑋</m:t>
                    </m:r>
                  </m:oMath>
                </a14:m>
                <a:endParaRPr lang="en-US" b="0" dirty="0" smtClean="0">
                  <a:solidFill>
                    <a:schemeClr val="bg2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0" indent="0">
                  <a:buNone/>
                </a:pPr>
                <a:endParaRPr lang="en-US" sz="1800" dirty="0" smtClean="0">
                  <a:solidFill>
                    <a:schemeClr val="bg2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0" indent="0"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Recall:</a:t>
                </a:r>
              </a:p>
              <a:p>
                <a:pPr>
                  <a:buFont typeface="Wingdings" panose="05000000000000000000" pitchFamily="2" charset="2"/>
                  <a:buChar char="q"/>
                </a:pPr>
                <a:r>
                  <a:rPr lang="en-US" dirty="0">
                    <a:solidFill>
                      <a:schemeClr val="bg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smtClean="0">
                    <a:solidFill>
                      <a:schemeClr val="bg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Rows as Data Objects</a:t>
                </a:r>
              </a:p>
              <a:p>
                <a:pPr>
                  <a:buFont typeface="Wingdings" panose="05000000000000000000" pitchFamily="2" charset="2"/>
                  <a:buChar char="q"/>
                </a:pPr>
                <a:r>
                  <a:rPr lang="en-US" dirty="0">
                    <a:solidFill>
                      <a:schemeClr val="bg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smtClean="0">
                    <a:solidFill>
                      <a:schemeClr val="bg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Inner Product of 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𝑋</m:t>
                    </m:r>
                  </m:oMath>
                </a14:m>
                <a:endParaRPr lang="en-US" dirty="0" smtClean="0">
                  <a:solidFill>
                    <a:schemeClr val="bg2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>
                  <a:buFont typeface="Wingdings" panose="05000000000000000000" pitchFamily="2" charset="2"/>
                  <a:buChar char="q"/>
                </a:pPr>
                <a:r>
                  <a:rPr lang="en-US" dirty="0">
                    <a:solidFill>
                      <a:schemeClr val="bg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smtClean="0">
                    <a:solidFill>
                      <a:schemeClr val="bg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Different Normalization  (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𝑑</m:t>
                    </m:r>
                  </m:oMath>
                </a14:m>
                <a:r>
                  <a:rPr lang="en-US" dirty="0" smtClean="0">
                    <a:solidFill>
                      <a:schemeClr val="bg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not 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𝑛</m:t>
                    </m:r>
                  </m:oMath>
                </a14:m>
                <a:r>
                  <a:rPr lang="en-US" dirty="0" smtClean="0">
                    <a:solidFill>
                      <a:schemeClr val="bg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)</a:t>
                </a:r>
              </a:p>
              <a:p>
                <a:pPr>
                  <a:buFont typeface="Wingdings" panose="05000000000000000000" pitchFamily="2" charset="2"/>
                  <a:buChar char="q"/>
                </a:pPr>
                <a:r>
                  <a:rPr lang="en-US" dirty="0">
                    <a:solidFill>
                      <a:schemeClr val="bg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smtClean="0">
                    <a:solidFill>
                      <a:schemeClr val="bg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N(0,1)  Avoids Messy Centering Issues</a:t>
                </a:r>
              </a:p>
            </p:txBody>
          </p:sp>
        </mc:Choice>
        <mc:Fallback xmlns="">
          <p:sp>
            <p:nvSpPr>
              <p:cNvPr id="16387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329682" y="1143000"/>
                <a:ext cx="8509518" cy="5410200"/>
              </a:xfrm>
              <a:blipFill>
                <a:blip r:embed="rId2"/>
                <a:stretch>
                  <a:fillRect l="-1791" t="-146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61013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tx2"/>
            </a:gs>
            <a:gs pos="50000">
              <a:schemeClr val="tx1"/>
            </a:gs>
            <a:gs pos="100000">
              <a:schemeClr val="tx2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76200"/>
            <a:ext cx="7772400" cy="7620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Si</a:t>
            </a:r>
            <a:r>
              <a:rPr lang="en-US" smtClean="0">
                <a:solidFill>
                  <a:srgbClr val="FF00FF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Z</a:t>
            </a:r>
            <a:r>
              <a:rPr lang="en-US" smtClean="0">
                <a:solidFill>
                  <a:schemeClr val="hlink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er</a:t>
            </a:r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Background</a:t>
            </a:r>
          </a:p>
        </p:txBody>
      </p:sp>
      <p:sp>
        <p:nvSpPr>
          <p:cNvPr id="655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838200"/>
            <a:ext cx="8305800" cy="5867400"/>
          </a:xfrm>
        </p:spPr>
        <p:txBody>
          <a:bodyPr/>
          <a:lstStyle/>
          <a:p>
            <a:pPr marL="711200" indent="-711200" eaLnBrk="1" hangingPunct="1">
              <a:lnSpc>
                <a:spcPct val="90000"/>
              </a:lnSpc>
              <a:buFontTx/>
              <a:buNone/>
            </a:pPr>
            <a:r>
              <a:rPr lang="en-US" smtClean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Si</a:t>
            </a:r>
            <a:r>
              <a:rPr lang="en-US" smtClean="0">
                <a:solidFill>
                  <a:srgbClr val="FF00FF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Z</a:t>
            </a:r>
            <a:r>
              <a:rPr lang="en-US" smtClean="0">
                <a:solidFill>
                  <a:schemeClr val="hlink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er</a:t>
            </a:r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analysis of Fossils data: </a:t>
            </a:r>
          </a:p>
        </p:txBody>
      </p:sp>
      <p:sp>
        <p:nvSpPr>
          <p:cNvPr id="65540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5541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5542" name="Rectangle 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5543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5544" name="Rectangle 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5545" name="Rectangle 9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5546" name="Rectangle 10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5547" name="Rectangle 11"/>
          <p:cNvSpPr>
            <a:spLocks noChangeArrowheads="1"/>
          </p:cNvSpPr>
          <p:nvPr/>
        </p:nvSpPr>
        <p:spPr bwMode="auto">
          <a:xfrm>
            <a:off x="0" y="2743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5548" name="Rectangle 12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5549" name="Rectangle 13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5550" name="Rectangle 1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5551" name="Rectangle 15"/>
          <p:cNvSpPr>
            <a:spLocks noChangeArrowheads="1"/>
          </p:cNvSpPr>
          <p:nvPr/>
        </p:nvSpPr>
        <p:spPr bwMode="auto">
          <a:xfrm>
            <a:off x="0" y="3021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5552" name="Rectangle 16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5553" name="Rectangle 17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5554" name="Rectangle 18"/>
          <p:cNvSpPr>
            <a:spLocks noChangeArrowheads="1"/>
          </p:cNvSpPr>
          <p:nvPr/>
        </p:nvSpPr>
        <p:spPr bwMode="auto">
          <a:xfrm>
            <a:off x="0" y="3001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5555" name="Rectangle 19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5556" name="Rectangle 20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5557" name="Rectangle 21"/>
          <p:cNvSpPr>
            <a:spLocks noChangeArrowheads="1"/>
          </p:cNvSpPr>
          <p:nvPr/>
        </p:nvSpPr>
        <p:spPr bwMode="auto">
          <a:xfrm>
            <a:off x="0" y="32956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5558" name="Rectangle 22"/>
          <p:cNvSpPr>
            <a:spLocks noChangeArrowheads="1"/>
          </p:cNvSpPr>
          <p:nvPr/>
        </p:nvSpPr>
        <p:spPr bwMode="auto">
          <a:xfrm>
            <a:off x="0" y="30178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5559" name="Rectangle 23"/>
          <p:cNvSpPr>
            <a:spLocks noChangeArrowheads="1"/>
          </p:cNvSpPr>
          <p:nvPr/>
        </p:nvSpPr>
        <p:spPr bwMode="auto">
          <a:xfrm>
            <a:off x="0" y="3001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5560" name="Rectangle 2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5561" name="Rectangle 25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5562" name="Rectangle 2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5563" name="Rectangle 2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5564" name="Rectangle 2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5565" name="Rectangle 29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5566" name="Rectangle 30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5567" name="Rectangle 31"/>
          <p:cNvSpPr>
            <a:spLocks noChangeArrowheads="1"/>
          </p:cNvSpPr>
          <p:nvPr/>
        </p:nvSpPr>
        <p:spPr bwMode="auto">
          <a:xfrm>
            <a:off x="0" y="2525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5568" name="Rectangle 32"/>
          <p:cNvSpPr>
            <a:spLocks noChangeArrowheads="1"/>
          </p:cNvSpPr>
          <p:nvPr/>
        </p:nvSpPr>
        <p:spPr bwMode="auto">
          <a:xfrm>
            <a:off x="0" y="29829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5569" name="Rectangle 33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pic>
        <p:nvPicPr>
          <p:cNvPr id="2" name="Sizer2Eg_Fossil.mpg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257300" y="1447800"/>
            <a:ext cx="6667500" cy="495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89936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tx2"/>
            </a:gs>
            <a:gs pos="50000">
              <a:schemeClr val="tx1"/>
            </a:gs>
            <a:gs pos="100000">
              <a:schemeClr val="tx2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76200"/>
            <a:ext cx="7772400" cy="7620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Si</a:t>
            </a:r>
            <a:r>
              <a:rPr lang="en-US" smtClean="0">
                <a:solidFill>
                  <a:srgbClr val="FF00FF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Z</a:t>
            </a:r>
            <a:r>
              <a:rPr lang="en-US" smtClean="0">
                <a:solidFill>
                  <a:schemeClr val="hlink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er</a:t>
            </a:r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Background</a:t>
            </a:r>
          </a:p>
        </p:txBody>
      </p:sp>
      <p:sp>
        <p:nvSpPr>
          <p:cNvPr id="665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838200"/>
            <a:ext cx="8305800" cy="5867400"/>
          </a:xfrm>
        </p:spPr>
        <p:txBody>
          <a:bodyPr/>
          <a:lstStyle/>
          <a:p>
            <a:pPr marL="711200" indent="-711200" eaLnBrk="1" hangingPunct="1">
              <a:lnSpc>
                <a:spcPct val="90000"/>
              </a:lnSpc>
              <a:buFontTx/>
              <a:buNone/>
            </a:pPr>
            <a:r>
              <a:rPr lang="en-US" dirty="0" err="1" smtClean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Si</a:t>
            </a:r>
            <a:r>
              <a:rPr lang="en-US" dirty="0" err="1" smtClean="0">
                <a:solidFill>
                  <a:srgbClr val="FF00FF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Z</a:t>
            </a:r>
            <a:r>
              <a:rPr lang="en-US" dirty="0" err="1" smtClean="0">
                <a:solidFill>
                  <a:schemeClr val="hlink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er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analysis of Fossils data:</a:t>
            </a:r>
          </a:p>
          <a:p>
            <a:pPr marL="711200" indent="-711200" eaLnBrk="1" hangingPunct="1">
              <a:lnSpc>
                <a:spcPct val="90000"/>
              </a:lnSpc>
            </a:pPr>
            <a:r>
              <a:rPr lang="en-US" i="1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Upper Left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: Scatterplot, family of smooths, 1 highlighted</a:t>
            </a:r>
          </a:p>
          <a:p>
            <a:pPr marL="711200" indent="-711200" eaLnBrk="1" hangingPunct="1">
              <a:lnSpc>
                <a:spcPct val="90000"/>
              </a:lnSpc>
            </a:pPr>
            <a:r>
              <a:rPr lang="en-US" i="1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Upper Right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: Scale space </a:t>
            </a:r>
            <a:r>
              <a:rPr lang="en-US" dirty="0" err="1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rep</a:t>
            </a:r>
            <a:r>
              <a:rPr lang="en-US" dirty="0" err="1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’</a:t>
            </a:r>
            <a:r>
              <a:rPr lang="en-US" dirty="0" err="1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n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of family, with </a:t>
            </a:r>
            <a:r>
              <a:rPr lang="en-US" dirty="0" err="1" smtClean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Si</a:t>
            </a:r>
            <a:r>
              <a:rPr lang="en-US" dirty="0" err="1" smtClean="0">
                <a:solidFill>
                  <a:srgbClr val="FF00FF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Z</a:t>
            </a:r>
            <a:r>
              <a:rPr lang="en-US" dirty="0" err="1" smtClean="0">
                <a:solidFill>
                  <a:schemeClr val="hlink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er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colors   </a:t>
            </a:r>
          </a:p>
          <a:p>
            <a:pPr marL="711200" indent="-711200" eaLnBrk="1" hangingPunct="1">
              <a:lnSpc>
                <a:spcPct val="90000"/>
              </a:lnSpc>
            </a:pPr>
            <a:r>
              <a:rPr lang="en-US" i="1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Lower Left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: </a:t>
            </a:r>
            <a:r>
              <a:rPr lang="en-US" dirty="0" err="1" smtClean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Si</a:t>
            </a:r>
            <a:r>
              <a:rPr lang="en-US" dirty="0" err="1" smtClean="0">
                <a:solidFill>
                  <a:srgbClr val="FF00FF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Z</a:t>
            </a:r>
            <a:r>
              <a:rPr lang="en-US" dirty="0" err="1" smtClean="0">
                <a:solidFill>
                  <a:schemeClr val="hlink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er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map, more easy to view </a:t>
            </a:r>
          </a:p>
          <a:p>
            <a:pPr marL="711200" indent="-711200" eaLnBrk="1" hangingPunct="1">
              <a:lnSpc>
                <a:spcPct val="90000"/>
              </a:lnSpc>
            </a:pPr>
            <a:r>
              <a:rPr lang="en-US" i="1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Lower Right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: </a:t>
            </a:r>
            <a:r>
              <a:rPr lang="en-US" dirty="0" err="1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SiCon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map </a:t>
            </a:r>
            <a:r>
              <a:rPr lang="en-US" dirty="0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–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replace </a:t>
            </a:r>
            <a:r>
              <a:rPr lang="en-US" i="1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slope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by </a:t>
            </a:r>
            <a:r>
              <a:rPr lang="en-US" i="1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curvature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</a:p>
          <a:p>
            <a:pPr marL="711200" indent="-711200" eaLnBrk="1" hangingPunct="1">
              <a:lnSpc>
                <a:spcPct val="90000"/>
              </a:lnSpc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Slider (in movie viewer) highlights </a:t>
            </a:r>
            <a:r>
              <a:rPr lang="en-US" u="sng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different smoothing levels 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</a:p>
        </p:txBody>
      </p:sp>
      <p:sp>
        <p:nvSpPr>
          <p:cNvPr id="66564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6565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6566" name="Rectangle 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6567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6568" name="Rectangle 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6569" name="Rectangle 9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6570" name="Rectangle 10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6571" name="Rectangle 11"/>
          <p:cNvSpPr>
            <a:spLocks noChangeArrowheads="1"/>
          </p:cNvSpPr>
          <p:nvPr/>
        </p:nvSpPr>
        <p:spPr bwMode="auto">
          <a:xfrm>
            <a:off x="0" y="2743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6572" name="Rectangle 12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6573" name="Rectangle 13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6574" name="Rectangle 1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6575" name="Rectangle 15"/>
          <p:cNvSpPr>
            <a:spLocks noChangeArrowheads="1"/>
          </p:cNvSpPr>
          <p:nvPr/>
        </p:nvSpPr>
        <p:spPr bwMode="auto">
          <a:xfrm>
            <a:off x="0" y="3021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6576" name="Rectangle 16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6577" name="Rectangle 17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6578" name="Rectangle 18"/>
          <p:cNvSpPr>
            <a:spLocks noChangeArrowheads="1"/>
          </p:cNvSpPr>
          <p:nvPr/>
        </p:nvSpPr>
        <p:spPr bwMode="auto">
          <a:xfrm>
            <a:off x="0" y="3001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6579" name="Rectangle 19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6580" name="Rectangle 20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6581" name="Rectangle 21"/>
          <p:cNvSpPr>
            <a:spLocks noChangeArrowheads="1"/>
          </p:cNvSpPr>
          <p:nvPr/>
        </p:nvSpPr>
        <p:spPr bwMode="auto">
          <a:xfrm>
            <a:off x="0" y="32956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6582" name="Rectangle 22"/>
          <p:cNvSpPr>
            <a:spLocks noChangeArrowheads="1"/>
          </p:cNvSpPr>
          <p:nvPr/>
        </p:nvSpPr>
        <p:spPr bwMode="auto">
          <a:xfrm>
            <a:off x="0" y="30178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6583" name="Rectangle 23"/>
          <p:cNvSpPr>
            <a:spLocks noChangeArrowheads="1"/>
          </p:cNvSpPr>
          <p:nvPr/>
        </p:nvSpPr>
        <p:spPr bwMode="auto">
          <a:xfrm>
            <a:off x="0" y="3001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6584" name="Rectangle 2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6585" name="Rectangle 25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6586" name="Rectangle 2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6587" name="Rectangle 2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6588" name="Rectangle 2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6589" name="Rectangle 29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6590" name="Rectangle 30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6591" name="Rectangle 31"/>
          <p:cNvSpPr>
            <a:spLocks noChangeArrowheads="1"/>
          </p:cNvSpPr>
          <p:nvPr/>
        </p:nvSpPr>
        <p:spPr bwMode="auto">
          <a:xfrm>
            <a:off x="0" y="2525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6592" name="Rectangle 32"/>
          <p:cNvSpPr>
            <a:spLocks noChangeArrowheads="1"/>
          </p:cNvSpPr>
          <p:nvPr/>
        </p:nvSpPr>
        <p:spPr bwMode="auto">
          <a:xfrm>
            <a:off x="0" y="29829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6593" name="Rectangle 33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76930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tx2"/>
            </a:gs>
            <a:gs pos="50000">
              <a:schemeClr val="tx1"/>
            </a:gs>
            <a:gs pos="100000">
              <a:schemeClr val="tx2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76200"/>
            <a:ext cx="7772400" cy="7620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Si</a:t>
            </a:r>
            <a:r>
              <a:rPr lang="en-US" smtClean="0">
                <a:solidFill>
                  <a:srgbClr val="FF00FF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Z</a:t>
            </a:r>
            <a:r>
              <a:rPr lang="en-US" smtClean="0">
                <a:solidFill>
                  <a:schemeClr val="hlink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er</a:t>
            </a:r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Background</a:t>
            </a:r>
          </a:p>
        </p:txBody>
      </p:sp>
      <p:sp>
        <p:nvSpPr>
          <p:cNvPr id="675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838200"/>
            <a:ext cx="8305800" cy="5867400"/>
          </a:xfrm>
        </p:spPr>
        <p:txBody>
          <a:bodyPr/>
          <a:lstStyle/>
          <a:p>
            <a:pPr marL="711200" indent="-711200" eaLnBrk="1" hangingPunct="1">
              <a:lnSpc>
                <a:spcPct val="90000"/>
              </a:lnSpc>
              <a:buFontTx/>
              <a:buNone/>
            </a:pPr>
            <a:r>
              <a:rPr lang="en-US" smtClean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Si</a:t>
            </a:r>
            <a:r>
              <a:rPr lang="en-US" smtClean="0">
                <a:solidFill>
                  <a:srgbClr val="FF00FF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Z</a:t>
            </a:r>
            <a:r>
              <a:rPr lang="en-US" smtClean="0">
                <a:solidFill>
                  <a:schemeClr val="hlink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er</a:t>
            </a:r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analysis of Fossils data (cont.): </a:t>
            </a:r>
          </a:p>
          <a:p>
            <a:pPr marL="711200" indent="-711200" eaLnBrk="1" hangingPunct="1">
              <a:lnSpc>
                <a:spcPct val="90000"/>
              </a:lnSpc>
              <a:buFontTx/>
              <a:buNone/>
            </a:pPr>
            <a:r>
              <a:rPr lang="en-US" i="1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Oversmoothed</a:t>
            </a:r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(top of </a:t>
            </a:r>
            <a:r>
              <a:rPr lang="en-US" smtClean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Si</a:t>
            </a:r>
            <a:r>
              <a:rPr lang="en-US" smtClean="0">
                <a:solidFill>
                  <a:srgbClr val="FF00FF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Z</a:t>
            </a:r>
            <a:r>
              <a:rPr lang="en-US" smtClean="0">
                <a:solidFill>
                  <a:schemeClr val="hlink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er</a:t>
            </a:r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map): </a:t>
            </a:r>
          </a:p>
          <a:p>
            <a:pPr marL="711200" indent="-711200" eaLnBrk="1" hangingPunct="1">
              <a:lnSpc>
                <a:spcPct val="90000"/>
              </a:lnSpc>
            </a:pPr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Decreases at left, not on right </a:t>
            </a:r>
          </a:p>
          <a:p>
            <a:pPr marL="711200" indent="-711200" eaLnBrk="1" hangingPunct="1">
              <a:lnSpc>
                <a:spcPct val="90000"/>
              </a:lnSpc>
              <a:buFontTx/>
              <a:buNone/>
            </a:pPr>
            <a:r>
              <a:rPr lang="en-US" i="1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Medium smoothed</a:t>
            </a:r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(middle of </a:t>
            </a:r>
            <a:r>
              <a:rPr lang="en-US" smtClean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Si</a:t>
            </a:r>
            <a:r>
              <a:rPr lang="en-US" smtClean="0">
                <a:solidFill>
                  <a:srgbClr val="FF00FF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Z</a:t>
            </a:r>
            <a:r>
              <a:rPr lang="en-US" smtClean="0">
                <a:solidFill>
                  <a:schemeClr val="hlink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er</a:t>
            </a:r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map): </a:t>
            </a:r>
          </a:p>
          <a:p>
            <a:pPr marL="711200" indent="-711200" eaLnBrk="1" hangingPunct="1">
              <a:lnSpc>
                <a:spcPct val="90000"/>
              </a:lnSpc>
            </a:pPr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Main valley significant, and left most increase </a:t>
            </a:r>
          </a:p>
          <a:p>
            <a:pPr marL="711200" indent="-711200" eaLnBrk="1" hangingPunct="1">
              <a:lnSpc>
                <a:spcPct val="90000"/>
              </a:lnSpc>
            </a:pPr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Smaller valley not statistically significant </a:t>
            </a:r>
          </a:p>
          <a:p>
            <a:pPr marL="711200" indent="-711200" eaLnBrk="1" hangingPunct="1">
              <a:lnSpc>
                <a:spcPct val="90000"/>
              </a:lnSpc>
              <a:buFontTx/>
              <a:buNone/>
            </a:pPr>
            <a:r>
              <a:rPr lang="en-US" i="1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Undersmoothed</a:t>
            </a:r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(bottom of </a:t>
            </a:r>
            <a:r>
              <a:rPr lang="en-US" smtClean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Si</a:t>
            </a:r>
            <a:r>
              <a:rPr lang="en-US" smtClean="0">
                <a:solidFill>
                  <a:srgbClr val="FF00FF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Z</a:t>
            </a:r>
            <a:r>
              <a:rPr lang="en-US" smtClean="0">
                <a:solidFill>
                  <a:schemeClr val="hlink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er</a:t>
            </a:r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map): </a:t>
            </a:r>
          </a:p>
          <a:p>
            <a:pPr marL="711200" indent="-711200" eaLnBrk="1" hangingPunct="1">
              <a:lnSpc>
                <a:spcPct val="90000"/>
              </a:lnSpc>
            </a:pPr>
            <a:r>
              <a:rPr lang="en-US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“</a:t>
            </a:r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noise wiggles</a:t>
            </a:r>
            <a:r>
              <a:rPr lang="en-US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”</a:t>
            </a:r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not significant </a:t>
            </a:r>
          </a:p>
          <a:p>
            <a:pPr marL="711200" indent="-711200" eaLnBrk="1" hangingPunct="1">
              <a:lnSpc>
                <a:spcPct val="90000"/>
              </a:lnSpc>
              <a:buFontTx/>
              <a:buNone/>
            </a:pPr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Additional </a:t>
            </a:r>
            <a:r>
              <a:rPr lang="en-US" smtClean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Si</a:t>
            </a:r>
            <a:r>
              <a:rPr lang="en-US" smtClean="0">
                <a:solidFill>
                  <a:srgbClr val="FF00FF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Z</a:t>
            </a:r>
            <a:r>
              <a:rPr lang="en-US" smtClean="0">
                <a:solidFill>
                  <a:schemeClr val="hlink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er</a:t>
            </a:r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color: </a:t>
            </a:r>
            <a:r>
              <a:rPr lang="en-US" smtClean="0">
                <a:solidFill>
                  <a:srgbClr val="5F5F5F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gray</a:t>
            </a:r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- </a:t>
            </a:r>
            <a:r>
              <a:rPr lang="en-US" u="sng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not enough data</a:t>
            </a:r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for inference </a:t>
            </a:r>
          </a:p>
        </p:txBody>
      </p:sp>
      <p:sp>
        <p:nvSpPr>
          <p:cNvPr id="67588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7589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7590" name="Rectangle 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7591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7592" name="Rectangle 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7593" name="Rectangle 9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7594" name="Rectangle 10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7595" name="Rectangle 11"/>
          <p:cNvSpPr>
            <a:spLocks noChangeArrowheads="1"/>
          </p:cNvSpPr>
          <p:nvPr/>
        </p:nvSpPr>
        <p:spPr bwMode="auto">
          <a:xfrm>
            <a:off x="0" y="2743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7596" name="Rectangle 12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7597" name="Rectangle 13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7598" name="Rectangle 1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7599" name="Rectangle 15"/>
          <p:cNvSpPr>
            <a:spLocks noChangeArrowheads="1"/>
          </p:cNvSpPr>
          <p:nvPr/>
        </p:nvSpPr>
        <p:spPr bwMode="auto">
          <a:xfrm>
            <a:off x="0" y="3021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7600" name="Rectangle 16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7601" name="Rectangle 17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7602" name="Rectangle 18"/>
          <p:cNvSpPr>
            <a:spLocks noChangeArrowheads="1"/>
          </p:cNvSpPr>
          <p:nvPr/>
        </p:nvSpPr>
        <p:spPr bwMode="auto">
          <a:xfrm>
            <a:off x="0" y="3001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7603" name="Rectangle 19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7604" name="Rectangle 20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7605" name="Rectangle 21"/>
          <p:cNvSpPr>
            <a:spLocks noChangeArrowheads="1"/>
          </p:cNvSpPr>
          <p:nvPr/>
        </p:nvSpPr>
        <p:spPr bwMode="auto">
          <a:xfrm>
            <a:off x="0" y="32956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7606" name="Rectangle 22"/>
          <p:cNvSpPr>
            <a:spLocks noChangeArrowheads="1"/>
          </p:cNvSpPr>
          <p:nvPr/>
        </p:nvSpPr>
        <p:spPr bwMode="auto">
          <a:xfrm>
            <a:off x="0" y="30178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7607" name="Rectangle 23"/>
          <p:cNvSpPr>
            <a:spLocks noChangeArrowheads="1"/>
          </p:cNvSpPr>
          <p:nvPr/>
        </p:nvSpPr>
        <p:spPr bwMode="auto">
          <a:xfrm>
            <a:off x="0" y="3001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7608" name="Rectangle 2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7609" name="Rectangle 25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7610" name="Rectangle 2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7611" name="Rectangle 2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7612" name="Rectangle 2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7613" name="Rectangle 29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7614" name="Rectangle 30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7615" name="Rectangle 31"/>
          <p:cNvSpPr>
            <a:spLocks noChangeArrowheads="1"/>
          </p:cNvSpPr>
          <p:nvPr/>
        </p:nvSpPr>
        <p:spPr bwMode="auto">
          <a:xfrm>
            <a:off x="0" y="2525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7616" name="Rectangle 32"/>
          <p:cNvSpPr>
            <a:spLocks noChangeArrowheads="1"/>
          </p:cNvSpPr>
          <p:nvPr/>
        </p:nvSpPr>
        <p:spPr bwMode="auto">
          <a:xfrm>
            <a:off x="0" y="29829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7617" name="Rectangle 33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24914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tx2"/>
            </a:gs>
            <a:gs pos="50000">
              <a:schemeClr val="tx1"/>
            </a:gs>
            <a:gs pos="100000">
              <a:schemeClr val="tx2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76200"/>
            <a:ext cx="7772400" cy="7620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Si</a:t>
            </a:r>
            <a:r>
              <a:rPr lang="en-US" smtClean="0">
                <a:solidFill>
                  <a:srgbClr val="FF00FF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Z</a:t>
            </a:r>
            <a:r>
              <a:rPr lang="en-US" smtClean="0">
                <a:solidFill>
                  <a:schemeClr val="hlink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er</a:t>
            </a:r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Background</a:t>
            </a:r>
          </a:p>
        </p:txBody>
      </p:sp>
      <p:sp>
        <p:nvSpPr>
          <p:cNvPr id="686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838200"/>
            <a:ext cx="8305800" cy="5867400"/>
          </a:xfrm>
        </p:spPr>
        <p:txBody>
          <a:bodyPr/>
          <a:lstStyle/>
          <a:p>
            <a:pPr marL="711200" indent="-711200" eaLnBrk="1" hangingPunct="1">
              <a:lnSpc>
                <a:spcPct val="90000"/>
              </a:lnSpc>
              <a:buFontTx/>
              <a:buNone/>
            </a:pPr>
            <a:r>
              <a:rPr lang="en-US" dirty="0" err="1" smtClean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Si</a:t>
            </a:r>
            <a:r>
              <a:rPr lang="en-US" dirty="0" err="1" smtClean="0">
                <a:solidFill>
                  <a:srgbClr val="FF00FF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Z</a:t>
            </a:r>
            <a:r>
              <a:rPr lang="en-US" dirty="0" err="1" smtClean="0">
                <a:solidFill>
                  <a:schemeClr val="hlink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er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analysis of Fossils data (cont.): </a:t>
            </a:r>
          </a:p>
          <a:p>
            <a:pPr marL="711200" indent="-711200" eaLnBrk="1" hangingPunct="1">
              <a:lnSpc>
                <a:spcPct val="90000"/>
              </a:lnSpc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Common Question:  Which is </a:t>
            </a:r>
            <a:r>
              <a:rPr lang="en-US" i="1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right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?</a:t>
            </a:r>
          </a:p>
          <a:p>
            <a:pPr marL="711200" indent="-711200" eaLnBrk="1" hangingPunct="1">
              <a:lnSpc>
                <a:spcPct val="90000"/>
              </a:lnSpc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Decreases on left, then flat </a:t>
            </a:r>
          </a:p>
          <a:p>
            <a:pPr marL="711200" indent="-711200" algn="ctr" eaLnBrk="1" hangingPunct="1">
              <a:lnSpc>
                <a:spcPct val="90000"/>
              </a:lnSpc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(top of </a:t>
            </a:r>
            <a:r>
              <a:rPr lang="en-US" dirty="0" err="1" smtClean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Si</a:t>
            </a:r>
            <a:r>
              <a:rPr lang="en-US" dirty="0" err="1" smtClean="0">
                <a:solidFill>
                  <a:srgbClr val="FF00FF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Z</a:t>
            </a:r>
            <a:r>
              <a:rPr lang="en-US" dirty="0" err="1" smtClean="0">
                <a:solidFill>
                  <a:schemeClr val="hlink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er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map)</a:t>
            </a:r>
          </a:p>
          <a:p>
            <a:pPr marL="711200" indent="-711200" eaLnBrk="1" hangingPunct="1">
              <a:lnSpc>
                <a:spcPct val="90000"/>
              </a:lnSpc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Up, then down, then up again </a:t>
            </a:r>
          </a:p>
          <a:p>
            <a:pPr marL="711200" indent="-711200" algn="ctr" eaLnBrk="1" hangingPunct="1">
              <a:lnSpc>
                <a:spcPct val="90000"/>
              </a:lnSpc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(middle of </a:t>
            </a:r>
            <a:r>
              <a:rPr lang="en-US" dirty="0" err="1" smtClean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Si</a:t>
            </a:r>
            <a:r>
              <a:rPr lang="en-US" dirty="0" err="1" smtClean="0">
                <a:solidFill>
                  <a:srgbClr val="FF00FF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Z</a:t>
            </a:r>
            <a:r>
              <a:rPr lang="en-US" dirty="0" err="1" smtClean="0">
                <a:solidFill>
                  <a:schemeClr val="hlink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er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map)</a:t>
            </a:r>
          </a:p>
          <a:p>
            <a:pPr marL="711200" indent="-711200" eaLnBrk="1" hangingPunct="1">
              <a:lnSpc>
                <a:spcPct val="90000"/>
              </a:lnSpc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No significant features </a:t>
            </a:r>
          </a:p>
          <a:p>
            <a:pPr marL="711200" indent="-711200" algn="ctr" eaLnBrk="1" hangingPunct="1">
              <a:lnSpc>
                <a:spcPct val="90000"/>
              </a:lnSpc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(bottom of </a:t>
            </a:r>
            <a:r>
              <a:rPr lang="en-US" dirty="0" err="1" smtClean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Si</a:t>
            </a:r>
            <a:r>
              <a:rPr lang="en-US" dirty="0" err="1" smtClean="0">
                <a:solidFill>
                  <a:srgbClr val="FF00FF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Z</a:t>
            </a:r>
            <a:r>
              <a:rPr lang="en-US" dirty="0" err="1" smtClean="0">
                <a:solidFill>
                  <a:schemeClr val="hlink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er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map)</a:t>
            </a:r>
          </a:p>
          <a:p>
            <a:pPr marL="711200" indent="-711200" eaLnBrk="1" hangingPunct="1">
              <a:lnSpc>
                <a:spcPct val="90000"/>
              </a:lnSpc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Answer:   </a:t>
            </a:r>
            <a:r>
              <a:rPr lang="en-US" u="sng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All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are </a:t>
            </a:r>
            <a:r>
              <a:rPr lang="en-US" i="1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right</a:t>
            </a:r>
          </a:p>
          <a:p>
            <a:pPr marL="711200" indent="-711200" eaLnBrk="1" hangingPunct="1">
              <a:lnSpc>
                <a:spcPct val="90000"/>
              </a:lnSpc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Just different </a:t>
            </a:r>
            <a:r>
              <a:rPr lang="en-US" i="1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scales of view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, </a:t>
            </a:r>
          </a:p>
          <a:p>
            <a:pPr marL="711200" indent="-711200" eaLnBrk="1" hangingPunct="1">
              <a:lnSpc>
                <a:spcPct val="90000"/>
              </a:lnSpc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i.e. </a:t>
            </a:r>
            <a:r>
              <a:rPr lang="en-US" i="1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levels of resolution of data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</a:p>
        </p:txBody>
      </p:sp>
      <p:sp>
        <p:nvSpPr>
          <p:cNvPr id="68612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8613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8614" name="Rectangle 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8615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8616" name="Rectangle 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8617" name="Rectangle 9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8618" name="Rectangle 10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8619" name="Rectangle 11"/>
          <p:cNvSpPr>
            <a:spLocks noChangeArrowheads="1"/>
          </p:cNvSpPr>
          <p:nvPr/>
        </p:nvSpPr>
        <p:spPr bwMode="auto">
          <a:xfrm>
            <a:off x="0" y="2743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8620" name="Rectangle 12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8621" name="Rectangle 13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8622" name="Rectangle 1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8623" name="Rectangle 15"/>
          <p:cNvSpPr>
            <a:spLocks noChangeArrowheads="1"/>
          </p:cNvSpPr>
          <p:nvPr/>
        </p:nvSpPr>
        <p:spPr bwMode="auto">
          <a:xfrm>
            <a:off x="0" y="3021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8624" name="Rectangle 16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8625" name="Rectangle 17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8626" name="Rectangle 18"/>
          <p:cNvSpPr>
            <a:spLocks noChangeArrowheads="1"/>
          </p:cNvSpPr>
          <p:nvPr/>
        </p:nvSpPr>
        <p:spPr bwMode="auto">
          <a:xfrm>
            <a:off x="0" y="3001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8627" name="Rectangle 19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8628" name="Rectangle 20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8629" name="Rectangle 21"/>
          <p:cNvSpPr>
            <a:spLocks noChangeArrowheads="1"/>
          </p:cNvSpPr>
          <p:nvPr/>
        </p:nvSpPr>
        <p:spPr bwMode="auto">
          <a:xfrm>
            <a:off x="0" y="32956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8630" name="Rectangle 22"/>
          <p:cNvSpPr>
            <a:spLocks noChangeArrowheads="1"/>
          </p:cNvSpPr>
          <p:nvPr/>
        </p:nvSpPr>
        <p:spPr bwMode="auto">
          <a:xfrm>
            <a:off x="0" y="30178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8631" name="Rectangle 23"/>
          <p:cNvSpPr>
            <a:spLocks noChangeArrowheads="1"/>
          </p:cNvSpPr>
          <p:nvPr/>
        </p:nvSpPr>
        <p:spPr bwMode="auto">
          <a:xfrm>
            <a:off x="0" y="3001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8632" name="Rectangle 2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8633" name="Rectangle 25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8634" name="Rectangle 2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8635" name="Rectangle 2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8636" name="Rectangle 2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8637" name="Rectangle 29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8638" name="Rectangle 30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8639" name="Rectangle 31"/>
          <p:cNvSpPr>
            <a:spLocks noChangeArrowheads="1"/>
          </p:cNvSpPr>
          <p:nvPr/>
        </p:nvSpPr>
        <p:spPr bwMode="auto">
          <a:xfrm>
            <a:off x="0" y="2525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8640" name="Rectangle 32"/>
          <p:cNvSpPr>
            <a:spLocks noChangeArrowheads="1"/>
          </p:cNvSpPr>
          <p:nvPr/>
        </p:nvSpPr>
        <p:spPr bwMode="auto">
          <a:xfrm>
            <a:off x="0" y="29829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8641" name="Rectangle 33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356950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tx2"/>
            </a:gs>
            <a:gs pos="50000">
              <a:schemeClr val="tx1"/>
            </a:gs>
            <a:gs pos="100000">
              <a:schemeClr val="tx2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76200"/>
            <a:ext cx="7772400" cy="7620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Si</a:t>
            </a:r>
            <a:r>
              <a:rPr lang="en-US" smtClean="0">
                <a:solidFill>
                  <a:srgbClr val="FF00FF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Z</a:t>
            </a:r>
            <a:r>
              <a:rPr lang="en-US" smtClean="0">
                <a:solidFill>
                  <a:schemeClr val="hlink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er</a:t>
            </a:r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Background</a:t>
            </a:r>
          </a:p>
        </p:txBody>
      </p:sp>
      <p:sp>
        <p:nvSpPr>
          <p:cNvPr id="696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838200"/>
            <a:ext cx="8305800" cy="5867400"/>
          </a:xfrm>
        </p:spPr>
        <p:txBody>
          <a:bodyPr/>
          <a:lstStyle/>
          <a:p>
            <a:pPr marL="711200" indent="-711200" eaLnBrk="1" hangingPunct="1">
              <a:lnSpc>
                <a:spcPct val="110000"/>
              </a:lnSpc>
              <a:buFontTx/>
              <a:buNone/>
            </a:pPr>
            <a:r>
              <a:rPr lang="en-US" smtClean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Si</a:t>
            </a:r>
            <a:r>
              <a:rPr lang="en-US" smtClean="0">
                <a:solidFill>
                  <a:srgbClr val="FF00FF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Z</a:t>
            </a:r>
            <a:r>
              <a:rPr lang="en-US" smtClean="0">
                <a:solidFill>
                  <a:schemeClr val="hlink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er</a:t>
            </a:r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analysis of British Incomes data: </a:t>
            </a:r>
          </a:p>
          <a:p>
            <a:pPr marL="711200" indent="-711200" eaLnBrk="1" hangingPunct="1">
              <a:lnSpc>
                <a:spcPct val="110000"/>
              </a:lnSpc>
              <a:buFontTx/>
              <a:buNone/>
            </a:pPr>
            <a:endParaRPr lang="en-US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69636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9637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9638" name="Rectangle 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9639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9640" name="Rectangle 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9641" name="Rectangle 9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9642" name="Rectangle 10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9643" name="Rectangle 11"/>
          <p:cNvSpPr>
            <a:spLocks noChangeArrowheads="1"/>
          </p:cNvSpPr>
          <p:nvPr/>
        </p:nvSpPr>
        <p:spPr bwMode="auto">
          <a:xfrm>
            <a:off x="0" y="2743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9644" name="Rectangle 12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9645" name="Rectangle 13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9646" name="Rectangle 1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9647" name="Rectangle 15"/>
          <p:cNvSpPr>
            <a:spLocks noChangeArrowheads="1"/>
          </p:cNvSpPr>
          <p:nvPr/>
        </p:nvSpPr>
        <p:spPr bwMode="auto">
          <a:xfrm>
            <a:off x="0" y="3021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9648" name="Rectangle 16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9649" name="Rectangle 17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9650" name="Rectangle 18"/>
          <p:cNvSpPr>
            <a:spLocks noChangeArrowheads="1"/>
          </p:cNvSpPr>
          <p:nvPr/>
        </p:nvSpPr>
        <p:spPr bwMode="auto">
          <a:xfrm>
            <a:off x="0" y="3001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9651" name="Rectangle 19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9652" name="Rectangle 20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9653" name="Rectangle 21"/>
          <p:cNvSpPr>
            <a:spLocks noChangeArrowheads="1"/>
          </p:cNvSpPr>
          <p:nvPr/>
        </p:nvSpPr>
        <p:spPr bwMode="auto">
          <a:xfrm>
            <a:off x="0" y="32956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9654" name="Rectangle 22"/>
          <p:cNvSpPr>
            <a:spLocks noChangeArrowheads="1"/>
          </p:cNvSpPr>
          <p:nvPr/>
        </p:nvSpPr>
        <p:spPr bwMode="auto">
          <a:xfrm>
            <a:off x="0" y="30178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9655" name="Rectangle 23"/>
          <p:cNvSpPr>
            <a:spLocks noChangeArrowheads="1"/>
          </p:cNvSpPr>
          <p:nvPr/>
        </p:nvSpPr>
        <p:spPr bwMode="auto">
          <a:xfrm>
            <a:off x="0" y="3001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9656" name="Rectangle 2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9657" name="Rectangle 25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9658" name="Rectangle 2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9659" name="Rectangle 2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9660" name="Rectangle 2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9661" name="Rectangle 29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9662" name="Rectangle 30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9663" name="Rectangle 31"/>
          <p:cNvSpPr>
            <a:spLocks noChangeArrowheads="1"/>
          </p:cNvSpPr>
          <p:nvPr/>
        </p:nvSpPr>
        <p:spPr bwMode="auto">
          <a:xfrm>
            <a:off x="0" y="2525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9664" name="Rectangle 32"/>
          <p:cNvSpPr>
            <a:spLocks noChangeArrowheads="1"/>
          </p:cNvSpPr>
          <p:nvPr/>
        </p:nvSpPr>
        <p:spPr bwMode="auto">
          <a:xfrm>
            <a:off x="0" y="29829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9665" name="Rectangle 33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pic>
        <p:nvPicPr>
          <p:cNvPr id="2" name="Sizer2Eg_Incomes.mpg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219200" y="1447799"/>
            <a:ext cx="6629400" cy="49246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80167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tx2"/>
            </a:gs>
            <a:gs pos="50000">
              <a:schemeClr val="tx1"/>
            </a:gs>
            <a:gs pos="100000">
              <a:schemeClr val="tx2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76200"/>
            <a:ext cx="7772400" cy="7620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Si</a:t>
            </a:r>
            <a:r>
              <a:rPr lang="en-US" smtClean="0">
                <a:solidFill>
                  <a:srgbClr val="FF00FF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Z</a:t>
            </a:r>
            <a:r>
              <a:rPr lang="en-US" smtClean="0">
                <a:solidFill>
                  <a:schemeClr val="hlink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er</a:t>
            </a:r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Background</a:t>
            </a:r>
          </a:p>
        </p:txBody>
      </p:sp>
      <p:sp>
        <p:nvSpPr>
          <p:cNvPr id="706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838200"/>
            <a:ext cx="8305800" cy="5867400"/>
          </a:xfrm>
        </p:spPr>
        <p:txBody>
          <a:bodyPr/>
          <a:lstStyle/>
          <a:p>
            <a:pPr marL="711200" indent="-711200" eaLnBrk="1" hangingPunct="1">
              <a:lnSpc>
                <a:spcPct val="110000"/>
              </a:lnSpc>
              <a:buFontTx/>
              <a:buNone/>
            </a:pPr>
            <a:r>
              <a:rPr lang="en-US" dirty="0" err="1" smtClean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Si</a:t>
            </a:r>
            <a:r>
              <a:rPr lang="en-US" dirty="0" err="1" smtClean="0">
                <a:solidFill>
                  <a:srgbClr val="FF00FF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Z</a:t>
            </a:r>
            <a:r>
              <a:rPr lang="en-US" dirty="0" err="1" smtClean="0">
                <a:solidFill>
                  <a:schemeClr val="hlink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er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analysis of British Incomes data: </a:t>
            </a:r>
          </a:p>
          <a:p>
            <a:pPr marL="711200" indent="-711200" eaLnBrk="1" hangingPunct="1">
              <a:lnSpc>
                <a:spcPct val="110000"/>
              </a:lnSpc>
            </a:pPr>
            <a:r>
              <a:rPr lang="en-US" i="1" dirty="0" err="1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Oversmoothed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: Only one mode </a:t>
            </a:r>
          </a:p>
          <a:p>
            <a:pPr marL="711200" indent="-711200" eaLnBrk="1" hangingPunct="1">
              <a:lnSpc>
                <a:spcPct val="110000"/>
              </a:lnSpc>
            </a:pPr>
            <a:r>
              <a:rPr lang="en-US" i="1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Medium smoothed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: Two modes, statistically significant </a:t>
            </a:r>
          </a:p>
          <a:p>
            <a:pPr marL="711200" indent="-711200" algn="ctr" eaLnBrk="1" hangingPunct="1">
              <a:lnSpc>
                <a:spcPct val="110000"/>
              </a:lnSpc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Confirmed by Schmitz &amp; </a:t>
            </a:r>
            <a:r>
              <a:rPr lang="en-US" dirty="0" err="1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Marron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, (1992)</a:t>
            </a:r>
          </a:p>
          <a:p>
            <a:pPr marL="711200" indent="-711200" eaLnBrk="1" hangingPunct="1">
              <a:lnSpc>
                <a:spcPct val="110000"/>
              </a:lnSpc>
            </a:pPr>
            <a:r>
              <a:rPr lang="en-US" i="1" dirty="0" err="1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Undersmoothed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: many </a:t>
            </a:r>
            <a:r>
              <a:rPr lang="en-US" u="sng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noise wiggles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, not significant </a:t>
            </a:r>
          </a:p>
          <a:p>
            <a:pPr marL="711200" indent="-711200" eaLnBrk="1" hangingPunct="1">
              <a:lnSpc>
                <a:spcPct val="110000"/>
              </a:lnSpc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Again: all are </a:t>
            </a:r>
            <a:r>
              <a:rPr lang="en-US" i="1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correct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, </a:t>
            </a:r>
          </a:p>
          <a:p>
            <a:pPr marL="711200" indent="-711200" algn="ctr" eaLnBrk="1" hangingPunct="1">
              <a:lnSpc>
                <a:spcPct val="110000"/>
              </a:lnSpc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just different </a:t>
            </a:r>
            <a:r>
              <a:rPr lang="en-US" i="1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scales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</a:p>
        </p:txBody>
      </p:sp>
      <p:sp>
        <p:nvSpPr>
          <p:cNvPr id="70660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70661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70662" name="Rectangle 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70663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70664" name="Rectangle 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70665" name="Rectangle 9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70666" name="Rectangle 10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70667" name="Rectangle 11"/>
          <p:cNvSpPr>
            <a:spLocks noChangeArrowheads="1"/>
          </p:cNvSpPr>
          <p:nvPr/>
        </p:nvSpPr>
        <p:spPr bwMode="auto">
          <a:xfrm>
            <a:off x="0" y="2743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70668" name="Rectangle 12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70669" name="Rectangle 13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70670" name="Rectangle 1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70671" name="Rectangle 15"/>
          <p:cNvSpPr>
            <a:spLocks noChangeArrowheads="1"/>
          </p:cNvSpPr>
          <p:nvPr/>
        </p:nvSpPr>
        <p:spPr bwMode="auto">
          <a:xfrm>
            <a:off x="0" y="3021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70672" name="Rectangle 16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70673" name="Rectangle 17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70674" name="Rectangle 18"/>
          <p:cNvSpPr>
            <a:spLocks noChangeArrowheads="1"/>
          </p:cNvSpPr>
          <p:nvPr/>
        </p:nvSpPr>
        <p:spPr bwMode="auto">
          <a:xfrm>
            <a:off x="0" y="3001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70675" name="Rectangle 19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70676" name="Rectangle 20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70677" name="Rectangle 21"/>
          <p:cNvSpPr>
            <a:spLocks noChangeArrowheads="1"/>
          </p:cNvSpPr>
          <p:nvPr/>
        </p:nvSpPr>
        <p:spPr bwMode="auto">
          <a:xfrm>
            <a:off x="0" y="32956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70678" name="Rectangle 22"/>
          <p:cNvSpPr>
            <a:spLocks noChangeArrowheads="1"/>
          </p:cNvSpPr>
          <p:nvPr/>
        </p:nvSpPr>
        <p:spPr bwMode="auto">
          <a:xfrm>
            <a:off x="0" y="30178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70679" name="Rectangle 23"/>
          <p:cNvSpPr>
            <a:spLocks noChangeArrowheads="1"/>
          </p:cNvSpPr>
          <p:nvPr/>
        </p:nvSpPr>
        <p:spPr bwMode="auto">
          <a:xfrm>
            <a:off x="0" y="3001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70680" name="Rectangle 2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70681" name="Rectangle 25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70682" name="Rectangle 2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70683" name="Rectangle 2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70684" name="Rectangle 2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70685" name="Rectangle 29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70686" name="Rectangle 30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70687" name="Rectangle 31"/>
          <p:cNvSpPr>
            <a:spLocks noChangeArrowheads="1"/>
          </p:cNvSpPr>
          <p:nvPr/>
        </p:nvSpPr>
        <p:spPr bwMode="auto">
          <a:xfrm>
            <a:off x="0" y="2525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70688" name="Rectangle 32"/>
          <p:cNvSpPr>
            <a:spLocks noChangeArrowheads="1"/>
          </p:cNvSpPr>
          <p:nvPr/>
        </p:nvSpPr>
        <p:spPr bwMode="auto">
          <a:xfrm>
            <a:off x="0" y="29829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70689" name="Rectangle 33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94065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944562"/>
          </a:xfrm>
        </p:spPr>
        <p:txBody>
          <a:bodyPr/>
          <a:lstStyle/>
          <a:p>
            <a:pPr eaLnBrk="1" hangingPunct="1"/>
            <a:r>
              <a:rPr lang="en-US" dirty="0" smtClean="0"/>
              <a:t>Participant Presentation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219200"/>
            <a:ext cx="8229600" cy="5257800"/>
          </a:xfrm>
        </p:spPr>
        <p:txBody>
          <a:bodyPr/>
          <a:lstStyle/>
          <a:p>
            <a:pPr eaLnBrk="1" hangingPunct="1">
              <a:buFontTx/>
              <a:buNone/>
            </a:pPr>
            <a:endParaRPr lang="en-US" dirty="0" smtClean="0"/>
          </a:p>
          <a:p>
            <a:pPr eaLnBrk="1" hangingPunct="1">
              <a:buFontTx/>
              <a:buNone/>
            </a:pPr>
            <a:r>
              <a:rPr lang="en-US" dirty="0" smtClean="0"/>
              <a:t>Wei </a:t>
            </a:r>
            <a:r>
              <a:rPr lang="en-US" dirty="0"/>
              <a:t>Gu: </a:t>
            </a:r>
            <a:endParaRPr lang="en-US" dirty="0" smtClean="0"/>
          </a:p>
          <a:p>
            <a:pPr algn="ctr" eaLnBrk="1" hangingPunct="1">
              <a:buFontTx/>
              <a:buNone/>
            </a:pPr>
            <a:r>
              <a:rPr lang="en-US" dirty="0" smtClean="0"/>
              <a:t>A </a:t>
            </a:r>
            <a:r>
              <a:rPr lang="en-US" dirty="0"/>
              <a:t>Heuristic Approach to Portfolio Optimization with Cardinality </a:t>
            </a:r>
            <a:r>
              <a:rPr lang="en-US" dirty="0" smtClean="0"/>
              <a:t>Constraints</a:t>
            </a:r>
          </a:p>
          <a:p>
            <a:pPr eaLnBrk="1" hangingPunct="1">
              <a:buFontTx/>
              <a:buNone/>
            </a:pPr>
            <a:endParaRPr lang="en-US" dirty="0"/>
          </a:p>
          <a:p>
            <a:pPr eaLnBrk="1" hangingPunct="1">
              <a:buFontTx/>
              <a:buNone/>
            </a:pPr>
            <a:r>
              <a:rPr lang="en-US" dirty="0" smtClean="0"/>
              <a:t>Nicole </a:t>
            </a:r>
            <a:r>
              <a:rPr lang="en-US" dirty="0"/>
              <a:t>Kramer: </a:t>
            </a:r>
            <a:endParaRPr lang="en-US" dirty="0" smtClean="0"/>
          </a:p>
          <a:p>
            <a:pPr algn="ctr" eaLnBrk="1" hangingPunct="1">
              <a:buFontTx/>
              <a:buNone/>
            </a:pPr>
            <a:r>
              <a:rPr lang="en-US" dirty="0" smtClean="0"/>
              <a:t>Calling </a:t>
            </a:r>
            <a:r>
              <a:rPr lang="en-US" dirty="0"/>
              <a:t>DNA Loops in Hi-C Data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44070669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C000"/>
            </a:gs>
            <a:gs pos="50000">
              <a:schemeClr val="tx1"/>
            </a:gs>
            <a:gs pos="100000">
              <a:srgbClr val="FFC000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329682" y="152400"/>
            <a:ext cx="8509518" cy="762000"/>
          </a:xfrm>
        </p:spPr>
        <p:txBody>
          <a:bodyPr/>
          <a:lstStyle/>
          <a:p>
            <a:r>
              <a:rPr lang="en-US" dirty="0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Random Matrix Theory</a:t>
            </a:r>
            <a:endParaRPr lang="en-US" dirty="0">
              <a:solidFill>
                <a:schemeClr val="bg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9682" y="1143000"/>
            <a:ext cx="8509518" cy="5410200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LSD:  Primal &amp; Dual</a:t>
            </a:r>
          </a:p>
          <a:p>
            <a:pPr marL="0" indent="0">
              <a:buNone/>
            </a:pPr>
            <a:endParaRPr lang="en-US" dirty="0">
              <a:solidFill>
                <a:schemeClr val="bg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Overlaid For</a:t>
            </a:r>
          </a:p>
          <a:p>
            <a:pPr marL="0" indent="0">
              <a:buNone/>
            </a:pPr>
            <a:r>
              <a:rPr lang="en-US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Direct</a:t>
            </a:r>
          </a:p>
          <a:p>
            <a:pPr marL="0" indent="0">
              <a:buNone/>
            </a:pPr>
            <a:r>
              <a:rPr lang="en-US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Comparison</a:t>
            </a:r>
          </a:p>
          <a:p>
            <a:pPr marL="0" indent="0">
              <a:buNone/>
            </a:pPr>
            <a:endParaRPr lang="en-US" dirty="0">
              <a:solidFill>
                <a:schemeClr val="bg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Notes</a:t>
            </a:r>
            <a:r>
              <a:rPr lang="en-US" dirty="0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en-US" dirty="0">
              <a:solidFill>
                <a:schemeClr val="bg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t="16574" r="3454"/>
          <a:stretch/>
        </p:blipFill>
        <p:spPr>
          <a:xfrm>
            <a:off x="4086225" y="1142999"/>
            <a:ext cx="5057775" cy="5705475"/>
          </a:xfrm>
          <a:prstGeom prst="rect">
            <a:avLst/>
          </a:prstGeom>
        </p:spPr>
      </p:pic>
      <p:grpSp>
        <p:nvGrpSpPr>
          <p:cNvPr id="5" name="Group 4"/>
          <p:cNvGrpSpPr/>
          <p:nvPr/>
        </p:nvGrpSpPr>
        <p:grpSpPr>
          <a:xfrm>
            <a:off x="304800" y="3886201"/>
            <a:ext cx="5562600" cy="1904999"/>
            <a:chOff x="1125793" y="4079558"/>
            <a:chExt cx="5562600" cy="1904999"/>
          </a:xfrm>
        </p:grpSpPr>
        <p:sp>
          <p:nvSpPr>
            <p:cNvPr id="6" name="TextBox 5"/>
            <p:cNvSpPr txBox="1"/>
            <p:nvPr/>
          </p:nvSpPr>
          <p:spPr>
            <a:xfrm>
              <a:off x="1125793" y="5399782"/>
              <a:ext cx="1745991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Area = 1</a:t>
              </a:r>
              <a:endPara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cxnSp>
          <p:nvCxnSpPr>
            <p:cNvPr id="7" name="Straight Arrow Connector 6"/>
            <p:cNvCxnSpPr>
              <a:stCxn id="6" idx="3"/>
            </p:cNvCxnSpPr>
            <p:nvPr/>
          </p:nvCxnSpPr>
          <p:spPr>
            <a:xfrm flipV="1">
              <a:off x="2871784" y="4079558"/>
              <a:ext cx="3816609" cy="1612612"/>
            </a:xfrm>
            <a:prstGeom prst="straightConnector1">
              <a:avLst/>
            </a:prstGeom>
            <a:ln w="25400">
              <a:solidFill>
                <a:schemeClr val="bg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" name="Group 9"/>
          <p:cNvGrpSpPr/>
          <p:nvPr/>
        </p:nvGrpSpPr>
        <p:grpSpPr>
          <a:xfrm>
            <a:off x="267155" y="4572000"/>
            <a:ext cx="6057445" cy="1828799"/>
            <a:chOff x="1125793" y="4155758"/>
            <a:chExt cx="6057445" cy="1828799"/>
          </a:xfrm>
        </p:grpSpPr>
        <p:sp>
          <p:nvSpPr>
            <p:cNvPr id="11" name="TextBox 10"/>
            <p:cNvSpPr txBox="1"/>
            <p:nvPr/>
          </p:nvSpPr>
          <p:spPr>
            <a:xfrm>
              <a:off x="1125793" y="5399782"/>
              <a:ext cx="2747868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Area = 1 - Bar</a:t>
              </a:r>
              <a:endPara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cxnSp>
          <p:nvCxnSpPr>
            <p:cNvPr id="12" name="Straight Arrow Connector 11"/>
            <p:cNvCxnSpPr/>
            <p:nvPr/>
          </p:nvCxnSpPr>
          <p:spPr>
            <a:xfrm flipV="1">
              <a:off x="2036433" y="4155758"/>
              <a:ext cx="5146805" cy="1371600"/>
            </a:xfrm>
            <a:prstGeom prst="straightConnector1">
              <a:avLst/>
            </a:prstGeom>
            <a:ln w="25400">
              <a:solidFill>
                <a:srgbClr val="00B05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811016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7030A0"/>
            </a:gs>
            <a:gs pos="50000">
              <a:schemeClr val="tx1"/>
            </a:gs>
            <a:gs pos="100000">
              <a:srgbClr val="7030A0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3558" name="Rectangle 3"/>
              <p:cNvSpPr>
                <a:spLocks noGrp="1" noChangeArrowheads="1"/>
              </p:cNvSpPr>
              <p:nvPr>
                <p:ph type="body" sz="half" idx="1"/>
              </p:nvPr>
            </p:nvSpPr>
            <p:spPr>
              <a:xfrm>
                <a:off x="228600" y="990600"/>
                <a:ext cx="8382000" cy="5257800"/>
              </a:xfrm>
            </p:spPr>
            <p:txBody>
              <a:bodyPr/>
              <a:lstStyle/>
              <a:p>
                <a:pPr marL="533400" indent="-533400" eaLnBrk="1" hangingPunct="1">
                  <a:lnSpc>
                    <a:spcPct val="140000"/>
                  </a:lnSpc>
                  <a:buFont typeface="Wingdings" pitchFamily="2" charset="2"/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Interesting Question:</a:t>
                </a:r>
              </a:p>
              <a:p>
                <a:pPr marL="533400" indent="-533400" algn="ctr" eaLnBrk="1" hangingPunct="1">
                  <a:lnSpc>
                    <a:spcPct val="140000"/>
                  </a:lnSpc>
                  <a:buFont typeface="Wingdings" pitchFamily="2" charset="2"/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Behavior in Very High Dimensions?</a:t>
                </a:r>
              </a:p>
              <a:p>
                <a:pPr marL="533400" indent="-533400" eaLnBrk="1" hangingPunct="1">
                  <a:lnSpc>
                    <a:spcPct val="140000"/>
                  </a:lnSpc>
                  <a:buFont typeface="Wingdings" pitchFamily="2" charset="2"/>
                  <a:buNone/>
                </a:pPr>
                <a:endParaRPr lang="en-US" dirty="0">
                  <a:solidFill>
                    <a:schemeClr val="bg2"/>
                  </a:solidFill>
                  <a:latin typeface="Arial" charset="0"/>
                  <a:cs typeface="Arial" charset="0"/>
                </a:endParaRPr>
              </a:p>
              <a:p>
                <a:pPr marL="533400" indent="-533400" eaLnBrk="1" hangingPunct="1">
                  <a:lnSpc>
                    <a:spcPct val="140000"/>
                  </a:lnSpc>
                  <a:buFont typeface="Wingdings" pitchFamily="2" charset="2"/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Answer</a:t>
                </a:r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:         El </a:t>
                </a:r>
                <a:r>
                  <a:rPr lang="en-US" dirty="0" err="1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Karoui</a:t>
                </a:r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 </a:t>
                </a: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(2010)</a:t>
                </a:r>
              </a:p>
              <a:p>
                <a:pPr eaLnBrk="1" hangingPunct="1">
                  <a:lnSpc>
                    <a:spcPct val="140000"/>
                  </a:lnSpc>
                </a:pP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In Random Matrix Limit,   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/>
                        <a:cs typeface="Arial" charset="0"/>
                      </a:rPr>
                      <m:t>𝑛</m:t>
                    </m:r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/>
                        <a:ea typeface="Cambria Math"/>
                        <a:cs typeface="Arial" charset="0"/>
                      </a:rPr>
                      <m:t>~</m:t>
                    </m:r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/>
                        <a:ea typeface="Cambria Math"/>
                        <a:cs typeface="Arial" charset="0"/>
                      </a:rPr>
                      <m:t>𝑑</m:t>
                    </m:r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/>
                        <a:ea typeface="Cambria Math"/>
                        <a:cs typeface="Arial" charset="0"/>
                      </a:rPr>
                      <m:t>→∞</m:t>
                    </m:r>
                  </m:oMath>
                </a14:m>
                <a:endParaRPr lang="en-US" b="0" dirty="0" smtClean="0">
                  <a:solidFill>
                    <a:schemeClr val="bg2"/>
                  </a:solidFill>
                  <a:latin typeface="Arial" charset="0"/>
                  <a:ea typeface="Cambria Math"/>
                  <a:cs typeface="Arial" charset="0"/>
                </a:endParaRPr>
              </a:p>
              <a:p>
                <a:pPr eaLnBrk="1" hangingPunct="1">
                  <a:lnSpc>
                    <a:spcPct val="140000"/>
                  </a:lnSpc>
                </a:pP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Kernel Embedded Classifiers  ~</a:t>
                </a:r>
              </a:p>
              <a:p>
                <a:pPr marL="0" indent="0" eaLnBrk="1" hangingPunct="1">
                  <a:lnSpc>
                    <a:spcPct val="140000"/>
                  </a:lnSpc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 </a:t>
                </a: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                     ~  Linear Classifiers</a:t>
                </a:r>
                <a:endParaRPr lang="en-US" dirty="0">
                  <a:solidFill>
                    <a:schemeClr val="bg2"/>
                  </a:solidFill>
                  <a:latin typeface="Arial" charset="0"/>
                  <a:cs typeface="Arial" charset="0"/>
                </a:endParaRPr>
              </a:p>
            </p:txBody>
          </p:sp>
        </mc:Choice>
        <mc:Fallback xmlns="">
          <p:sp>
            <p:nvSpPr>
              <p:cNvPr id="23558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half" idx="1"/>
              </p:nvPr>
            </p:nvSpPr>
            <p:spPr>
              <a:xfrm>
                <a:off x="228600" y="990600"/>
                <a:ext cx="8382000" cy="5257800"/>
              </a:xfrm>
              <a:blipFill>
                <a:blip r:embed="rId3"/>
                <a:stretch>
                  <a:fillRect l="-1891" b="-60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559" name="Rectangle 4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0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1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2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3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4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5" name="Rectangle 10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6" name="Rectangle 11"/>
          <p:cNvSpPr>
            <a:spLocks noChangeArrowheads="1"/>
          </p:cNvSpPr>
          <p:nvPr/>
        </p:nvSpPr>
        <p:spPr bwMode="auto">
          <a:xfrm>
            <a:off x="0" y="30368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7" name="Rectangle 12"/>
          <p:cNvSpPr>
            <a:spLocks noChangeArrowheads="1"/>
          </p:cNvSpPr>
          <p:nvPr/>
        </p:nvSpPr>
        <p:spPr bwMode="auto">
          <a:xfrm>
            <a:off x="-76200" y="41910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8" name="Rectangle 13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9" name="Rectangle 14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0" name="Rectangle 15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1" name="Rectangle 16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2" name="Rectangle 1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3" name="Rectangle 18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4" name="Rectangle 19"/>
          <p:cNvSpPr>
            <a:spLocks noChangeArrowheads="1"/>
          </p:cNvSpPr>
          <p:nvPr/>
        </p:nvSpPr>
        <p:spPr bwMode="auto">
          <a:xfrm>
            <a:off x="0" y="32004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5" name="Rectangle 20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6" name="Rectangle 21"/>
          <p:cNvSpPr>
            <a:spLocks noChangeArrowheads="1"/>
          </p:cNvSpPr>
          <p:nvPr/>
        </p:nvSpPr>
        <p:spPr bwMode="auto">
          <a:xfrm>
            <a:off x="0" y="32766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7" name="Rectangle 22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8" name="Rectangle 24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Rectangle 2"/>
              <p:cNvSpPr>
                <a:spLocks noGrp="1" noChangeArrowheads="1"/>
              </p:cNvSpPr>
              <p:nvPr>
                <p:ph type="title"/>
              </p:nvPr>
            </p:nvSpPr>
            <p:spPr>
              <a:xfrm>
                <a:off x="304800" y="304800"/>
                <a:ext cx="8458200" cy="492125"/>
              </a:xfrm>
            </p:spPr>
            <p:txBody>
              <a:bodyPr/>
              <a:lstStyle/>
              <a:p>
                <a:pPr eaLnBrk="1" hangingPunct="1"/>
                <a:r>
                  <a:rPr lang="en-US" sz="3600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High </a:t>
                </a:r>
                <a14:m>
                  <m:oMath xmlns:m="http://schemas.openxmlformats.org/officeDocument/2006/math">
                    <m:r>
                      <a:rPr lang="en-US" sz="3600" i="1">
                        <a:solidFill>
                          <a:schemeClr val="bg2"/>
                        </a:solidFill>
                        <a:latin typeface="Cambria Math" panose="02040503050406030204" pitchFamily="18" charset="0"/>
                        <a:cs typeface="Arial" charset="0"/>
                      </a:rPr>
                      <m:t>𝑑</m:t>
                    </m:r>
                  </m:oMath>
                </a14:m>
                <a:r>
                  <a:rPr lang="en-US" sz="3600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 </a:t>
                </a:r>
                <a:r>
                  <a:rPr lang="en-US" sz="3600" dirty="0" err="1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Asymptotics</a:t>
                </a:r>
                <a:r>
                  <a:rPr lang="en-US" sz="3600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 &amp; Kernel Methods</a:t>
                </a:r>
              </a:p>
            </p:txBody>
          </p:sp>
        </mc:Choice>
        <mc:Fallback xmlns="">
          <p:sp>
            <p:nvSpPr>
              <p:cNvPr id="27" name="Rectangle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304800" y="304800"/>
                <a:ext cx="8458200" cy="492125"/>
              </a:xfrm>
              <a:blipFill>
                <a:blip r:embed="rId4"/>
                <a:stretch>
                  <a:fillRect t="-34568" b="-617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4114800" y="2975212"/>
                <a:ext cx="222375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a:fld id="{B2444E62-BAA4-4DF4-8F07-73A89E76B087}" type="mathplaceholder">
                        <a:rPr kumimoji="0" lang="en-US" sz="1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Cambria Math"/>
                          <a:ea typeface="+mn-ea"/>
                          <a:cs typeface="+mn-cs"/>
                        </a:rPr>
                        <a:t>Type equation here.</a:t>
                      </a:fld>
                    </m:oMath>
                  </m:oMathPara>
                </a14:m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14800" y="2975212"/>
                <a:ext cx="2223750" cy="369332"/>
              </a:xfrm>
              <a:prstGeom prst="rect">
                <a:avLst/>
              </a:prstGeom>
              <a:blipFill rotWithShape="1">
                <a:blip r:embed="rId5"/>
                <a:stretch>
                  <a:fillRect b="-131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000" t="8000" r="26000" b="32000"/>
          <a:stretch/>
        </p:blipFill>
        <p:spPr>
          <a:xfrm>
            <a:off x="7086600" y="4174435"/>
            <a:ext cx="2057400" cy="268356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867400" y="2706469"/>
            <a:ext cx="259558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Discussed on 10/15/19,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But Now Know Limit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90420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2">
                <a:lumMod val="75000"/>
                <a:lumOff val="25000"/>
              </a:schemeClr>
            </a:gs>
            <a:gs pos="50000">
              <a:schemeClr val="tx1"/>
            </a:gs>
            <a:gs pos="100000">
              <a:schemeClr val="bg2">
                <a:lumMod val="75000"/>
                <a:lumOff val="25000"/>
              </a:schemeClr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76200"/>
            <a:ext cx="7772400" cy="7620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Clusters in data</a:t>
            </a:r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838200"/>
            <a:ext cx="8305800" cy="5867400"/>
          </a:xfrm>
        </p:spPr>
        <p:txBody>
          <a:bodyPr/>
          <a:lstStyle/>
          <a:p>
            <a:pPr marL="711200" indent="-711200" eaLnBrk="1" hangingPunct="1">
              <a:lnSpc>
                <a:spcPct val="110000"/>
              </a:lnSpc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Common Statistical Task:</a:t>
            </a:r>
          </a:p>
          <a:p>
            <a:pPr marL="711200" indent="-711200" algn="ctr" eaLnBrk="1" hangingPunct="1">
              <a:lnSpc>
                <a:spcPct val="110000"/>
              </a:lnSpc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Find </a:t>
            </a:r>
            <a:r>
              <a:rPr lang="en-US" i="1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Clusters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in Data</a:t>
            </a:r>
          </a:p>
          <a:p>
            <a:pPr marL="711200" indent="-711200" eaLnBrk="1" hangingPunct="1">
              <a:lnSpc>
                <a:spcPct val="110000"/>
              </a:lnSpc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Interesting sub-populations?</a:t>
            </a:r>
          </a:p>
          <a:p>
            <a:pPr marL="711200" indent="-711200" eaLnBrk="1" hangingPunct="1">
              <a:lnSpc>
                <a:spcPct val="110000"/>
              </a:lnSpc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Important structure in data?</a:t>
            </a:r>
          </a:p>
          <a:p>
            <a:pPr marL="711200" indent="-711200" eaLnBrk="1" hangingPunct="1">
              <a:lnSpc>
                <a:spcPct val="110000"/>
              </a:lnSpc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How to do this?</a:t>
            </a:r>
          </a:p>
          <a:p>
            <a:pPr marL="711200" indent="-711200" eaLnBrk="1" hangingPunct="1">
              <a:lnSpc>
                <a:spcPct val="110000"/>
              </a:lnSpc>
              <a:buFontTx/>
              <a:buNone/>
            </a:pPr>
            <a:endParaRPr lang="en-US" i="1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711200" indent="-711200" eaLnBrk="1" hangingPunct="1">
              <a:lnSpc>
                <a:spcPct val="110000"/>
              </a:lnSpc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PCA &amp; visualization is </a:t>
            </a:r>
            <a:r>
              <a:rPr lang="en-US" i="1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very simple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approach</a:t>
            </a:r>
          </a:p>
          <a:p>
            <a:pPr marL="711200" indent="-711200" eaLnBrk="1" hangingPunct="1">
              <a:lnSpc>
                <a:spcPct val="110000"/>
              </a:lnSpc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There is a large literature of other methods</a:t>
            </a:r>
          </a:p>
          <a:p>
            <a:pPr marL="711200" indent="-711200" algn="ctr" eaLnBrk="1" hangingPunct="1">
              <a:lnSpc>
                <a:spcPct val="110000"/>
              </a:lnSpc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(will study more later)</a:t>
            </a:r>
          </a:p>
        </p:txBody>
      </p:sp>
      <p:sp>
        <p:nvSpPr>
          <p:cNvPr id="43012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3013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3014" name="Rectangle 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3015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3016" name="Rectangle 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3017" name="Rectangle 9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3018" name="Rectangle 10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3019" name="Rectangle 11"/>
          <p:cNvSpPr>
            <a:spLocks noChangeArrowheads="1"/>
          </p:cNvSpPr>
          <p:nvPr/>
        </p:nvSpPr>
        <p:spPr bwMode="auto">
          <a:xfrm>
            <a:off x="0" y="2743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3020" name="Rectangle 12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3021" name="Rectangle 13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3022" name="Rectangle 1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3023" name="Rectangle 15"/>
          <p:cNvSpPr>
            <a:spLocks noChangeArrowheads="1"/>
          </p:cNvSpPr>
          <p:nvPr/>
        </p:nvSpPr>
        <p:spPr bwMode="auto">
          <a:xfrm>
            <a:off x="0" y="3021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3024" name="Rectangle 16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3025" name="Rectangle 17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3026" name="Rectangle 18"/>
          <p:cNvSpPr>
            <a:spLocks noChangeArrowheads="1"/>
          </p:cNvSpPr>
          <p:nvPr/>
        </p:nvSpPr>
        <p:spPr bwMode="auto">
          <a:xfrm>
            <a:off x="0" y="3001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3027" name="Rectangle 19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3028" name="Rectangle 20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3029" name="Rectangle 21"/>
          <p:cNvSpPr>
            <a:spLocks noChangeArrowheads="1"/>
          </p:cNvSpPr>
          <p:nvPr/>
        </p:nvSpPr>
        <p:spPr bwMode="auto">
          <a:xfrm>
            <a:off x="0" y="32956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3030" name="Rectangle 22"/>
          <p:cNvSpPr>
            <a:spLocks noChangeArrowheads="1"/>
          </p:cNvSpPr>
          <p:nvPr/>
        </p:nvSpPr>
        <p:spPr bwMode="auto">
          <a:xfrm>
            <a:off x="0" y="30178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3031" name="Rectangle 23"/>
          <p:cNvSpPr>
            <a:spLocks noChangeArrowheads="1"/>
          </p:cNvSpPr>
          <p:nvPr/>
        </p:nvSpPr>
        <p:spPr bwMode="auto">
          <a:xfrm>
            <a:off x="0" y="3001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3032" name="Rectangle 2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3033" name="Rectangle 25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3034" name="Rectangle 2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3035" name="Rectangle 2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3036" name="Rectangle 2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3037" name="Rectangle 29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3038" name="Rectangle 30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3039" name="Rectangle 31"/>
          <p:cNvSpPr>
            <a:spLocks noChangeArrowheads="1"/>
          </p:cNvSpPr>
          <p:nvPr/>
        </p:nvSpPr>
        <p:spPr bwMode="auto">
          <a:xfrm>
            <a:off x="0" y="2525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3040" name="Rectangle 32"/>
          <p:cNvSpPr>
            <a:spLocks noChangeArrowheads="1"/>
          </p:cNvSpPr>
          <p:nvPr/>
        </p:nvSpPr>
        <p:spPr bwMode="auto">
          <a:xfrm>
            <a:off x="0" y="29829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8704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2">
                <a:lumMod val="75000"/>
                <a:lumOff val="25000"/>
              </a:schemeClr>
            </a:gs>
            <a:gs pos="50000">
              <a:schemeClr val="tx1"/>
            </a:gs>
            <a:gs pos="100000">
              <a:schemeClr val="bg2">
                <a:lumMod val="75000"/>
                <a:lumOff val="25000"/>
              </a:schemeClr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7620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PCA to find clusters</a:t>
            </a:r>
          </a:p>
        </p:txBody>
      </p:sp>
      <p:sp>
        <p:nvSpPr>
          <p:cNvPr id="5427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81000" y="990600"/>
            <a:ext cx="8382000" cy="5181600"/>
          </a:xfrm>
        </p:spPr>
        <p:txBody>
          <a:bodyPr/>
          <a:lstStyle/>
          <a:p>
            <a:pPr marL="711200" indent="-711200" eaLnBrk="1" hangingPunct="1">
              <a:lnSpc>
                <a:spcPct val="110000"/>
              </a:lnSpc>
              <a:buFontTx/>
              <a:buNone/>
            </a:pPr>
            <a:r>
              <a:rPr lang="en-US" sz="28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PCA of Mass Flux Data:</a:t>
            </a:r>
          </a:p>
        </p:txBody>
      </p:sp>
      <p:sp>
        <p:nvSpPr>
          <p:cNvPr id="54276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4277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4278" name="Rectangle 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4279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4280" name="Rectangle 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4281" name="Rectangle 9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4282" name="Rectangle 10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4283" name="Rectangle 11"/>
          <p:cNvSpPr>
            <a:spLocks noChangeArrowheads="1"/>
          </p:cNvSpPr>
          <p:nvPr/>
        </p:nvSpPr>
        <p:spPr bwMode="auto">
          <a:xfrm>
            <a:off x="0" y="2743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4284" name="Rectangle 12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4285" name="Rectangle 13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4286" name="Rectangle 1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4287" name="Rectangle 15"/>
          <p:cNvSpPr>
            <a:spLocks noChangeArrowheads="1"/>
          </p:cNvSpPr>
          <p:nvPr/>
        </p:nvSpPr>
        <p:spPr bwMode="auto">
          <a:xfrm>
            <a:off x="0" y="3021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4288" name="Rectangle 16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4289" name="Rectangle 17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4290" name="Rectangle 18"/>
          <p:cNvSpPr>
            <a:spLocks noChangeArrowheads="1"/>
          </p:cNvSpPr>
          <p:nvPr/>
        </p:nvSpPr>
        <p:spPr bwMode="auto">
          <a:xfrm>
            <a:off x="0" y="3001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4291" name="Rectangle 19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4292" name="Rectangle 20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4293" name="Rectangle 21"/>
          <p:cNvSpPr>
            <a:spLocks noChangeArrowheads="1"/>
          </p:cNvSpPr>
          <p:nvPr/>
        </p:nvSpPr>
        <p:spPr bwMode="auto">
          <a:xfrm>
            <a:off x="0" y="32956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4294" name="Rectangle 22"/>
          <p:cNvSpPr>
            <a:spLocks noChangeArrowheads="1"/>
          </p:cNvSpPr>
          <p:nvPr/>
        </p:nvSpPr>
        <p:spPr bwMode="auto">
          <a:xfrm>
            <a:off x="0" y="30178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4295" name="Rectangle 23"/>
          <p:cNvSpPr>
            <a:spLocks noChangeArrowheads="1"/>
          </p:cNvSpPr>
          <p:nvPr/>
        </p:nvSpPr>
        <p:spPr bwMode="auto">
          <a:xfrm>
            <a:off x="0" y="3001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4296" name="Rectangle 2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4297" name="Rectangle 25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4298" name="Rectangle 2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4299" name="Rectangle 2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4300" name="Rectangle 2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4301" name="Rectangle 29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4302" name="Rectangle 30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4303" name="Rectangle 31"/>
          <p:cNvSpPr>
            <a:spLocks noChangeArrowheads="1"/>
          </p:cNvSpPr>
          <p:nvPr/>
        </p:nvSpPr>
        <p:spPr bwMode="auto">
          <a:xfrm>
            <a:off x="0" y="2525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4304" name="Rectangle 32"/>
          <p:cNvSpPr>
            <a:spLocks noChangeArrowheads="1"/>
          </p:cNvSpPr>
          <p:nvPr/>
        </p:nvSpPr>
        <p:spPr bwMode="auto">
          <a:xfrm>
            <a:off x="0" y="29829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pic>
        <p:nvPicPr>
          <p:cNvPr id="54305" name="Picture 33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04" t="12489" r="7579"/>
          <a:stretch>
            <a:fillRect/>
          </a:stretch>
        </p:blipFill>
        <p:spPr>
          <a:xfrm>
            <a:off x="2443163" y="1531938"/>
            <a:ext cx="5005387" cy="7535862"/>
          </a:xfrm>
          <a:noFill/>
        </p:spPr>
      </p:pic>
      <p:sp>
        <p:nvSpPr>
          <p:cNvPr id="38" name="TextBox 37"/>
          <p:cNvSpPr txBox="1"/>
          <p:nvPr/>
        </p:nvSpPr>
        <p:spPr>
          <a:xfrm>
            <a:off x="7467600" y="1981200"/>
            <a:ext cx="1691489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Impression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sng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Enhanced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By Smooth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Histogram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2479245" y="3886200"/>
            <a:ext cx="536935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Are Clusters “Really There”?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2588135" y="4267200"/>
            <a:ext cx="221246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Discovery?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4868375" y="4267200"/>
            <a:ext cx="282782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Noise Artifact?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4419600" y="762000"/>
            <a:ext cx="4105270" cy="1524000"/>
            <a:chOff x="4419600" y="762000"/>
            <a:chExt cx="4105270" cy="1524000"/>
          </a:xfrm>
        </p:grpSpPr>
        <p:sp>
          <p:nvSpPr>
            <p:cNvPr id="2" name="TextBox 1"/>
            <p:cNvSpPr txBox="1"/>
            <p:nvPr/>
          </p:nvSpPr>
          <p:spPr>
            <a:xfrm>
              <a:off x="6096000" y="762000"/>
              <a:ext cx="2428870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Mean Captures</a:t>
              </a: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Mountain Shape</a:t>
              </a: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cxnSp>
          <p:nvCxnSpPr>
            <p:cNvPr id="4" name="Straight Arrow Connector 3"/>
            <p:cNvCxnSpPr>
              <a:stCxn id="2" idx="1"/>
            </p:cNvCxnSpPr>
            <p:nvPr/>
          </p:nvCxnSpPr>
          <p:spPr>
            <a:xfrm flipH="1">
              <a:off x="4419600" y="1177499"/>
              <a:ext cx="1676400" cy="1108501"/>
            </a:xfrm>
            <a:prstGeom prst="straightConnector1">
              <a:avLst/>
            </a:prstGeom>
            <a:ln w="38100">
              <a:solidFill>
                <a:schemeClr val="bg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" name="Group 11"/>
          <p:cNvGrpSpPr/>
          <p:nvPr/>
        </p:nvGrpSpPr>
        <p:grpSpPr>
          <a:xfrm>
            <a:off x="450281" y="2000071"/>
            <a:ext cx="2445319" cy="1303517"/>
            <a:chOff x="450281" y="2000071"/>
            <a:chExt cx="2445319" cy="1303517"/>
          </a:xfrm>
        </p:grpSpPr>
        <p:sp>
          <p:nvSpPr>
            <p:cNvPr id="35" name="TextBox 34"/>
            <p:cNvSpPr txBox="1"/>
            <p:nvPr/>
          </p:nvSpPr>
          <p:spPr>
            <a:xfrm>
              <a:off x="450281" y="2000071"/>
              <a:ext cx="1378519" cy="120032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PC1 is </a:t>
              </a: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Height</a:t>
              </a: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Variation</a:t>
              </a: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cxnSp>
          <p:nvCxnSpPr>
            <p:cNvPr id="44" name="Straight Arrow Connector 43"/>
            <p:cNvCxnSpPr/>
            <p:nvPr/>
          </p:nvCxnSpPr>
          <p:spPr>
            <a:xfrm>
              <a:off x="1524000" y="2667000"/>
              <a:ext cx="1371600" cy="636588"/>
            </a:xfrm>
            <a:prstGeom prst="straightConnector1">
              <a:avLst/>
            </a:prstGeom>
            <a:ln w="38100">
              <a:solidFill>
                <a:schemeClr val="bg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" name="Group 12"/>
          <p:cNvGrpSpPr/>
          <p:nvPr/>
        </p:nvGrpSpPr>
        <p:grpSpPr>
          <a:xfrm>
            <a:off x="123458" y="3733800"/>
            <a:ext cx="4067542" cy="1371600"/>
            <a:chOff x="123458" y="3733800"/>
            <a:chExt cx="4067542" cy="137160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6" name="TextBox 35"/>
                <p:cNvSpPr txBox="1"/>
                <p:nvPr/>
              </p:nvSpPr>
              <p:spPr>
                <a:xfrm>
                  <a:off x="123458" y="4274403"/>
                  <a:ext cx="2467342" cy="83099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2400" b="0" i="0" u="none" strike="noStrike" kern="1200" cap="none" spc="0" normalizeH="0" baseline="0" noProof="0" dirty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+mn-ea"/>
                      <a:cs typeface="+mn-cs"/>
                    </a:rPr>
                    <a:t>Shows Up Well </a:t>
                  </a:r>
                </a:p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2400" b="0" i="0" u="none" strike="noStrike" kern="1200" cap="none" spc="0" normalizeH="0" baseline="0" noProof="0" dirty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+mn-ea"/>
                      <a:cs typeface="+mn-cs"/>
                    </a:rPr>
                    <a:t>In Mean </a:t>
                  </a:r>
                  <a14:m>
                    <m:oMath xmlns:m="http://schemas.openxmlformats.org/officeDocument/2006/math">
                      <m:r>
                        <a:rPr kumimoji="0" lang="en-US" sz="2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±</m:t>
                      </m:r>
                    </m:oMath>
                  </a14:m>
                  <a:r>
                    <a:rPr kumimoji="0" lang="en-US" sz="2400" b="0" i="0" u="none" strike="noStrike" kern="1200" cap="none" spc="0" normalizeH="0" baseline="0" noProof="0" dirty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+mn-ea"/>
                      <a:cs typeface="+mn-cs"/>
                    </a:rPr>
                    <a:t> Panel</a:t>
                  </a:r>
                  <a:endPara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</mc:Choice>
          <mc:Fallback xmlns="">
            <p:sp>
              <p:nvSpPr>
                <p:cNvPr id="36" name="TextBox 3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23458" y="4274403"/>
                  <a:ext cx="2467342" cy="830997"/>
                </a:xfrm>
                <a:prstGeom prst="rect">
                  <a:avLst/>
                </a:prstGeom>
                <a:blipFill>
                  <a:blip r:embed="rId4"/>
                  <a:stretch>
                    <a:fillRect l="-3704" t="-5109" r="-3704" b="-16058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45" name="Straight Arrow Connector 44"/>
            <p:cNvCxnSpPr/>
            <p:nvPr/>
          </p:nvCxnSpPr>
          <p:spPr>
            <a:xfrm flipV="1">
              <a:off x="2362200" y="3733800"/>
              <a:ext cx="1828800" cy="838200"/>
            </a:xfrm>
            <a:prstGeom prst="straightConnector1">
              <a:avLst/>
            </a:prstGeom>
            <a:ln w="38100">
              <a:solidFill>
                <a:schemeClr val="bg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" name="Group 13"/>
          <p:cNvGrpSpPr/>
          <p:nvPr/>
        </p:nvGrpSpPr>
        <p:grpSpPr>
          <a:xfrm>
            <a:off x="7162800" y="3657600"/>
            <a:ext cx="1905000" cy="2057400"/>
            <a:chOff x="7162800" y="3657600"/>
            <a:chExt cx="1905000" cy="2057400"/>
          </a:xfrm>
        </p:grpSpPr>
        <p:sp>
          <p:nvSpPr>
            <p:cNvPr id="37" name="TextBox 36"/>
            <p:cNvSpPr txBox="1"/>
            <p:nvPr/>
          </p:nvSpPr>
          <p:spPr>
            <a:xfrm>
              <a:off x="7496536" y="4514671"/>
              <a:ext cx="1571264" cy="120032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Scores</a:t>
              </a: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Suggest</a:t>
              </a: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3 Clusters</a:t>
              </a: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cxnSp>
          <p:nvCxnSpPr>
            <p:cNvPr id="46" name="Straight Arrow Connector 45"/>
            <p:cNvCxnSpPr>
              <a:stCxn id="37" idx="0"/>
            </p:cNvCxnSpPr>
            <p:nvPr/>
          </p:nvCxnSpPr>
          <p:spPr>
            <a:xfrm flipH="1" flipV="1">
              <a:off x="7162800" y="3657600"/>
              <a:ext cx="1119368" cy="857071"/>
            </a:xfrm>
            <a:prstGeom prst="straightConnector1">
              <a:avLst/>
            </a:prstGeom>
            <a:ln w="38100">
              <a:solidFill>
                <a:schemeClr val="bg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642787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Default Design">
  <a:themeElements>
    <a:clrScheme name="Default Design 1">
      <a:dk1>
        <a:srgbClr val="000000"/>
      </a:dk1>
      <a:lt1>
        <a:srgbClr val="FFFFFF"/>
      </a:lt1>
      <a:dk2>
        <a:srgbClr val="0000FF"/>
      </a:dk2>
      <a:lt2>
        <a:srgbClr val="FFFF00"/>
      </a:lt2>
      <a:accent1>
        <a:srgbClr val="FF9900"/>
      </a:accent1>
      <a:accent2>
        <a:srgbClr val="00FFFF"/>
      </a:accent2>
      <a:accent3>
        <a:srgbClr val="AAAAFF"/>
      </a:accent3>
      <a:accent4>
        <a:srgbClr val="DADADA"/>
      </a:accent4>
      <a:accent5>
        <a:srgbClr val="FFCAAA"/>
      </a:accent5>
      <a:accent6>
        <a:srgbClr val="00E7E7"/>
      </a:accent6>
      <a:hlink>
        <a:srgbClr val="FF0000"/>
      </a:hlink>
      <a:folHlink>
        <a:srgbClr val="969696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2_Default Design">
  <a:themeElements>
    <a:clrScheme name="Default Design 1">
      <a:dk1>
        <a:srgbClr val="000000"/>
      </a:dk1>
      <a:lt1>
        <a:srgbClr val="FFFFFF"/>
      </a:lt1>
      <a:dk2>
        <a:srgbClr val="0000FF"/>
      </a:dk2>
      <a:lt2>
        <a:srgbClr val="FFFF00"/>
      </a:lt2>
      <a:accent1>
        <a:srgbClr val="FF9900"/>
      </a:accent1>
      <a:accent2>
        <a:srgbClr val="00FFFF"/>
      </a:accent2>
      <a:accent3>
        <a:srgbClr val="AAAAFF"/>
      </a:accent3>
      <a:accent4>
        <a:srgbClr val="DADADA"/>
      </a:accent4>
      <a:accent5>
        <a:srgbClr val="FFCAAA"/>
      </a:accent5>
      <a:accent6>
        <a:srgbClr val="00E7E7"/>
      </a:accent6>
      <a:hlink>
        <a:srgbClr val="FF0000"/>
      </a:hlink>
      <a:folHlink>
        <a:srgbClr val="969696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_Default Design">
  <a:themeElements>
    <a:clrScheme name="1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FF"/>
      </a:dk2>
      <a:lt2>
        <a:srgbClr val="FFFF00"/>
      </a:lt2>
      <a:accent1>
        <a:srgbClr val="FF9900"/>
      </a:accent1>
      <a:accent2>
        <a:srgbClr val="00FFFF"/>
      </a:accent2>
      <a:accent3>
        <a:srgbClr val="AAAAFF"/>
      </a:accent3>
      <a:accent4>
        <a:srgbClr val="DADADA"/>
      </a:accent4>
      <a:accent5>
        <a:srgbClr val="FFCAAA"/>
      </a:accent5>
      <a:accent6>
        <a:srgbClr val="00E7E7"/>
      </a:accent6>
      <a:hlink>
        <a:srgbClr val="FF0000"/>
      </a:hlink>
      <a:folHlink>
        <a:srgbClr val="969696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22673</TotalTime>
  <Words>1653</Words>
  <Application>Microsoft Office PowerPoint</Application>
  <PresentationFormat>On-screen Show (4:3)</PresentationFormat>
  <Paragraphs>513</Paragraphs>
  <Slides>56</Slides>
  <Notes>50</Notes>
  <HiddenSlides>0</HiddenSlides>
  <MMClips>9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56</vt:i4>
      </vt:variant>
    </vt:vector>
  </HeadingPairs>
  <TitlesOfParts>
    <vt:vector size="66" baseType="lpstr">
      <vt:lpstr>Arial Unicode MS</vt:lpstr>
      <vt:lpstr>Gulim</vt:lpstr>
      <vt:lpstr>Arial</vt:lpstr>
      <vt:lpstr>Cambria Math</vt:lpstr>
      <vt:lpstr>Times New Roman</vt:lpstr>
      <vt:lpstr>Wingdings</vt:lpstr>
      <vt:lpstr>1_Default Design</vt:lpstr>
      <vt:lpstr>12_Default Design</vt:lpstr>
      <vt:lpstr>2_Default Design</vt:lpstr>
      <vt:lpstr>Default Design</vt:lpstr>
      <vt:lpstr>Random Matrix Theory</vt:lpstr>
      <vt:lpstr>Random Matrix Theory</vt:lpstr>
      <vt:lpstr>Random Matrix Theory</vt:lpstr>
      <vt:lpstr>Random Matrix Theory</vt:lpstr>
      <vt:lpstr>Random Matrix Theory</vt:lpstr>
      <vt:lpstr>Random Matrix Theory</vt:lpstr>
      <vt:lpstr>High d Asymptotics &amp; Kernel Methods</vt:lpstr>
      <vt:lpstr>Clusters in data</vt:lpstr>
      <vt:lpstr>PCA to find clusters</vt:lpstr>
      <vt:lpstr>Statistical Smoothing</vt:lpstr>
      <vt:lpstr>Density Estimation</vt:lpstr>
      <vt:lpstr>Density Estimation</vt:lpstr>
      <vt:lpstr>Density Estimation</vt:lpstr>
      <vt:lpstr>Density Estimation</vt:lpstr>
      <vt:lpstr>Kernel Density Estimation</vt:lpstr>
      <vt:lpstr>Kernel Density Estimation</vt:lpstr>
      <vt:lpstr>Kernel Density Estimation</vt:lpstr>
      <vt:lpstr>Kernel Density Estimation</vt:lpstr>
      <vt:lpstr>Density Estimation</vt:lpstr>
      <vt:lpstr>Statistical Smoothing</vt:lpstr>
      <vt:lpstr>Scatterplot Smoothing</vt:lpstr>
      <vt:lpstr>Scatterplot Smoothing</vt:lpstr>
      <vt:lpstr>Scatterplot Smoothing</vt:lpstr>
      <vt:lpstr>Scatterplot Smoothing</vt:lpstr>
      <vt:lpstr>Scatterplot Smoothing</vt:lpstr>
      <vt:lpstr>Scatterplot Smoothing</vt:lpstr>
      <vt:lpstr>Scatterplot Smoothing</vt:lpstr>
      <vt:lpstr>Scatterplot Smoothing</vt:lpstr>
      <vt:lpstr>Scatterplot Smoothing</vt:lpstr>
      <vt:lpstr>Scatterplot Smoothing</vt:lpstr>
      <vt:lpstr>Scatterplot Smoothing</vt:lpstr>
      <vt:lpstr>Scatterplot Smoothing</vt:lpstr>
      <vt:lpstr>Scatterplot Smoothing</vt:lpstr>
      <vt:lpstr>Scatterplot Smoothing</vt:lpstr>
      <vt:lpstr>Scatterplot Smoothing</vt:lpstr>
      <vt:lpstr>Kernel Density Estimation</vt:lpstr>
      <vt:lpstr>Kernel Density Estimation</vt:lpstr>
      <vt:lpstr>Kernel Density Estimation</vt:lpstr>
      <vt:lpstr>Kernel Density Estimation</vt:lpstr>
      <vt:lpstr>Statistical Smoothing</vt:lpstr>
      <vt:lpstr>SiZer Background</vt:lpstr>
      <vt:lpstr>SiZer Background</vt:lpstr>
      <vt:lpstr>SiZer Background</vt:lpstr>
      <vt:lpstr>SiZer Background</vt:lpstr>
      <vt:lpstr>SiZer Background</vt:lpstr>
      <vt:lpstr>SiZer Background</vt:lpstr>
      <vt:lpstr>SiZer Background</vt:lpstr>
      <vt:lpstr>SiZer Background</vt:lpstr>
      <vt:lpstr>SiZer Background</vt:lpstr>
      <vt:lpstr>SiZer Background</vt:lpstr>
      <vt:lpstr>SiZer Background</vt:lpstr>
      <vt:lpstr>SiZer Background</vt:lpstr>
      <vt:lpstr>SiZer Background</vt:lpstr>
      <vt:lpstr>SiZer Background</vt:lpstr>
      <vt:lpstr>SiZer Background</vt:lpstr>
      <vt:lpstr>Participant Presentation</vt:lpstr>
    </vt:vector>
  </TitlesOfParts>
  <Company>Dell Computer Corporation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</dc:title>
  <dc:creator>Preferred Customer</dc:creator>
  <cp:lastModifiedBy>Marron, James Stephen</cp:lastModifiedBy>
  <cp:revision>572</cp:revision>
  <dcterms:created xsi:type="dcterms:W3CDTF">2001-06-08T01:38:43Z</dcterms:created>
  <dcterms:modified xsi:type="dcterms:W3CDTF">2019-11-14T18:57:38Z</dcterms:modified>
</cp:coreProperties>
</file>