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  <p:sldMasterId id="2147483970" r:id="rId2"/>
    <p:sldMasterId id="2147483984" r:id="rId3"/>
  </p:sldMasterIdLst>
  <p:notesMasterIdLst>
    <p:notesMasterId r:id="rId145"/>
  </p:notesMasterIdLst>
  <p:sldIdLst>
    <p:sldId id="4098" r:id="rId4"/>
    <p:sldId id="4100" r:id="rId5"/>
    <p:sldId id="4104" r:id="rId6"/>
    <p:sldId id="4108" r:id="rId7"/>
    <p:sldId id="4109" r:id="rId8"/>
    <p:sldId id="4110" r:id="rId9"/>
    <p:sldId id="4111" r:id="rId10"/>
    <p:sldId id="4118" r:id="rId11"/>
    <p:sldId id="4121" r:id="rId12"/>
    <p:sldId id="4133" r:id="rId13"/>
    <p:sldId id="4138" r:id="rId14"/>
    <p:sldId id="4139" r:id="rId15"/>
    <p:sldId id="4146" r:id="rId16"/>
    <p:sldId id="4149" r:id="rId17"/>
    <p:sldId id="4151" r:id="rId18"/>
    <p:sldId id="4153" r:id="rId19"/>
    <p:sldId id="4154" r:id="rId20"/>
    <p:sldId id="4156" r:id="rId21"/>
    <p:sldId id="4157" r:id="rId22"/>
    <p:sldId id="4158" r:id="rId23"/>
    <p:sldId id="4159" r:id="rId24"/>
    <p:sldId id="4160" r:id="rId25"/>
    <p:sldId id="4161" r:id="rId26"/>
    <p:sldId id="4162" r:id="rId27"/>
    <p:sldId id="4163" r:id="rId28"/>
    <p:sldId id="4164" r:id="rId29"/>
    <p:sldId id="4165" r:id="rId30"/>
    <p:sldId id="4166" r:id="rId31"/>
    <p:sldId id="4167" r:id="rId32"/>
    <p:sldId id="4168" r:id="rId33"/>
    <p:sldId id="4169" r:id="rId34"/>
    <p:sldId id="4170" r:id="rId35"/>
    <p:sldId id="4171" r:id="rId36"/>
    <p:sldId id="4172" r:id="rId37"/>
    <p:sldId id="4173" r:id="rId38"/>
    <p:sldId id="4174" r:id="rId39"/>
    <p:sldId id="4175" r:id="rId40"/>
    <p:sldId id="4176" r:id="rId41"/>
    <p:sldId id="4177" r:id="rId42"/>
    <p:sldId id="4178" r:id="rId43"/>
    <p:sldId id="4179" r:id="rId44"/>
    <p:sldId id="4180" r:id="rId45"/>
    <p:sldId id="4181" r:id="rId46"/>
    <p:sldId id="4182" r:id="rId47"/>
    <p:sldId id="4183" r:id="rId48"/>
    <p:sldId id="4184" r:id="rId49"/>
    <p:sldId id="4185" r:id="rId50"/>
    <p:sldId id="4186" r:id="rId51"/>
    <p:sldId id="4187" r:id="rId52"/>
    <p:sldId id="4188" r:id="rId53"/>
    <p:sldId id="4189" r:id="rId54"/>
    <p:sldId id="4190" r:id="rId55"/>
    <p:sldId id="4191" r:id="rId56"/>
    <p:sldId id="4192" r:id="rId57"/>
    <p:sldId id="4193" r:id="rId58"/>
    <p:sldId id="4194" r:id="rId59"/>
    <p:sldId id="4195" r:id="rId60"/>
    <p:sldId id="4196" r:id="rId61"/>
    <p:sldId id="4197" r:id="rId62"/>
    <p:sldId id="4198" r:id="rId63"/>
    <p:sldId id="4199" r:id="rId64"/>
    <p:sldId id="4200" r:id="rId65"/>
    <p:sldId id="4201" r:id="rId66"/>
    <p:sldId id="4202" r:id="rId67"/>
    <p:sldId id="4203" r:id="rId68"/>
    <p:sldId id="4204" r:id="rId69"/>
    <p:sldId id="4205" r:id="rId70"/>
    <p:sldId id="4206" r:id="rId71"/>
    <p:sldId id="4207" r:id="rId72"/>
    <p:sldId id="4208" r:id="rId73"/>
    <p:sldId id="4209" r:id="rId74"/>
    <p:sldId id="4210" r:id="rId75"/>
    <p:sldId id="4211" r:id="rId76"/>
    <p:sldId id="4212" r:id="rId77"/>
    <p:sldId id="4213" r:id="rId78"/>
    <p:sldId id="4214" r:id="rId79"/>
    <p:sldId id="4215" r:id="rId80"/>
    <p:sldId id="4216" r:id="rId81"/>
    <p:sldId id="4217" r:id="rId82"/>
    <p:sldId id="4218" r:id="rId83"/>
    <p:sldId id="4219" r:id="rId84"/>
    <p:sldId id="4220" r:id="rId85"/>
    <p:sldId id="4221" r:id="rId86"/>
    <p:sldId id="4222" r:id="rId87"/>
    <p:sldId id="4223" r:id="rId88"/>
    <p:sldId id="4224" r:id="rId89"/>
    <p:sldId id="4225" r:id="rId90"/>
    <p:sldId id="4226" r:id="rId91"/>
    <p:sldId id="4227" r:id="rId92"/>
    <p:sldId id="4228" r:id="rId93"/>
    <p:sldId id="4229" r:id="rId94"/>
    <p:sldId id="4230" r:id="rId95"/>
    <p:sldId id="4231" r:id="rId96"/>
    <p:sldId id="4232" r:id="rId97"/>
    <p:sldId id="4233" r:id="rId98"/>
    <p:sldId id="4234" r:id="rId99"/>
    <p:sldId id="4235" r:id="rId100"/>
    <p:sldId id="4236" r:id="rId101"/>
    <p:sldId id="4237" r:id="rId102"/>
    <p:sldId id="4238" r:id="rId103"/>
    <p:sldId id="4239" r:id="rId104"/>
    <p:sldId id="4035" r:id="rId105"/>
    <p:sldId id="4036" r:id="rId106"/>
    <p:sldId id="4037" r:id="rId107"/>
    <p:sldId id="4038" r:id="rId108"/>
    <p:sldId id="4039" r:id="rId109"/>
    <p:sldId id="4040" r:id="rId110"/>
    <p:sldId id="4041" r:id="rId111"/>
    <p:sldId id="4042" r:id="rId112"/>
    <p:sldId id="4043" r:id="rId113"/>
    <p:sldId id="4044" r:id="rId114"/>
    <p:sldId id="4045" r:id="rId115"/>
    <p:sldId id="4046" r:id="rId116"/>
    <p:sldId id="4047" r:id="rId117"/>
    <p:sldId id="4048" r:id="rId118"/>
    <p:sldId id="4049" r:id="rId119"/>
    <p:sldId id="4050" r:id="rId120"/>
    <p:sldId id="4051" r:id="rId121"/>
    <p:sldId id="4052" r:id="rId122"/>
    <p:sldId id="4053" r:id="rId123"/>
    <p:sldId id="4054" r:id="rId124"/>
    <p:sldId id="4055" r:id="rId125"/>
    <p:sldId id="4056" r:id="rId126"/>
    <p:sldId id="4057" r:id="rId127"/>
    <p:sldId id="3798" r:id="rId128"/>
    <p:sldId id="3799" r:id="rId129"/>
    <p:sldId id="3800" r:id="rId130"/>
    <p:sldId id="3801" r:id="rId131"/>
    <p:sldId id="3802" r:id="rId132"/>
    <p:sldId id="3803" r:id="rId133"/>
    <p:sldId id="3804" r:id="rId134"/>
    <p:sldId id="3805" r:id="rId135"/>
    <p:sldId id="3806" r:id="rId136"/>
    <p:sldId id="3807" r:id="rId137"/>
    <p:sldId id="3808" r:id="rId138"/>
    <p:sldId id="3809" r:id="rId139"/>
    <p:sldId id="4240" r:id="rId140"/>
    <p:sldId id="3810" r:id="rId141"/>
    <p:sldId id="3811" r:id="rId142"/>
    <p:sldId id="3996" r:id="rId143"/>
    <p:sldId id="3995" r:id="rId1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57FF"/>
    <a:srgbClr val="000000"/>
    <a:srgbClr val="0000FF"/>
    <a:srgbClr val="00E7E7"/>
    <a:srgbClr val="DA71FF"/>
    <a:srgbClr val="EBE600"/>
    <a:srgbClr val="FFDCDC"/>
    <a:srgbClr val="99FF99"/>
    <a:srgbClr val="FFB279"/>
    <a:srgbClr val="D1F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8" autoAdjust="0"/>
    <p:restoredTop sz="94928" autoAdjust="0"/>
  </p:normalViewPr>
  <p:slideViewPr>
    <p:cSldViewPr>
      <p:cViewPr varScale="1">
        <p:scale>
          <a:sx n="99" d="100"/>
          <a:sy n="99" d="100"/>
        </p:scale>
        <p:origin x="157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38" Type="http://schemas.openxmlformats.org/officeDocument/2006/relationships/slide" Target="slides/slide135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144" Type="http://schemas.openxmlformats.org/officeDocument/2006/relationships/slide" Target="slides/slide141.xml"/><Relationship Id="rId149" Type="http://schemas.openxmlformats.org/officeDocument/2006/relationships/tableStyles" Target="tableStyles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slide" Target="slides/slide131.xml"/><Relationship Id="rId139" Type="http://schemas.openxmlformats.org/officeDocument/2006/relationships/slide" Target="slides/slide13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137" Type="http://schemas.openxmlformats.org/officeDocument/2006/relationships/slide" Target="slides/slide13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40" Type="http://schemas.openxmlformats.org/officeDocument/2006/relationships/slide" Target="slides/slide137.xml"/><Relationship Id="rId14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43" Type="http://schemas.openxmlformats.org/officeDocument/2006/relationships/slide" Target="slides/slide140.xml"/><Relationship Id="rId148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0B5FBC9-C1B1-483E-B3A8-75507E5284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MassFlux1d1p1.ps</a:t>
            </a:r>
          </a:p>
        </p:txBody>
      </p:sp>
    </p:spTree>
    <p:extLst>
      <p:ext uri="{BB962C8B-B14F-4D97-AF65-F5344CB8AC3E}">
        <p14:creationId xmlns:p14="http://schemas.microsoft.com/office/powerpoint/2010/main" val="2003224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F33AF75-5C40-471B-BCA2-B31D1F77620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4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0212319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F521E8B-3784-4A14-A181-B0E350EAACC9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101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12245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964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35433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289626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712468411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03236569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952074269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1238244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395492465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762729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03931DC-72D1-4A23-9449-223A0DBD7DC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3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017734769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896870235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162415081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550890215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50726628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01079365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19103481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720055421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04790718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260951591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42515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93CD317-21FC-4510-AD9F-6D3F4AF35BA6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99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412954512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470273258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123648371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106678263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849462339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416099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348032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603029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379949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475460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16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185F46A-8F7C-40D6-98DA-C571003296A6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2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776115903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60111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48743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454688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92178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358435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953225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424788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258914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77408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19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4D4DC42-E3FE-4A4D-82F9-01618BF8607A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4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270165734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B8D27CA-2D5D-489C-9D1E-0057729DA34A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141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549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B6CF5A7-D4AF-43A4-AF37-A753C4D1735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6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544159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B6CF5A7-D4AF-43A4-AF37-A753C4D1735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6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087061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BC7BC02-55E1-46D2-809A-B5C4C06D4076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8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505502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B9FDF2F-A28A-45EC-9A61-51E486239BE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09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3164833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2E9EB21-98AB-425F-9DBD-5D8888C3074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20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0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055184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009DE51-BF25-4B69-9919-D248F070DAC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MassFlux1d1p1s.ps</a:t>
            </a:r>
          </a:p>
        </p:txBody>
      </p:sp>
    </p:spTree>
    <p:extLst>
      <p:ext uri="{BB962C8B-B14F-4D97-AF65-F5344CB8AC3E}">
        <p14:creationId xmlns:p14="http://schemas.microsoft.com/office/powerpoint/2010/main" val="2771610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A348365-AD45-4529-B68E-B58D43D1B9D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21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1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0188595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3C5AAD5-8DD5-4280-ACE3-D250AD7EAE9A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22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2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225563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19CEC29-DFCA-4E45-865D-A407A299727F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23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3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438712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19CEC29-DFCA-4E45-865D-A407A299727F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24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3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1937059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19CEC29-DFCA-4E45-865D-A407A299727F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25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3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7331534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1F5166A-B584-41A5-9120-A34440C696ED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26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15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2911100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27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090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1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1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AEBFBAD-A957-431D-8E0B-0BCB25F65E05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28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5830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2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9B07C69-3012-46B7-9F76-A9361AD96CBA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29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604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3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3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F2F0EE-6B8E-4E35-AE11-B3BA41A46D21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30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42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607CC96-8B06-4706-8DED-2777586031B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0629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4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4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B80B6DE-4151-439A-A75A-5EEB9E7788EB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31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3217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5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2A9BDCA-968D-46B2-A0C7-5C7639B6F2D1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32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7474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19BFD5B-F26D-4907-8AD3-CE64F3CC886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33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6103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7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7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670F025-5B14-4900-9677-C6EBF933A785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34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3589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8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8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E3F8435-E907-46F8-8BDC-10E6FD337963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35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715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7D72DB7-82A5-40B7-B329-B043B0E27F00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36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6744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0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0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9C28ACA-1071-43FF-BB7B-18136796C026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37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903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1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1C63610-4E6A-4184-91F5-D465D6CAE693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38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5184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2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2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4AFB711-3261-44D5-996D-9EB2AB4E436F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39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9804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3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3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091C2EF-11AC-4B76-8A0F-D23B15AD4CE2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40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660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252F57B-8BD5-4D3D-8662-A003C614713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71476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4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4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73C40E2-1DEE-45A9-BD93-EE515042D235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41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1118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5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5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62FE5B9-8EDF-4AF8-A644-81DAD7E5A958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42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4424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7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7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BE7EB22-818F-45A2-A444-AF2A0BE0D732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43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156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8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8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9B7A25A-9732-4A86-8728-570FC2BA7BB2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44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2085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9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9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AD09A36-DE9D-404A-AF3E-4ACAA8C905D3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45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1270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0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0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DF3DD25-1C65-43C8-9092-38257C6C0251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46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1875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1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1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C00D897-98ED-4F2C-B1C3-AAAC050ED4B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47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222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2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2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8654848-DAC2-4F09-8C51-9665B63AB6B2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48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761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3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3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828C16E-F006-409F-93D7-B4BF4755436B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49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442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4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4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58C5CA7-6852-4AAA-83F9-1B40282D406C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50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91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9F7B725-EC43-448E-8F02-9961720662DF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3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1469552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5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5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9910CB3-237B-4FC6-8E8F-ACE095E01474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51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159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145FBAB-2730-4A85-ADAC-6727879DC054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52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841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7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AFAF686-DF56-4BF1-847F-BDA23B53791D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53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8325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9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9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9DC70F1-C3BC-43A5-86AA-17AEC7FEADAE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54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9847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0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0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0D92DDB-4A88-46ED-AFC7-D8C191DBC0C3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55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3851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1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1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55F7959-5F7A-49B9-83B0-214E854D6E65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56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02795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2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2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54EE0DB-8D24-4183-9C1B-79EC91A117D2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57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4206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3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3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8305958-5A91-47F2-B3FA-C539738A572E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58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62645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4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4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488E875-BC31-41C0-BF00-DAF17683F446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59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31121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5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5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B4F4371-70AC-48FA-AFA4-6D2A3DA62B33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60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405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A821916-3579-4647-9EE6-3D5FAAB6703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64910418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6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6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D09B6D1-92B5-489A-90D6-B45536D44EBE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61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79523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99756C1-C758-4DAC-BC51-C95187BAA5DE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62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79762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8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8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842307B-04F5-4BA9-A28C-59E0C142CCD3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63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58339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9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9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008D389-A050-48D8-9985-35F588F29E04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64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82104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0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0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0808212-700A-44CF-BE17-7B1A921DFDE4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65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88574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1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1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9EA2B8C-F027-4B2C-8E4F-2B4A4603A67F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66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2459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2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2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D44EC43-F8E1-4975-953C-8AD2007FAB5F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67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28914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3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3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2DA9258-5766-458A-A4E1-40BD72628601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68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41479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5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5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F029421-DF29-4EB3-8133-1DCA48A62B02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69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76032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6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6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F87936A-8621-44E5-A290-9EEADAA6DDF2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70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966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D015B08-84A6-4E67-B9D4-C5827271BA57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75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54082442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1FF9D6F-811F-4CE8-82B8-E01F0D308AEC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71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25323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8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8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9602691-D214-48C2-A23E-3EA63CA33799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72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39899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9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9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122A39E-8683-4FAA-969A-ECBF79C90E1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73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36425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0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0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1CA3FB5-5AE2-41FC-ACE8-7F3CBDD9D4EE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74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8140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1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1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B1275EB-D57E-497C-A7B8-D47DF7852408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75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4730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2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2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409B3A1-A934-4D8C-A878-BA42EB500C28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76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69810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3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B76843A-A35C-462D-BF91-49EE1115E1B6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77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0867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4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4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D8A12A0-3EEB-4F3C-B877-711DB800BAEC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78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6597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5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5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7D29D31-36A3-4493-958F-29C8A59AE262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79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5107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6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6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0220E4C-2871-4C7E-906B-B5D43ED9CC8F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80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49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5E02BA3-56F3-4E5E-BF2A-A5DAD5659E8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9602567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EC9D4AB-7B26-4438-8C45-075EBBA5C3FA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81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65410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8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8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99FC247-4D2A-4353-AE45-EC64A9C21F6C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82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17340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9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9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72F7DB9-800D-4538-925B-A80C4C8DA7F8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83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19354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0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0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58EF783-7989-4470-AF2E-67924156BF0C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84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32401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1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1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BE03F4E-66EB-4F89-B5B1-8189A0BB4F23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85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9422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2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2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8308AF9-96CF-4854-AC8F-48F934721E12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86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47452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3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3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74DCAE1-4A9C-432B-A816-1CB2FE65045A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87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95415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4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4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B12E5BE-0AA1-4C91-8DE9-705B8BF9C07C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88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74627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5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5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374B1B5-B7CB-4FED-8043-6AD6339DD0B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89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5319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1231C5E-64B1-4F6C-9909-D6C305B9330D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90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36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481939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5E02BA3-56F3-4E5E-BF2A-A5DAD5659E8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19985104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54184EB-CF51-4195-8F6C-ED6CA26F0B2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91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37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3670540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D1F192E-B2D8-4CE9-A571-7015CAF437A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92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38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24331939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98E9D41-4C03-4DA0-A0E9-48D62771AB76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93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39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9227033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51713E4-F860-439E-92BA-4BBC15350C3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94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0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60422334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34649B-95C3-4053-827F-51B1D3353D1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95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2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71334336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CB61464-81F3-4E31-BBA5-023AA6127D2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96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3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13946070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B10E9B9-82E0-4FE1-964B-4F07B100246D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97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4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86676989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FCC4AB9-9E73-4D72-B0FA-C476D301E2A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98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5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5545519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88B2BBD-A024-4AF1-ADE0-C2A2E462F0CE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99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6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7475433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0CDBD72-1C8C-4252-B19E-809670DC1CB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>
                <a:defRPr/>
              </a:pPr>
              <a:t>100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7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30978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4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7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16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06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563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84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4993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2511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3059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4148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471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24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7322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2640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7229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2271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72128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0822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3292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5987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39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8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633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373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595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23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360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728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436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355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43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236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5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626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7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8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6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3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9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3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784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4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30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1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0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ti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0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tif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0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t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tif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2.png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tif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1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PCA of Mass Flux Data: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4609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7579"/>
          <a:stretch>
            <a:fillRect/>
          </a:stretch>
        </p:blipFill>
        <p:spPr>
          <a:xfrm>
            <a:off x="1090613" y="1531938"/>
            <a:ext cx="5005387" cy="7535862"/>
          </a:xfrm>
          <a:noFill/>
        </p:spPr>
      </p:pic>
      <p:grpSp>
        <p:nvGrpSpPr>
          <p:cNvPr id="9" name="Group 8"/>
          <p:cNvGrpSpPr/>
          <p:nvPr/>
        </p:nvGrpSpPr>
        <p:grpSpPr>
          <a:xfrm>
            <a:off x="5334000" y="1466671"/>
            <a:ext cx="3140789" cy="2419529"/>
            <a:chOff x="5334000" y="1466671"/>
            <a:chExt cx="3140789" cy="2419529"/>
          </a:xfrm>
        </p:grpSpPr>
        <p:sp>
          <p:nvSpPr>
            <p:cNvPr id="2" name="TextBox 1"/>
            <p:cNvSpPr txBox="1"/>
            <p:nvPr/>
          </p:nvSpPr>
          <p:spPr>
            <a:xfrm>
              <a:off x="6858000" y="1466671"/>
              <a:ext cx="161678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Big Question: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Are The 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3 Clusters</a:t>
              </a:r>
            </a:p>
            <a:p>
              <a:r>
                <a:rPr lang="en-US" i="1" dirty="0" smtClean="0">
                  <a:solidFill>
                    <a:srgbClr val="000000"/>
                  </a:solidFill>
                </a:rPr>
                <a:t>Really There</a:t>
              </a:r>
              <a:r>
                <a:rPr lang="en-US" dirty="0" smtClean="0">
                  <a:solidFill>
                    <a:srgbClr val="000000"/>
                  </a:solidFill>
                </a:rPr>
                <a:t>?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5334000" y="2525713"/>
              <a:ext cx="1600200" cy="777875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5562600" y="2525713"/>
              <a:ext cx="1371600" cy="1284287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5867400" y="2525713"/>
              <a:ext cx="1066800" cy="1360487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11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1027886"/>
            <a:ext cx="85344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kern="0" smtClean="0">
                <a:solidFill>
                  <a:srgbClr val="000000"/>
                </a:solidFill>
                <a:latin typeface="Arial"/>
              </a:rPr>
              <a:t>Slide</a:t>
            </a:r>
          </a:p>
          <a:p>
            <a:pPr marL="0" indent="0">
              <a:buFontTx/>
              <a:buNone/>
              <a:defRPr/>
            </a:pPr>
            <a:r>
              <a:rPr lang="en-US" kern="0" smtClean="0">
                <a:solidFill>
                  <a:srgbClr val="FF00FF"/>
                </a:solidFill>
                <a:latin typeface="Arial"/>
              </a:rPr>
              <a:t>Cutoff</a:t>
            </a:r>
          </a:p>
          <a:p>
            <a:pPr marL="0" indent="0">
              <a:buFontTx/>
              <a:buNone/>
              <a:defRPr/>
            </a:pPr>
            <a:r>
              <a:rPr lang="en-US" kern="0" smtClean="0">
                <a:solidFill>
                  <a:srgbClr val="000000"/>
                </a:solidFill>
                <a:latin typeface="Arial"/>
              </a:rPr>
              <a:t>To </a:t>
            </a:r>
          </a:p>
          <a:p>
            <a:pPr marL="0" indent="0">
              <a:buFontTx/>
              <a:buNone/>
              <a:defRPr/>
            </a:pPr>
            <a:r>
              <a:rPr lang="en-US" kern="0" smtClean="0">
                <a:solidFill>
                  <a:srgbClr val="000000"/>
                </a:solidFill>
                <a:latin typeface="Arial"/>
              </a:rPr>
              <a:t>Trace</a:t>
            </a:r>
          </a:p>
          <a:p>
            <a:pPr marL="0" indent="0">
              <a:buFontTx/>
              <a:buNone/>
              <a:defRPr/>
            </a:pPr>
            <a:r>
              <a:rPr lang="en-US" kern="0" smtClean="0">
                <a:solidFill>
                  <a:srgbClr val="000000"/>
                </a:solidFill>
                <a:latin typeface="Arial"/>
              </a:rPr>
              <a:t>Out </a:t>
            </a:r>
          </a:p>
          <a:p>
            <a:pPr marL="0" indent="0">
              <a:buFontTx/>
              <a:buNone/>
              <a:defRPr/>
            </a:pPr>
            <a:r>
              <a:rPr lang="en-US" kern="0" smtClean="0">
                <a:solidFill>
                  <a:srgbClr val="FF00FF"/>
                </a:solidFill>
                <a:latin typeface="Arial"/>
              </a:rPr>
              <a:t>Curve</a:t>
            </a:r>
          </a:p>
          <a:p>
            <a:pPr marL="0" indent="0">
              <a:buFontTx/>
              <a:buNone/>
              <a:defRPr/>
            </a:pPr>
            <a:endParaRPr lang="en-US" kern="0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1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8" y="1412539"/>
            <a:ext cx="7706212" cy="54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9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9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5726668"/>
            <a:ext cx="464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Single Outlier Can Make CI Arbitrarily Small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4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Effect of a single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outlier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?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Can create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local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minimum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Can also yield a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global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minimum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This gives a one point class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Can make CI arbitrarily small</a:t>
            </a:r>
          </a:p>
          <a:p>
            <a:pPr lvl="1" algn="ctr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(really a “good clustering”???)</a:t>
            </a:r>
          </a:p>
          <a:p>
            <a:pPr lvl="1" eaLnBrk="1" hangingPunct="1">
              <a:lnSpc>
                <a:spcPct val="150000"/>
              </a:lnSpc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56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2-d Toy Example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Recall From Before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(When Studying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Kernel PCA)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699" t="2931" r="19699" b="24504"/>
          <a:stretch/>
        </p:blipFill>
        <p:spPr>
          <a:xfrm>
            <a:off x="4267125" y="1584928"/>
            <a:ext cx="4876875" cy="451107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81000" y="4191000"/>
            <a:ext cx="5105400" cy="461665"/>
            <a:chOff x="381000" y="4191000"/>
            <a:chExt cx="51054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381000" y="4191000"/>
              <a:ext cx="2679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Long Thin Cluster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5" name="Straight Arrow Connector 4"/>
            <p:cNvCxnSpPr>
              <a:stCxn id="3" idx="3"/>
            </p:cNvCxnSpPr>
            <p:nvPr/>
          </p:nvCxnSpPr>
          <p:spPr>
            <a:xfrm flipV="1">
              <a:off x="3060773" y="4419600"/>
              <a:ext cx="2425627" cy="223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81000" y="4948535"/>
            <a:ext cx="6934200" cy="461665"/>
            <a:chOff x="381000" y="4948535"/>
            <a:chExt cx="6934200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4948535"/>
              <a:ext cx="31822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Close Round Clusters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10" name="Straight Arrow Connector 9"/>
            <p:cNvCxnSpPr>
              <a:stCxn id="6" idx="3"/>
            </p:cNvCxnSpPr>
            <p:nvPr/>
          </p:nvCxnSpPr>
          <p:spPr>
            <a:xfrm flipV="1">
              <a:off x="3563281" y="4948535"/>
              <a:ext cx="3751919" cy="23083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81000" y="3124200"/>
            <a:ext cx="7924800" cy="3052465"/>
            <a:chOff x="381000" y="3124200"/>
            <a:chExt cx="7924800" cy="3052465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5715000"/>
              <a:ext cx="33345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Outliers or Clusters???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13" name="Straight Arrow Connector 12"/>
            <p:cNvCxnSpPr>
              <a:stCxn id="7" idx="3"/>
            </p:cNvCxnSpPr>
            <p:nvPr/>
          </p:nvCxnSpPr>
          <p:spPr>
            <a:xfrm flipV="1">
              <a:off x="3715567" y="3124200"/>
              <a:ext cx="4590233" cy="282163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390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2-d Toy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852" t="4892" r="9095" b="8814"/>
          <a:stretch/>
        </p:blipFill>
        <p:spPr>
          <a:xfrm>
            <a:off x="1219200" y="1493452"/>
            <a:ext cx="6522646" cy="53645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1759803"/>
                <a:ext cx="220445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Groups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All Small Ones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759803"/>
                <a:ext cx="2204450" cy="830997"/>
              </a:xfrm>
              <a:prstGeom prst="rect">
                <a:avLst/>
              </a:prstGeom>
              <a:blipFill>
                <a:blip r:embed="rId4"/>
                <a:stretch>
                  <a:fillRect l="-4144" t="-5147" r="-3315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15750" y="2521803"/>
                <a:ext cx="194200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=3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Splits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Round Ones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750" y="2521803"/>
                <a:ext cx="1942006" cy="830997"/>
              </a:xfrm>
              <a:prstGeom prst="rect">
                <a:avLst/>
              </a:prstGeom>
              <a:blipFill>
                <a:blip r:embed="rId5"/>
                <a:stretch>
                  <a:fillRect l="-5031" t="-5147" r="-4088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86600" y="5105400"/>
                <a:ext cx="208582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=5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Splits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Outliers, Not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Round Ones?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5105400"/>
                <a:ext cx="2085827" cy="1200329"/>
              </a:xfrm>
              <a:prstGeom prst="rect">
                <a:avLst/>
              </a:prstGeom>
              <a:blipFill>
                <a:blip r:embed="rId6"/>
                <a:stretch>
                  <a:fillRect l="-4678" t="-3571" r="-3509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4267200"/>
                <a:ext cx="193193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=4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Splits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Long Cluster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267200"/>
                <a:ext cx="1931939" cy="830997"/>
              </a:xfrm>
              <a:prstGeom prst="rect">
                <a:avLst/>
              </a:prstGeom>
              <a:blipFill>
                <a:blip r:embed="rId7"/>
                <a:stretch>
                  <a:fillRect l="-4732" t="-5147" r="-4101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514600" y="3834825"/>
            <a:ext cx="4900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K-Means Can Be Slippery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4648200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Local Minimum?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7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3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9815" t="4769" r="8753" b="8887"/>
          <a:stretch/>
        </p:blipFill>
        <p:spPr>
          <a:xfrm>
            <a:off x="1219200" y="1490472"/>
            <a:ext cx="6553200" cy="5367528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2-d Toy Example, No Outliers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1759803"/>
                <a:ext cx="220445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Groups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All Small Ones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759803"/>
                <a:ext cx="2204450" cy="830997"/>
              </a:xfrm>
              <a:prstGeom prst="rect">
                <a:avLst/>
              </a:prstGeom>
              <a:blipFill>
                <a:blip r:embed="rId4"/>
                <a:stretch>
                  <a:fillRect l="-4144" t="-5147" r="-3315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15750" y="2521803"/>
                <a:ext cx="194200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=3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Splits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Round Ones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750" y="2521803"/>
                <a:ext cx="1942006" cy="830997"/>
              </a:xfrm>
              <a:prstGeom prst="rect">
                <a:avLst/>
              </a:prstGeom>
              <a:blipFill>
                <a:blip r:embed="rId5"/>
                <a:stretch>
                  <a:fillRect l="-5031" t="-5147" r="-4088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86600" y="5105400"/>
                <a:ext cx="208582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=5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Not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Round Ones?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5105400"/>
                <a:ext cx="2085827" cy="830997"/>
              </a:xfrm>
              <a:prstGeom prst="rect">
                <a:avLst/>
              </a:prstGeom>
              <a:blipFill>
                <a:blip r:embed="rId6"/>
                <a:stretch>
                  <a:fillRect l="-4678" t="-5147" r="-3509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4267200"/>
                <a:ext cx="193193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4, Splits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Long Cluster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267200"/>
                <a:ext cx="1931939" cy="830997"/>
              </a:xfrm>
              <a:prstGeom prst="rect">
                <a:avLst/>
              </a:prstGeom>
              <a:blipFill>
                <a:blip r:embed="rId7"/>
                <a:stretch>
                  <a:fillRect l="-4732" t="-5147" r="-4101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514600" y="3834825"/>
            <a:ext cx="51954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K-Means Can Be Slippery,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Careful About Local Minima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39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Another Application of CI (Cluster Index)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err="1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Cabanski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et al (2010)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Idea:   Use CI in bioinformatics to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“measure </a:t>
            </a:r>
            <a:r>
              <a:rPr lang="en-US" altLang="ko-KR" sz="3600" i="1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quality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of data preprocessing”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Philosophy:  Clusters Are Scientific Goal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So Want to </a:t>
            </a:r>
            <a:r>
              <a:rPr lang="en-US" altLang="ko-KR" sz="3600" u="sng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Accentuate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Them</a:t>
            </a:r>
          </a:p>
        </p:txBody>
      </p:sp>
    </p:spTree>
    <p:extLst>
      <p:ext uri="{BB962C8B-B14F-4D97-AF65-F5344CB8AC3E}">
        <p14:creationId xmlns:p14="http://schemas.microsoft.com/office/powerpoint/2010/main" val="408140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838200" y="3156466"/>
            <a:ext cx="1031543" cy="50113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45457" y="3124200"/>
            <a:ext cx="1031543" cy="50113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9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38200" y="3156466"/>
            <a:ext cx="1031543" cy="50113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445457" y="3124200"/>
            <a:ext cx="1031543" cy="50113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9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sz="3600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SWISS = 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Standardized Within class Sum of Squares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altLang="ko-KR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𝑆𝑊𝐼𝑆𝑆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ba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bar>
                                                    <m:barPr>
                                                      <m:ctrlP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</m:ctrlPr>
                                                    </m:barPr>
                                                    <m:e>
                                                      <m: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ba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sz="2800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l="-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352800" y="2743200"/>
            <a:ext cx="3962400" cy="1524000"/>
            <a:chOff x="3352800" y="2743200"/>
            <a:chExt cx="3962400" cy="15240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352800" y="2743200"/>
              <a:ext cx="31242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5181600" y="2743200"/>
              <a:ext cx="762000" cy="13716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181600" y="2743200"/>
              <a:ext cx="2133600" cy="15240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304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sz="3600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SWISS = 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Standardized Within class Sum of Squares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altLang="ko-KR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𝑆𝑊𝐼𝑆𝑆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ba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bar>
                                                    <m:barPr>
                                                      <m:ctrlP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</m:ctrlPr>
                                                    </m:barPr>
                                                    <m:e>
                                                      <m: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ba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sz="2800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l="-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562600" y="2743200"/>
            <a:ext cx="3124200" cy="1524000"/>
            <a:chOff x="3352800" y="2743200"/>
            <a:chExt cx="3124200" cy="15240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352800" y="2743200"/>
              <a:ext cx="31242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4267200" y="2743200"/>
              <a:ext cx="914400" cy="15240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181600" y="2743200"/>
              <a:ext cx="762000" cy="12954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418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Empirical Qs 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near </a:t>
            </a:r>
            <a:r>
              <a:rPr lang="en-US" smtClean="0">
                <a:solidFill>
                  <a:srgbClr val="0000FF"/>
                </a:solidFill>
                <a:latin typeface="Arial" charset="0"/>
                <a:cs typeface="Arial" charset="0"/>
              </a:rPr>
              <a:t>Theoretical Qs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when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FF00FF"/>
                </a:solidFill>
                <a:latin typeface="Arial" charset="0"/>
                <a:cs typeface="Arial" charset="0"/>
              </a:rPr>
              <a:t>Q-Q curve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  is near  </a:t>
            </a:r>
            <a:r>
              <a:rPr lang="en-US" smtClean="0">
                <a:solidFill>
                  <a:srgbClr val="00FF00"/>
                </a:solidFill>
                <a:latin typeface="Arial" charset="0"/>
                <a:cs typeface="Arial" charset="0"/>
              </a:rPr>
              <a:t>45</a:t>
            </a:r>
            <a:r>
              <a:rPr lang="en-US" baseline="30000" smtClean="0">
                <a:solidFill>
                  <a:srgbClr val="00FF00"/>
                </a:solidFill>
                <a:latin typeface="Arial" charset="0"/>
                <a:cs typeface="Arial" charset="0"/>
              </a:rPr>
              <a:t>0</a:t>
            </a:r>
            <a:r>
              <a:rPr lang="en-US" smtClean="0">
                <a:solidFill>
                  <a:srgbClr val="00FF00"/>
                </a:solidFill>
                <a:latin typeface="Arial" charset="0"/>
                <a:cs typeface="Arial" charset="0"/>
              </a:rPr>
              <a:t> line</a:t>
            </a:r>
          </a:p>
          <a:p>
            <a:pPr algn="ctr">
              <a:lnSpc>
                <a:spcPct val="150000"/>
              </a:lnSpc>
              <a:buFontTx/>
              <a:buNone/>
            </a:pPr>
            <a:endParaRPr lang="en-US" smtClean="0">
              <a:solidFill>
                <a:srgbClr val="00FF00"/>
              </a:solidFill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(general use of Q-Q plots)</a:t>
            </a: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sz="3600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SWISS = 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Standardized Within class Sum of Squares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altLang="ko-KR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𝑆𝑊𝐼𝑆𝑆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ba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bar>
                                                    <m:barPr>
                                                      <m:ctrlP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</m:ctrlPr>
                                                    </m:barPr>
                                                    <m:e>
                                                      <m: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ba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sz="2800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l="-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38200" y="2743200"/>
            <a:ext cx="4648200" cy="2209800"/>
            <a:chOff x="3352800" y="2743200"/>
            <a:chExt cx="4648200" cy="22098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352800" y="2743200"/>
              <a:ext cx="23622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724400" y="2743200"/>
              <a:ext cx="3276600" cy="2209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317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3600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Recall Graphical Introduction:</a:t>
                </a:r>
              </a:p>
              <a:p>
                <a:pPr marL="0" indent="0" algn="ctr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𝑆𝑊𝐼𝑆𝑆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ba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bar>
                                                    <m:barPr>
                                                      <m:ctrlP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</m:ctrlPr>
                                                    </m:barPr>
                                                    <m:e>
                                                      <m: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ba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sz="2800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l="-2195" t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 l="9999" t="8234" r="10908" b="52934"/>
          <a:stretch>
            <a:fillRect/>
          </a:stretch>
        </p:blipFill>
        <p:spPr bwMode="auto">
          <a:xfrm>
            <a:off x="304800" y="3611880"/>
            <a:ext cx="8556362" cy="32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2057400" y="2057400"/>
            <a:ext cx="4267200" cy="3810000"/>
            <a:chOff x="1676400" y="2362200"/>
            <a:chExt cx="3810000" cy="3581400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3241221" y="2362200"/>
              <a:ext cx="2245179" cy="250698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1676400" y="2362200"/>
              <a:ext cx="3810000" cy="3581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599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3600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Recall Graphical Introduction:</a:t>
                </a:r>
                <a:endParaRPr lang="en-US" altLang="ko-KR" sz="44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𝑆𝑊𝐼𝑆𝑆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ba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bar>
                                                    <m:barPr>
                                                      <m:ctrlP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</m:ctrlPr>
                                                    </m:barPr>
                                                    <m:e>
                                                      <m: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ba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sz="28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sz="3600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l="-2195" t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 l="9999" t="8234" r="10908" b="52934"/>
          <a:stretch>
            <a:fillRect/>
          </a:stretch>
        </p:blipFill>
        <p:spPr bwMode="auto">
          <a:xfrm>
            <a:off x="304800" y="3611880"/>
            <a:ext cx="8556362" cy="32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6172200" y="2895600"/>
            <a:ext cx="1066800" cy="2362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0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Revisit 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05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88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87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sz="3600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Now Consider </a:t>
                </a:r>
                <a14:m>
                  <m:oMath xmlns:m="http://schemas.openxmlformats.org/officeDocument/2006/math"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𝐾</m:t>
                    </m:r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&gt;2</m:t>
                    </m:r>
                  </m:oMath>
                </a14:m>
                <a:r>
                  <a:rPr lang="en-US" altLang="ko-KR" sz="3600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sz="24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𝑆𝑊𝐼𝑆𝑆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ba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bar>
                                                    <m:barPr>
                                                      <m:ctrlP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</m:ctrlPr>
                                                    </m:barPr>
                                                    <m:e>
                                                      <m: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ba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sz="28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altLang="ko-KR" sz="3600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sz="3600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How well does it work?</a:t>
                </a:r>
                <a:endParaRPr lang="en-US" altLang="ko-KR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l="-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40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𝐾</m:t>
                    </m:r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=3</m:t>
                    </m:r>
                  </m:oMath>
                </a14:m>
                <a:r>
                  <a:rPr lang="en-US" altLang="ko-KR" sz="3600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Toy Example:</a:t>
                </a: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603" r="54079" b="51204"/>
          <a:stretch/>
        </p:blipFill>
        <p:spPr>
          <a:xfrm>
            <a:off x="2327148" y="1887166"/>
            <a:ext cx="5482398" cy="49708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78707" y="3093493"/>
            <a:ext cx="2712493" cy="3355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1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𝐾</m:t>
                    </m:r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=3</m:t>
                    </m:r>
                  </m:oMath>
                </a14:m>
                <a:r>
                  <a:rPr lang="en-US" altLang="ko-KR" sz="3600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Toy Example:</a:t>
                </a: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2" t="603" r="1968" b="51204"/>
          <a:stretch/>
        </p:blipFill>
        <p:spPr>
          <a:xfrm>
            <a:off x="2327148" y="1887166"/>
            <a:ext cx="5482884" cy="4970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78707" y="3093493"/>
            <a:ext cx="2712493" cy="3355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42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𝐾</m:t>
                    </m:r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=3</m:t>
                    </m:r>
                  </m:oMath>
                </a14:m>
                <a:r>
                  <a:rPr lang="en-US" altLang="ko-KR" sz="3600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Toy Example:</a:t>
                </a: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50964" r="54079" b="843"/>
          <a:stretch/>
        </p:blipFill>
        <p:spPr>
          <a:xfrm>
            <a:off x="2327148" y="1887166"/>
            <a:ext cx="5482398" cy="4970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4907" y="3017293"/>
            <a:ext cx="2712493" cy="3355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14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Alternate Viewpoints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-P Plot = ROC Curve: </a:t>
            </a:r>
          </a:p>
          <a:p>
            <a:pPr algn="ctr"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Study Differences Between Data Sets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Focus on 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Main Body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of Distributions</a:t>
            </a:r>
          </a:p>
          <a:p>
            <a:pPr>
              <a:buFontTx/>
              <a:buNone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Q-Q Plot:         For Checking 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Empirical Distribution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vs.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Theoretical Distribution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Focus on 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Tails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92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50964" r="54079" b="843"/>
          <a:stretch/>
        </p:blipFill>
        <p:spPr>
          <a:xfrm>
            <a:off x="2327148" y="1887166"/>
            <a:ext cx="5482398" cy="4970834"/>
          </a:xfrm>
          <a:prstGeom prst="rect">
            <a:avLst/>
          </a:prstGeom>
        </p:spPr>
      </p:pic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𝐾</m:t>
                    </m:r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=3</m:t>
                    </m:r>
                  </m:oMath>
                </a14:m>
                <a:r>
                  <a:rPr lang="en-US" altLang="ko-KR" sz="3600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Toy Example:</a:t>
                </a:r>
              </a:p>
              <a:p>
                <a:pPr marL="0" indent="0" eaLnBrk="1" hangingPunct="1">
                  <a:buNone/>
                </a:pPr>
                <a:endParaRPr lang="en-US" altLang="ko-KR" sz="36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altLang="ko-KR" sz="3600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sz="3600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But C</a:t>
                </a:r>
              </a:p>
              <a:p>
                <a:pPr marL="0" indent="0" eaLnBrk="1" hangingPunct="1">
                  <a:buNone/>
                </a:pPr>
                <a:r>
                  <a:rPr lang="en-US" altLang="ko-KR" sz="3600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Seems</a:t>
                </a:r>
              </a:p>
              <a:p>
                <a:pPr marL="0" indent="0" eaLnBrk="1" hangingPunct="1">
                  <a:buNone/>
                </a:pPr>
                <a:r>
                  <a:rPr lang="en-US" altLang="ko-KR" sz="3600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“Better</a:t>
                </a:r>
              </a:p>
              <a:p>
                <a:pPr marL="0" indent="0" eaLnBrk="1" hangingPunct="1">
                  <a:buNone/>
                </a:pPr>
                <a:r>
                  <a:rPr lang="en-US" altLang="ko-KR" sz="3600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Clustered”</a:t>
                </a: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4"/>
                <a:stretch>
                  <a:fillRect l="-2195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154907" y="3017293"/>
            <a:ext cx="2712493" cy="3355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39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K-Class SWISS: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Instead of using K-Class  CI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Use </a:t>
            </a:r>
            <a:r>
              <a:rPr lang="en-US" altLang="ko-KR" sz="3600" i="1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Average of Pairwise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SWISS Scores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65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K-Class SWISS: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Instead of using K-Class  CI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Use </a:t>
            </a:r>
            <a:r>
              <a:rPr lang="en-US" altLang="ko-KR" sz="3600" i="1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Average of Pairwise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SWISS Scores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endParaRPr lang="en-US" altLang="ko-KR" sz="3600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(Preserves  [0,1] Range)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600200" y="4343400"/>
            <a:ext cx="533400" cy="1447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50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i="1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Avg. Pairwise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SWISS – Toy Examples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98701"/>
            <a:ext cx="6087795" cy="515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8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Additional Feature: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Ǝ  Hypothesis Tests: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 H</a:t>
            </a:r>
            <a:r>
              <a:rPr lang="en-US" altLang="ko-KR" baseline="-25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:    SWISS</a:t>
            </a:r>
            <a:r>
              <a:rPr lang="en-US" altLang="ko-KR" baseline="-25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 &lt;  1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H</a:t>
            </a:r>
            <a:r>
              <a:rPr lang="en-US" altLang="ko-KR" baseline="-25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:    SWISS</a:t>
            </a:r>
            <a:r>
              <a:rPr lang="en-US" altLang="ko-KR" baseline="-25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 &lt;  SWISS</a:t>
            </a:r>
            <a:r>
              <a:rPr lang="en-US" altLang="ko-KR" baseline="-25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Permutation Based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See </a:t>
            </a:r>
            <a:r>
              <a:rPr lang="en-US" altLang="ko-KR" dirty="0" err="1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Cabanski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et al (2010)</a:t>
            </a: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14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 Very Large Area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K-Means is Only One Approach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Has its Drawbacks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(Many Toy Examples of This)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Ǝ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Many Other Approaches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Important (And Broad) Class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</p:spTree>
    <p:extLst>
      <p:ext uri="{BB962C8B-B14F-4D97-AF65-F5344CB8AC3E}">
        <p14:creationId xmlns:p14="http://schemas.microsoft.com/office/powerpoint/2010/main" val="39723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Idea:   Consider Either: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Bottom Up Aggregation: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One by One Combine Data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Top Down Splitting: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All Data in One Cluster &amp; Split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Through Entire Data Set, to get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9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1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Thanks to US EPA:  water.epa.gov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44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Individuals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4800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667000" y="3667126"/>
            <a:ext cx="2286000" cy="113347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8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Move Up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4419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438400" y="4419600"/>
            <a:ext cx="25146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90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  Departures from line?</a:t>
            </a:r>
          </a:p>
        </p:txBody>
      </p:sp>
      <p:pic>
        <p:nvPicPr>
          <p:cNvPr id="180228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37783"/>
            <a:ext cx="6720284" cy="512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2171700" y="2628900"/>
            <a:ext cx="4114800" cy="1752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914900" y="1638300"/>
            <a:ext cx="1295400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9956" y="3055203"/>
                <a:ext cx="248324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</a:rPr>
                  <a:t>Keep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=10,000</m:t>
                    </m:r>
                  </m:oMath>
                </a14:m>
                <a:endParaRPr lang="en-US" sz="2400" dirty="0" smtClean="0">
                  <a:solidFill>
                    <a:srgbClr val="000000"/>
                  </a:solidFill>
                </a:endParaRPr>
              </a:p>
              <a:p>
                <a:r>
                  <a:rPr lang="en-US" sz="2400" dirty="0" smtClean="0">
                    <a:solidFill>
                      <a:srgbClr val="000000"/>
                    </a:solidFill>
                  </a:rPr>
                  <a:t>In Mind Here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56" y="3055203"/>
                <a:ext cx="2483244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3931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94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Move Up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41148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438400" y="4114800"/>
            <a:ext cx="25146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40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Move Up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38100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438400" y="3810000"/>
            <a:ext cx="2514600" cy="685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7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Move Up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3276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438400" y="3276600"/>
            <a:ext cx="2514600" cy="1219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53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Move Up,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End Up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All in 1 Cluster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22860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371850" y="2286000"/>
            <a:ext cx="1809750" cy="396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74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Split: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All in 1 Cluster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22860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371850" y="2286000"/>
            <a:ext cx="1809750" cy="13811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19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Split: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All in 1 Cluster,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Move Down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3657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895600" y="3667125"/>
            <a:ext cx="1981200" cy="914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51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Split: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All in 1 Cluster,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Move Down,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End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Individuals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4800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667000" y="4800600"/>
            <a:ext cx="2209800" cy="1371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While Result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Is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Same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There Are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Computational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Considerations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1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39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Vertical Axis in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Dendogram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Based on: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Char char="q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Distance Metric</a:t>
                </a:r>
              </a:p>
              <a:p>
                <a:pPr marL="0" indent="0" algn="ctr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</a:t>
                </a:r>
                <a:r>
                  <a:rPr lang="en-US" altLang="ko-KR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Ǝ  many,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𝐿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𝐿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𝐿</m:t>
                        </m:r>
                      </m:e>
                      <m:sup>
                        <m:r>
                          <a:rPr lang="en-US" altLang="ko-K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…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 Function</a:t>
                </a:r>
              </a:p>
              <a:p>
                <a:pPr marL="0" indent="0" algn="ctr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(Reflects Clustering Type)</a:t>
                </a: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3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724400" y="1524000"/>
            <a:ext cx="39624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</a:t>
            </a:r>
            <a:r>
              <a:rPr kumimoji="0" lang="en-US" sz="4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Lot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of “Art” Involved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Interpretation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i="1" u="sng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Branch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Length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Reflects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Cluster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Strength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1981200" y="3200400"/>
            <a:ext cx="3886200" cy="46672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81200" y="3667125"/>
            <a:ext cx="4800600" cy="67627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15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    departures from line?</a:t>
            </a:r>
          </a:p>
        </p:txBody>
      </p:sp>
      <p:pic>
        <p:nvPicPr>
          <p:cNvPr id="183300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8313"/>
            <a:ext cx="6719888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1714500" y="2247900"/>
            <a:ext cx="4191000" cy="2590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162300" y="2628900"/>
            <a:ext cx="3124200" cy="762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4191000" y="2362200"/>
            <a:ext cx="1905000" cy="76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05400" y="1447800"/>
            <a:ext cx="1905000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00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2-d Toy Example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Recall From Before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(When Studying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Kernel PCA)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699" t="2931" r="19699" b="24504"/>
          <a:stretch/>
        </p:blipFill>
        <p:spPr>
          <a:xfrm>
            <a:off x="4267125" y="1584928"/>
            <a:ext cx="4876875" cy="451107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81000" y="4191000"/>
            <a:ext cx="5105400" cy="461665"/>
            <a:chOff x="381000" y="4191000"/>
            <a:chExt cx="51054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381000" y="4191000"/>
              <a:ext cx="2679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Long Thin Cluster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cxnSp>
          <p:nvCxnSpPr>
            <p:cNvPr id="5" name="Straight Arrow Connector 4"/>
            <p:cNvCxnSpPr>
              <a:stCxn id="3" idx="3"/>
            </p:cNvCxnSpPr>
            <p:nvPr/>
          </p:nvCxnSpPr>
          <p:spPr>
            <a:xfrm flipV="1">
              <a:off x="3060773" y="4419600"/>
              <a:ext cx="2425627" cy="223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81000" y="4948535"/>
            <a:ext cx="6934200" cy="461665"/>
            <a:chOff x="381000" y="4948535"/>
            <a:chExt cx="6934200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4948535"/>
              <a:ext cx="31822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Close Round Clusters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6" idx="3"/>
            </p:cNvCxnSpPr>
            <p:nvPr/>
          </p:nvCxnSpPr>
          <p:spPr>
            <a:xfrm flipV="1">
              <a:off x="3563281" y="4948535"/>
              <a:ext cx="3751919" cy="23083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81000" y="3124200"/>
            <a:ext cx="7924800" cy="3052465"/>
            <a:chOff x="381000" y="3124200"/>
            <a:chExt cx="7924800" cy="3052465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5715000"/>
              <a:ext cx="33345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Outliers or Clusters???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7" idx="3"/>
            </p:cNvCxnSpPr>
            <p:nvPr/>
          </p:nvCxnSpPr>
          <p:spPr>
            <a:xfrm flipV="1">
              <a:off x="3715567" y="3124200"/>
              <a:ext cx="4590233" cy="282163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897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/>
              <a:t>Ram Basak:  </a:t>
            </a:r>
            <a:endParaRPr lang="en-US" sz="2800" dirty="0" smtClean="0"/>
          </a:p>
          <a:p>
            <a:pPr algn="ctr" eaLnBrk="1" hangingPunct="1">
              <a:buFontTx/>
              <a:buNone/>
            </a:pPr>
            <a:r>
              <a:rPr lang="en-US" sz="2800" dirty="0" smtClean="0"/>
              <a:t>FDA </a:t>
            </a:r>
            <a:r>
              <a:rPr lang="en-US" sz="2800" dirty="0"/>
              <a:t>on Health </a:t>
            </a:r>
            <a:r>
              <a:rPr lang="en-US" sz="2800" dirty="0" smtClean="0"/>
              <a:t>Outcomes </a:t>
            </a:r>
          </a:p>
          <a:p>
            <a:pPr eaLnBrk="1" hangingPunct="1">
              <a:buFontTx/>
              <a:buNone/>
            </a:pPr>
            <a:endParaRPr lang="en-US" sz="1200" dirty="0" smtClean="0"/>
          </a:p>
          <a:p>
            <a:pPr eaLnBrk="1" hangingPunct="1">
              <a:buFontTx/>
              <a:buNone/>
            </a:pPr>
            <a:r>
              <a:rPr lang="en-US" sz="2800" dirty="0" err="1" smtClean="0"/>
              <a:t>Siqi</a:t>
            </a:r>
            <a:r>
              <a:rPr lang="en-US" sz="2800" dirty="0" smtClean="0"/>
              <a:t> </a:t>
            </a:r>
            <a:r>
              <a:rPr lang="en-US" sz="2800" dirty="0"/>
              <a:t>Xiang: </a:t>
            </a:r>
            <a:endParaRPr lang="en-US" sz="2800" dirty="0" smtClean="0"/>
          </a:p>
          <a:p>
            <a:pPr algn="ctr" eaLnBrk="1" hangingPunct="1">
              <a:buFontTx/>
              <a:buNone/>
            </a:pPr>
            <a:r>
              <a:rPr lang="en-US" sz="2800" dirty="0" smtClean="0"/>
              <a:t>Analysis </a:t>
            </a:r>
            <a:r>
              <a:rPr lang="en-US" sz="2800" dirty="0"/>
              <a:t>of Knee Osteoarthritis Data: Auto transformation and </a:t>
            </a:r>
            <a:r>
              <a:rPr lang="en-US" sz="2800" dirty="0" smtClean="0"/>
              <a:t>BET</a:t>
            </a:r>
          </a:p>
          <a:p>
            <a:pPr algn="ctr" eaLnBrk="1" hangingPunct="1">
              <a:buFontTx/>
              <a:buNone/>
            </a:pPr>
            <a:r>
              <a:rPr lang="en-US" sz="1200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Nicolas </a:t>
            </a:r>
            <a:r>
              <a:rPr lang="en-US" sz="2800" dirty="0" err="1"/>
              <a:t>Wolczynski</a:t>
            </a:r>
            <a:r>
              <a:rPr lang="en-US" sz="2800" dirty="0"/>
              <a:t>: </a:t>
            </a:r>
            <a:endParaRPr lang="en-US" sz="2800" dirty="0" smtClean="0"/>
          </a:p>
          <a:p>
            <a:pPr algn="ctr" eaLnBrk="1" hangingPunct="1">
              <a:buFontTx/>
              <a:buNone/>
            </a:pPr>
            <a:r>
              <a:rPr lang="en-US" sz="2800" dirty="0" smtClean="0"/>
              <a:t>Urban </a:t>
            </a:r>
            <a:r>
              <a:rPr lang="en-US" sz="2800" dirty="0"/>
              <a:t>Sound </a:t>
            </a:r>
            <a:r>
              <a:rPr lang="en-US" sz="2800" dirty="0" smtClean="0"/>
              <a:t>Classification </a:t>
            </a:r>
          </a:p>
          <a:p>
            <a:pPr eaLnBrk="1" hangingPunct="1">
              <a:buFontTx/>
              <a:buNone/>
            </a:pPr>
            <a:endParaRPr lang="en-US" sz="1200" dirty="0" smtClean="0"/>
          </a:p>
          <a:p>
            <a:pPr eaLnBrk="1" hangingPunct="1">
              <a:buFontTx/>
              <a:buNone/>
            </a:pPr>
            <a:r>
              <a:rPr lang="en-US" sz="2800" dirty="0" smtClean="0"/>
              <a:t>Mingyi Wang: </a:t>
            </a:r>
          </a:p>
          <a:p>
            <a:pPr algn="ctr" eaLnBrk="1" hangingPunct="1">
              <a:buFontTx/>
              <a:buNone/>
            </a:pPr>
            <a:r>
              <a:rPr lang="en-US" sz="2800" dirty="0" smtClean="0"/>
              <a:t>Symbolic </a:t>
            </a:r>
            <a:r>
              <a:rPr lang="en-US" sz="2800" dirty="0"/>
              <a:t>Data principal component analysis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40706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8313"/>
            <a:ext cx="6719888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53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 departures from line?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981200" y="2743200"/>
            <a:ext cx="44196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238500" y="2476500"/>
            <a:ext cx="28956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886201" y="2667000"/>
            <a:ext cx="2438400" cy="3175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5067300" y="1485900"/>
            <a:ext cx="9144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89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73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Gaussian:    Stays Within Envelope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37783"/>
            <a:ext cx="6720284" cy="51202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3997" y="2133600"/>
            <a:ext cx="30332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As Expected, 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Since This Is 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Null Hypothesis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8313"/>
            <a:ext cx="6719888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73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 departures from line?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2171700" y="2628900"/>
            <a:ext cx="4114800" cy="1752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953000" y="1600200"/>
            <a:ext cx="11430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2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were these distributions?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0.5 N(-1.5,0.75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 + 0.5 N(1.5,0.75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0.4 N(0,1) + 0.3 N(0,0.5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 + 0.3 N(0,0.25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0.7 N(0,1) + 0.3 N(0,0.5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83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 .5 N(-1.5,0.75</a:t>
            </a:r>
            <a:r>
              <a:rPr lang="en-US" altLang="ko-KR" sz="28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 + 0.5 N(1.5,0.75</a:t>
            </a:r>
            <a:r>
              <a:rPr lang="en-US" altLang="ko-KR" sz="28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190468" name="Picture 3" descr="EgQQ1dat4NmixKurv8NormFit-Tur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195877" y="2209800"/>
            <a:ext cx="1918923" cy="1219200"/>
            <a:chOff x="2195877" y="2209800"/>
            <a:chExt cx="1918923" cy="1219200"/>
          </a:xfrm>
        </p:grpSpPr>
        <p:sp>
          <p:nvSpPr>
            <p:cNvPr id="2" name="TextBox 1"/>
            <p:cNvSpPr txBox="1"/>
            <p:nvPr/>
          </p:nvSpPr>
          <p:spPr>
            <a:xfrm>
              <a:off x="2195877" y="2209800"/>
              <a:ext cx="19189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True Density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3124200" y="2671465"/>
              <a:ext cx="152400" cy="75753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495800" y="2209800"/>
            <a:ext cx="2843086" cy="1676400"/>
            <a:chOff x="4495800" y="2209800"/>
            <a:chExt cx="2843086" cy="1676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495800" y="2209800"/>
                  <a:ext cx="284308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D357FF"/>
                      </a:solidFill>
                    </a:rPr>
                    <a:t>Fit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D357FF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rgbClr val="D357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400" i="1" smtClean="0">
                                  <a:solidFill>
                                    <a:srgbClr val="D357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smtClean="0">
                                  <a:solidFill>
                                    <a:srgbClr val="D357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sz="2400" i="1" smtClean="0">
                              <a:solidFill>
                                <a:srgbClr val="D357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D357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solidFill>
                                    <a:srgbClr val="D357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i="1" smtClean="0">
                                  <a:solidFill>
                                    <a:srgbClr val="D357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2400" dirty="0" smtClean="0">
                      <a:solidFill>
                        <a:srgbClr val="D357FF"/>
                      </a:solidFill>
                    </a:rPr>
                    <a:t> Density</a:t>
                  </a:r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2209800"/>
                  <a:ext cx="2843086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33" t="-9333" r="-2575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>
              <a:stCxn id="6" idx="2"/>
            </p:cNvCxnSpPr>
            <p:nvPr/>
          </p:nvCxnSpPr>
          <p:spPr>
            <a:xfrm flipH="1">
              <a:off x="5105400" y="2671465"/>
              <a:ext cx="811943" cy="1214735"/>
            </a:xfrm>
            <a:prstGeom prst="straightConnector1">
              <a:avLst/>
            </a:prstGeom>
            <a:ln w="38100">
              <a:solidFill>
                <a:srgbClr val="D357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10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2296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Mass Flux,  PC1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3</a:t>
            </a:r>
          </a:p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Signif’t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5633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3789" r="8029"/>
          <a:stretch>
            <a:fillRect/>
          </a:stretch>
        </p:blipFill>
        <p:spPr>
          <a:xfrm>
            <a:off x="2324100" y="1371600"/>
            <a:ext cx="6824663" cy="5903913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1447800" y="1752600"/>
            <a:ext cx="1752600" cy="1676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447800" y="1752600"/>
            <a:ext cx="2133600" cy="1676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447800" y="1752600"/>
            <a:ext cx="2514600" cy="16002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66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z="2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0.4 N(0,1) + 0.3 N(0,0.5</a:t>
            </a:r>
            <a:r>
              <a:rPr lang="en-US" altLang="ko-KR" sz="20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z="2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 + 0.3 N(0,0.25</a:t>
            </a:r>
            <a:r>
              <a:rPr lang="en-US" altLang="ko-KR" sz="20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z="2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191492" name="Picture 3" descr="EgQQ1dat4NmixKurv8NormFit-Tur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59191" y="2362200"/>
            <a:ext cx="2289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Strong Kurtosis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Now Visible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3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</a:t>
            </a: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192516" name="Picture 3" descr="EgQQ1dat2Nmixv8NormFit-Tur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1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0.7 N(0,1) + 0.3 N(0,0.5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193540" name="Picture 3" descr="EgQQ1dat2Nmixv8NormFit-Tur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59191" y="2362200"/>
            <a:ext cx="2032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Less Kurtosis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But Present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7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</a:t>
            </a:r>
            <a:r>
              <a:rPr lang="en-US" altLang="ko-KR" dirty="0" smtClean="0">
                <a:solidFill>
                  <a:schemeClr val="bg1"/>
                </a:solidFill>
                <a:latin typeface="Arial" charset="0"/>
                <a:ea typeface="Gulim" pitchFamily="34" charset="-127"/>
                <a:cs typeface="Arial" charset="0"/>
              </a:rPr>
              <a:t>Envelope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Plots</a:t>
            </a:r>
          </a:p>
        </p:txBody>
      </p:sp>
      <p:sp>
        <p:nvSpPr>
          <p:cNvPr id="297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Marron’s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Software:</a:t>
            </a:r>
          </a:p>
          <a:p>
            <a:pPr algn="ctr"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qqLM.m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 General Directory</a:t>
            </a:r>
          </a:p>
        </p:txBody>
      </p:sp>
    </p:spTree>
    <p:extLst>
      <p:ext uri="{BB962C8B-B14F-4D97-AF65-F5344CB8AC3E}">
        <p14:creationId xmlns:p14="http://schemas.microsoft.com/office/powerpoint/2010/main" val="32526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Variations on Q-Q Plots: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dPr>
                      <m:e>
                        <m:r>
                          <a:rPr lang="ko-KR" alt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𝜇</m:t>
                        </m:r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ko-KR" alt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theoretical distribution: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𝑝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=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𝑋</m:t>
                          </m:r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≤</m:t>
                          </m:r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𝑞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Φ</m:t>
                      </m:r>
                      <m:d>
                        <m:dPr>
                          <m:ctrlPr>
                            <a:rPr lang="el-GR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altLang="ko-KR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𝑞</m:t>
                              </m:r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−</m:t>
                              </m:r>
                              <m:r>
                                <a:rPr lang="ko-KR" alt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ko-KR" altLang="el-G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sz="1600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Solving for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𝑞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gives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𝑞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=</m:t>
                      </m:r>
                      <m:r>
                        <a:rPr lang="ko-KR" altLang="en-US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𝜇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+</m:t>
                      </m:r>
                      <m:r>
                        <a:rPr lang="ko-KR" altLang="en-US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𝜎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Φ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𝑝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=</m:t>
                      </m:r>
                      <m:r>
                        <a:rPr lang="ko-KR" altLang="en-US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𝜇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+</m:t>
                      </m:r>
                      <m:r>
                        <a:rPr lang="ko-KR" altLang="en-US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𝜎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𝑧</m:t>
                      </m:r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sz="1600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Where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𝑧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is the Standard Normal Quantile</a:t>
                </a:r>
              </a:p>
            </p:txBody>
          </p:sp>
        </mc:Choice>
        <mc:Fallback xmlns="">
          <p:sp>
            <p:nvSpPr>
              <p:cNvPr id="2970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  <a:blipFill rotWithShape="1">
                <a:blip r:embed="rId3"/>
                <a:stretch>
                  <a:fillRect l="-1834" t="-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98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Variations on Q-Q Plots: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Solving for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𝑞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gives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𝑞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=</m:t>
                      </m:r>
                      <m:r>
                        <a:rPr lang="ko-KR" altLang="en-US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𝜇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+</m:t>
                      </m:r>
                      <m:r>
                        <a:rPr lang="ko-KR" altLang="en-US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𝜎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Φ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𝑝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=</m:t>
                      </m:r>
                      <m:r>
                        <a:rPr lang="ko-KR" altLang="en-US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𝜇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+</m:t>
                      </m:r>
                      <m:r>
                        <a:rPr lang="ko-KR" altLang="en-US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𝜎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𝑧</m:t>
                      </m:r>
                    </m:oMath>
                  </m:oMathPara>
                </a14:m>
                <a:endParaRPr lang="en-US" altLang="ko-KR" b="0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So 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Q-Q plot against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Standard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Normal</a:t>
                </a: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             is </a:t>
                </a:r>
                <a:r>
                  <a:rPr lang="en-US" altLang="ko-KR" u="sng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linear</a:t>
                </a: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With 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slope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𝜎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and intercept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𝜇</m:t>
                    </m:r>
                  </m:oMath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2970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  <a:blipFill>
                <a:blip r:embed="rId3"/>
                <a:stretch>
                  <a:fillRect l="-1834" t="-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09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Variations on Q-Q Plots: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replace Gaussian with other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dist’ns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compare 2 theoretical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distn’s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compare 2 empirical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distn’s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Could also Vary P-P plots = ROC curves</a:t>
            </a:r>
            <a:endParaRPr lang="en-US" altLang="ko-KR" dirty="0" smtClean="0">
              <a:solidFill>
                <a:srgbClr val="0000FF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9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Idea:    Given data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Assign each object to a class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Of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similar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objects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Completely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data driven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I.e. assign labels to data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“Unsupervised Learning”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Contrast to Classification (Discrimination)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predetermined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given class labels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“Supervised Learning”</a:t>
                </a:r>
              </a:p>
              <a:p>
                <a:pPr eaLnBrk="1" hangingPunct="1"/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 t="-1622" b="-4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81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Important References:</a:t>
            </a:r>
          </a:p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MacQueen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(1967)</a:t>
            </a:r>
          </a:p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Hartigan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(1975)</a:t>
            </a:r>
          </a:p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Gersho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and Gray (1992)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Kaufman and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Rousseeuw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(2005)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See Also:    Wikipedia</a:t>
            </a:r>
          </a:p>
        </p:txBody>
      </p:sp>
    </p:spTree>
    <p:extLst>
      <p:ext uri="{BB962C8B-B14F-4D97-AF65-F5344CB8AC3E}">
        <p14:creationId xmlns:p14="http://schemas.microsoft.com/office/powerpoint/2010/main" val="42573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Main Idea:   for data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Partition indices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=1,⋯,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𝑛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	among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classes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Given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index sets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that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partition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⋯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represent clusters by “class means”</a:t>
                </a:r>
              </a:p>
              <a:p>
                <a:pPr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i.e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bar>
                              <m:barPr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𝑋</m:t>
                                </m:r>
                              </m:e>
                            </m:ba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#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box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𝑋</m:t>
                                </m:r>
                              </m:e>
                            </m:ba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(within class means)   </a:t>
                </a:r>
              </a:p>
              <a:p>
                <a:pPr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0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 rotWithShape="1">
                <a:blip r:embed="rId3"/>
                <a:stretch>
                  <a:fillRect l="-1926" t="-1622" r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200400" y="3131403"/>
            <a:ext cx="4965283" cy="983397"/>
            <a:chOff x="3200400" y="3131403"/>
            <a:chExt cx="4965283" cy="983397"/>
          </a:xfrm>
        </p:grpSpPr>
        <p:sp>
          <p:nvSpPr>
            <p:cNvPr id="2" name="TextBox 1"/>
            <p:cNvSpPr txBox="1"/>
            <p:nvPr/>
          </p:nvSpPr>
          <p:spPr>
            <a:xfrm>
              <a:off x="5943600" y="3131403"/>
              <a:ext cx="22220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Each goes into</a:t>
              </a:r>
            </a:p>
            <a:p>
              <a:r>
                <a:rPr lang="en-US" sz="2400" dirty="0" smtClean="0">
                  <a:solidFill>
                    <a:srgbClr val="000000"/>
                  </a:solidFill>
                </a:rPr>
                <a:t>exactly 1 class</a:t>
              </a:r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>
            <a:xfrm flipH="1">
              <a:off x="3200400" y="3546902"/>
              <a:ext cx="2743200" cy="567898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994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Smoothing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05800" cy="5867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Usefulness of </a:t>
            </a:r>
            <a:r>
              <a:rPr lang="en-US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Detailed &amp; Insightful Analysis of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Dataset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Analyze Many Data Sets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Automatic Choice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Reference: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Jones, et al. (1996)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Also Recall Goldilocks Visual Approach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Small, Too Big,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Just Right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Given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index sets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Measure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how well clustered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using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Within Class Sum of Squares</a:t>
                </a:r>
              </a:p>
              <a:p>
                <a:pPr algn="ctr" eaLnBrk="1" hangingPunct="1">
                  <a:buFontTx/>
                  <a:buNone/>
                </a:pPr>
                <a:endParaRPr lang="en-US" i="1" dirty="0" smtClean="0">
                  <a:solidFill>
                    <a:schemeClr val="bg2"/>
                  </a:solidFill>
                  <a:latin typeface="Cambria Math" panose="02040503050406030204" pitchFamily="18" charset="0"/>
                  <a:cs typeface="Arial" charset="0"/>
                </a:endParaRP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𝐾</m:t>
                          </m:r>
                        </m:sup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ba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buFontTx/>
                  <a:buNone/>
                </a:pPr>
                <a:endParaRPr lang="en-US" u="sng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u="sng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buFontTx/>
                  <a:buNone/>
                </a:pPr>
                <a:endParaRPr lang="en-US" u="sng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0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 t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4" cstate="print"/>
          <a:srcRect l="9999" t="8234" r="51673" b="52934"/>
          <a:stretch/>
        </p:blipFill>
        <p:spPr bwMode="auto">
          <a:xfrm>
            <a:off x="3276600" y="4710414"/>
            <a:ext cx="2743200" cy="214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701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Common Variation: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Put on scale of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proportions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(i.e. in  [0,1])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By dividing “within class SS” 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by “overall SS”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Gives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Cluster Index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ba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bar>
                                                    <m:bar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</m:ctrlPr>
                                                    </m:bar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ba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1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286000" y="1066333"/>
            <a:ext cx="6629400" cy="4115267"/>
            <a:chOff x="2286000" y="1066333"/>
            <a:chExt cx="6629400" cy="4115267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 l="9999" t="8234" r="10908" b="52934"/>
            <a:stretch>
              <a:fillRect/>
            </a:stretch>
          </p:blipFill>
          <p:spPr bwMode="auto">
            <a:xfrm>
              <a:off x="2286000" y="1066333"/>
              <a:ext cx="6629400" cy="2515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" name="Straight Arrow Connector 2"/>
            <p:cNvCxnSpPr/>
            <p:nvPr/>
          </p:nvCxnSpPr>
          <p:spPr>
            <a:xfrm flipV="1">
              <a:off x="5181600" y="3048000"/>
              <a:ext cx="1828800" cy="21336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4267200" y="2514600"/>
              <a:ext cx="457200" cy="17526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3733800" y="3200400"/>
              <a:ext cx="533400" cy="1066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142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Notes on Cluster Index:</a:t>
                </a: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ba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bar>
                                                    <m:barPr>
                                                      <m:ctrlP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</m:ctrlPr>
                                                    </m:barPr>
                                                    <m:e>
                                                      <m: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ba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𝐶𝐼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when all data at cluster means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𝐶𝐼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small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are tight clusters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(within SS contains little variation)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𝐶𝐼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big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gives poor clustering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(within SS contains most of variation)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𝐶𝐼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when all cluster means are same</a:t>
                </a: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 t="-1506" r="-1556" b="-5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11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Clustering Goal: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Given data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Choose classes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To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miminize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ba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bar>
                                                    <m:bar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</m:ctrlPr>
                                                    </m:bar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ba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1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17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Varying Standard Deviation</a:t>
            </a:r>
          </a:p>
        </p:txBody>
      </p:sp>
    </p:spTree>
    <p:extLst>
      <p:ext uri="{BB962C8B-B14F-4D97-AF65-F5344CB8AC3E}">
        <p14:creationId xmlns:p14="http://schemas.microsoft.com/office/powerpoint/2010/main" val="206348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93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0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7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4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4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Toy Example,   non-Gaussian!</a:t>
            </a:r>
          </a:p>
        </p:txBody>
      </p:sp>
      <p:pic>
        <p:nvPicPr>
          <p:cNvPr id="166916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08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80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4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58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89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32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Varying Standard Deviation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Varying Mean</a:t>
            </a:r>
          </a:p>
        </p:txBody>
      </p:sp>
    </p:spTree>
    <p:extLst>
      <p:ext uri="{BB962C8B-B14F-4D97-AF65-F5344CB8AC3E}">
        <p14:creationId xmlns:p14="http://schemas.microsoft.com/office/powerpoint/2010/main" val="320991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42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06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52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51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62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5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72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7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Toy Example,   non-Gaussian(?)</a:t>
            </a:r>
          </a:p>
        </p:txBody>
      </p:sp>
      <p:pic>
        <p:nvPicPr>
          <p:cNvPr id="167940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8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83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93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93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3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03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47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13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16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24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9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34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91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44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14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54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7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Varying Standard Deviation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Varying Mean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Varying Proportion</a:t>
            </a:r>
          </a:p>
        </p:txBody>
      </p:sp>
    </p:spTree>
    <p:extLst>
      <p:ext uri="{BB962C8B-B14F-4D97-AF65-F5344CB8AC3E}">
        <p14:creationId xmlns:p14="http://schemas.microsoft.com/office/powerpoint/2010/main" val="120870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83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Toy Example,   Gaussian</a:t>
            </a:r>
          </a:p>
        </p:txBody>
      </p:sp>
      <p:pic>
        <p:nvPicPr>
          <p:cNvPr id="168964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73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85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66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95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05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45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16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86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26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71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36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85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46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21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57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70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67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54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87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6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Toy Example,   Gaussian?</a:t>
            </a:r>
          </a:p>
        </p:txBody>
      </p:sp>
      <p:pic>
        <p:nvPicPr>
          <p:cNvPr id="169988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89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98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81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08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09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18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20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Over changing Classes (moving b’dry)</a:t>
            </a:r>
          </a:p>
        </p:txBody>
      </p:sp>
    </p:spTree>
    <p:extLst>
      <p:ext uri="{BB962C8B-B14F-4D97-AF65-F5344CB8AC3E}">
        <p14:creationId xmlns:p14="http://schemas.microsoft.com/office/powerpoint/2010/main" val="14615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39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5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49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9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59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39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69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6200" y="2590800"/>
            <a:ext cx="2209800" cy="1200329"/>
            <a:chOff x="76200" y="2590800"/>
            <a:chExt cx="2209800" cy="1200329"/>
          </a:xfrm>
        </p:grpSpPr>
        <p:sp>
          <p:nvSpPr>
            <p:cNvPr id="2" name="TextBox 1"/>
            <p:cNvSpPr txBox="1"/>
            <p:nvPr/>
          </p:nvSpPr>
          <p:spPr>
            <a:xfrm>
              <a:off x="76200" y="2590800"/>
              <a:ext cx="144142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</a:rPr>
                <a:t>C. Index </a:t>
              </a:r>
              <a:r>
                <a:rPr lang="en-US" dirty="0" smtClean="0">
                  <a:solidFill>
                    <a:srgbClr val="000000"/>
                  </a:solidFill>
                </a:rPr>
                <a:t>for </a:t>
              </a:r>
            </a:p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</a:rPr>
                <a:t>Clustering</a:t>
              </a:r>
            </a:p>
            <a:p>
              <a:pPr>
                <a:defRPr/>
              </a:pPr>
              <a:r>
                <a:rPr lang="en-US" dirty="0" smtClean="0">
                  <a:solidFill>
                    <a:srgbClr val="00B050"/>
                  </a:solidFill>
                </a:rPr>
                <a:t>Greens</a:t>
              </a: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</a:p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</a:rPr>
                <a:t>&amp;</a:t>
              </a: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r>
                <a:rPr lang="en-US" dirty="0" smtClean="0">
                  <a:solidFill>
                    <a:srgbClr val="0000FF"/>
                  </a:solidFill>
                </a:rPr>
                <a:t>Blues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1517620" y="2590800"/>
              <a:ext cx="768380" cy="600164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275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80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3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90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9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90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Comparison Visualizations: </a:t>
                </a:r>
              </a:p>
              <a:p>
                <a:pPr algn="ctr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(compare a theoretical with an empirical)</a:t>
                </a:r>
              </a:p>
              <a:p>
                <a:pPr>
                  <a:lnSpc>
                    <a:spcPct val="150000"/>
                  </a:lnSpc>
                  <a:buFont typeface="Times New Roman" pitchFamily="18" charset="0"/>
                  <a:buAutoNum type="arabicPeriod" startAt="3"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 P-P plot:</a:t>
                </a: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plot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vs.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cs typeface="Arial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  </a:t>
                </a: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for a grid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cs typeface="Arial" charset="0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values</a:t>
                </a:r>
              </a:p>
              <a:p>
                <a:pPr>
                  <a:lnSpc>
                    <a:spcPct val="150000"/>
                  </a:lnSpc>
                  <a:buFontTx/>
                  <a:buNone/>
                </a:pPr>
                <a:endPara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Note:  Have essentially already used this:</a:t>
                </a:r>
              </a:p>
              <a:p>
                <a:pPr algn="ctr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Called it the “ROC Curve”</a:t>
                </a:r>
              </a:p>
            </p:txBody>
          </p:sp>
        </mc:Choice>
        <mc:Fallback xmlns="">
          <p:sp>
            <p:nvSpPr>
              <p:cNvPr id="2049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  <a:blipFill>
                <a:blip r:embed="rId3"/>
                <a:stretch>
                  <a:fillRect l="-1834" b="-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8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0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1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54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2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8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3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53500" y="4086225"/>
            <a:ext cx="3776996" cy="2681169"/>
            <a:chOff x="5353500" y="4086225"/>
            <a:chExt cx="3776996" cy="2681169"/>
          </a:xfrm>
        </p:grpSpPr>
        <p:sp>
          <p:nvSpPr>
            <p:cNvPr id="2" name="TextBox 1"/>
            <p:cNvSpPr txBox="1"/>
            <p:nvPr/>
          </p:nvSpPr>
          <p:spPr>
            <a:xfrm>
              <a:off x="5353500" y="5936397"/>
              <a:ext cx="3776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2400" dirty="0" smtClean="0">
                  <a:solidFill>
                    <a:srgbClr val="FF0000"/>
                  </a:solidFill>
                </a:rPr>
                <a:t>Curve Shows CI for Many </a:t>
              </a:r>
            </a:p>
            <a:p>
              <a:pPr>
                <a:defRPr/>
              </a:pPr>
              <a:r>
                <a:rPr lang="en-US" sz="2400" dirty="0" smtClean="0">
                  <a:solidFill>
                    <a:srgbClr val="FF0000"/>
                  </a:solidFill>
                </a:rPr>
                <a:t>Reasonable </a:t>
              </a:r>
              <a:r>
                <a:rPr lang="en-US" sz="2400" dirty="0" err="1" smtClean="0">
                  <a:solidFill>
                    <a:srgbClr val="FF0000"/>
                  </a:solidFill>
                </a:rPr>
                <a:t>Clusterings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4" name="Straight Arrow Connector 3"/>
            <p:cNvCxnSpPr>
              <a:stCxn id="2" idx="0"/>
            </p:cNvCxnSpPr>
            <p:nvPr/>
          </p:nvCxnSpPr>
          <p:spPr>
            <a:xfrm flipH="1" flipV="1">
              <a:off x="6019802" y="4086225"/>
              <a:ext cx="1222196" cy="185017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83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CI, using simple 1-d examples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Over changing Classes (moving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b’dry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Multi-modal data 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interesting effects</a:t>
                </a: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Multiple local minima (large number)</a:t>
                </a: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Maybe disconnected</a:t>
                </a: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Optimization  (over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  can be tricky…</a:t>
                </a:r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(even in 1 dimension,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𝐾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=2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17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 rotWithShape="1">
                <a:blip r:embed="rId3"/>
                <a:stretch>
                  <a:fillRect l="-1926" b="-6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00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4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9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Over changing Classes (moving b’dry)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Multi-modal data   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  <a:sym typeface="Wingdings" pitchFamily="2" charset="2"/>
              </a:rPr>
              <a:t>  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interesting effects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Can have 4 (or more) local mins</a:t>
            </a:r>
          </a:p>
          <a:p>
            <a:pPr lvl="1" eaLnBrk="1" hangingPunct="1">
              <a:lnSpc>
                <a:spcPct val="150000"/>
              </a:lnSpc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(even in 1 dimension, with K = 2)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2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6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Over changing Classes (moving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b’dry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Multi-modal data 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  <a:sym typeface="Wingdings" pitchFamily="2" charset="2"/>
              </a:rPr>
              <a:t>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interesting effects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Local mins can be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hard to find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i.e. iterative procedures can “get stuck”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(even in 1 dimension, with K = 2)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7000" y="5782270"/>
            <a:ext cx="2604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Common, But Slippery,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Approach: Many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Random Restarts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6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Effect of a single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outlier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43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Cutoff</a:t>
            </a:r>
          </a:p>
          <a:p>
            <a:pPr marL="0" indent="0">
              <a:buNone/>
            </a:pPr>
            <a:r>
              <a:rPr lang="en-US" dirty="0"/>
              <a:t>To </a:t>
            </a:r>
          </a:p>
          <a:p>
            <a:pPr marL="0" indent="0">
              <a:buNone/>
            </a:pPr>
            <a:r>
              <a:rPr lang="en-US" dirty="0"/>
              <a:t>Trace</a:t>
            </a:r>
          </a:p>
          <a:p>
            <a:pPr marL="0" indent="0">
              <a:buNone/>
            </a:pPr>
            <a:r>
              <a:rPr lang="en-US" dirty="0"/>
              <a:t>Out 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Curve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29400" y="1777425"/>
                <a:ext cx="22256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3200" dirty="0" smtClean="0">
                    <a:solidFill>
                      <a:srgbClr val="00B050"/>
                    </a:solidFill>
                  </a:rPr>
                  <a:t>Plot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 vs.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777425"/>
                <a:ext cx="2225674" cy="584775"/>
              </a:xfrm>
              <a:prstGeom prst="rect">
                <a:avLst/>
              </a:prstGeom>
              <a:blipFill>
                <a:blip r:embed="rId3"/>
                <a:stretch>
                  <a:fillRect l="-7123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76200" y="4825425"/>
            <a:ext cx="4114800" cy="1270575"/>
            <a:chOff x="76200" y="4825425"/>
            <a:chExt cx="4114800" cy="1270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6200" y="4825425"/>
                  <a:ext cx="382630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3200" dirty="0" smtClean="0">
                      <a:solidFill>
                        <a:srgbClr val="00B050"/>
                      </a:solidFill>
                    </a:rPr>
                    <a:t>For Grid of </a:t>
                  </a:r>
                  <a14:m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US" sz="3200" dirty="0" smtClean="0">
                      <a:solidFill>
                        <a:srgbClr val="00B050"/>
                      </a:solidFill>
                    </a:rPr>
                    <a:t> Values</a:t>
                  </a:r>
                  <a:endParaRPr lang="en-US" sz="3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4825425"/>
                  <a:ext cx="3826304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4147" t="-13542" r="-3349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/>
            <p:nvPr/>
          </p:nvCxnSpPr>
          <p:spPr>
            <a:xfrm>
              <a:off x="2057400" y="5410200"/>
              <a:ext cx="2133600" cy="6858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/>
          <p:nvPr/>
        </p:nvCxnSpPr>
        <p:spPr>
          <a:xfrm flipH="1">
            <a:off x="5715000" y="2362200"/>
            <a:ext cx="1828800" cy="13716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162800" y="2362200"/>
            <a:ext cx="1447800" cy="28194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011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39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657600" y="4800600"/>
            <a:ext cx="1467068" cy="1332131"/>
            <a:chOff x="3657600" y="4800600"/>
            <a:chExt cx="1467068" cy="1332131"/>
          </a:xfrm>
        </p:grpSpPr>
        <p:sp>
          <p:nvSpPr>
            <p:cNvPr id="2" name="TextBox 1"/>
            <p:cNvSpPr txBox="1"/>
            <p:nvPr/>
          </p:nvSpPr>
          <p:spPr>
            <a:xfrm>
              <a:off x="3657600" y="5486400"/>
              <a:ext cx="14670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Minimum CI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Splits in Half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4419600" y="4800600"/>
              <a:ext cx="0" cy="6858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956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0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343400" y="2971800"/>
            <a:ext cx="3505200" cy="2971800"/>
            <a:chOff x="4343400" y="2971800"/>
            <a:chExt cx="3505200" cy="2971800"/>
          </a:xfrm>
        </p:grpSpPr>
        <p:sp>
          <p:nvSpPr>
            <p:cNvPr id="2" name="TextBox 1"/>
            <p:cNvSpPr txBox="1"/>
            <p:nvPr/>
          </p:nvSpPr>
          <p:spPr>
            <a:xfrm>
              <a:off x="5814069" y="5112603"/>
              <a:ext cx="20345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Already Have</a:t>
              </a:r>
            </a:p>
            <a:p>
              <a:r>
                <a:rPr lang="en-US" sz="2400" dirty="0" smtClean="0">
                  <a:solidFill>
                    <a:srgbClr val="000000"/>
                  </a:solidFill>
                </a:rPr>
                <a:t>Local Minima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4343400" y="4495800"/>
              <a:ext cx="1600200" cy="7620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5943600" y="2971800"/>
              <a:ext cx="152400" cy="22860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627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1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01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2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266412" y="2353270"/>
            <a:ext cx="1210588" cy="1609130"/>
            <a:chOff x="5266412" y="2353270"/>
            <a:chExt cx="1210588" cy="1609130"/>
          </a:xfrm>
        </p:grpSpPr>
        <p:sp>
          <p:nvSpPr>
            <p:cNvPr id="2" name="TextBox 1"/>
            <p:cNvSpPr txBox="1"/>
            <p:nvPr/>
          </p:nvSpPr>
          <p:spPr>
            <a:xfrm>
              <a:off x="5266412" y="2353270"/>
              <a:ext cx="12105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Global CI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Minimum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Now Here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5" name="Straight Arrow Connector 4"/>
            <p:cNvCxnSpPr>
              <a:stCxn id="2" idx="2"/>
            </p:cNvCxnSpPr>
            <p:nvPr/>
          </p:nvCxnSpPr>
          <p:spPr>
            <a:xfrm flipH="1">
              <a:off x="5486400" y="3276600"/>
              <a:ext cx="385306" cy="6858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026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3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06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4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7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5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2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6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0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7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03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8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86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24115</TotalTime>
  <Words>1797</Words>
  <Application>Microsoft Office PowerPoint</Application>
  <PresentationFormat>On-screen Show (4:3)</PresentationFormat>
  <Paragraphs>732</Paragraphs>
  <Slides>141</Slides>
  <Notes>140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141</vt:i4>
      </vt:variant>
    </vt:vector>
  </HeadingPairs>
  <TitlesOfParts>
    <vt:vector size="151" baseType="lpstr">
      <vt:lpstr>Arial Unicode MS</vt:lpstr>
      <vt:lpstr>Gulim</vt:lpstr>
      <vt:lpstr>맑은 고딕</vt:lpstr>
      <vt:lpstr>Arial</vt:lpstr>
      <vt:lpstr>Cambria Math</vt:lpstr>
      <vt:lpstr>Times New Roman</vt:lpstr>
      <vt:lpstr>Wingdings</vt:lpstr>
      <vt:lpstr>12_Default Design</vt:lpstr>
      <vt:lpstr>2_Default Design</vt:lpstr>
      <vt:lpstr>1_Default Design</vt:lpstr>
      <vt:lpstr>PCA to find clusters</vt:lpstr>
      <vt:lpstr>PCA to find clusters</vt:lpstr>
      <vt:lpstr>Statistical Smoothing</vt:lpstr>
      <vt:lpstr>Q-Q plots</vt:lpstr>
      <vt:lpstr>Q-Q plots</vt:lpstr>
      <vt:lpstr>Q-Q plots</vt:lpstr>
      <vt:lpstr>Q-Q plots</vt:lpstr>
      <vt:lpstr>Q-Q plots</vt:lpstr>
      <vt:lpstr>ROC Curve</vt:lpstr>
      <vt:lpstr>Q-Q plots</vt:lpstr>
      <vt:lpstr>Q-Q plots</vt:lpstr>
      <vt:lpstr>Alternate Viewpoints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Envelope Plots</vt:lpstr>
      <vt:lpstr>Q-Q plots</vt:lpstr>
      <vt:lpstr>Q-Q plots</vt:lpstr>
      <vt:lpstr>Q-Q plots</vt:lpstr>
      <vt:lpstr>Clustering</vt:lpstr>
      <vt:lpstr>Clustering</vt:lpstr>
      <vt:lpstr>K-means Clustering</vt:lpstr>
      <vt:lpstr>K-means Clustering</vt:lpstr>
      <vt:lpstr>K-means Clustering</vt:lpstr>
      <vt:lpstr>K-means Clustering</vt:lpstr>
      <vt:lpstr>K-means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K-Means Clustering</vt:lpstr>
      <vt:lpstr>K-Means Clustering</vt:lpstr>
      <vt:lpstr>K-Means Clustering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Participant Presentation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596</cp:revision>
  <dcterms:created xsi:type="dcterms:W3CDTF">2001-06-08T01:38:43Z</dcterms:created>
  <dcterms:modified xsi:type="dcterms:W3CDTF">2019-11-21T18:58:11Z</dcterms:modified>
</cp:coreProperties>
</file>